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60BB46"/>
    <a:srgbClr val="231F20"/>
    <a:srgbClr val="515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vented attics, insulation is installed over taped and mudded drywall, which serves as the continuous air barrier. To help maintain consistent insulation over this ceiling air barrier, wind dams and baffles should be installed in the attic in every rafter bay that has a soffit vent. Wind dams consist of rigid material that is installed at the vertical edge of the insulation nearest the eaves.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Ventilation helps cool attics and also remove excess moisture, but it can also interfere with insulation. For insulation to perform, it must be installed at the correct depth throughout the attic, including the eaves. Wind dams help keep insulation in place and ensure air coming in from the soffit vents doesn’t blow it out of place.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wind dam (also called a soffit dam) consists of a piece of rigid material (rigid foam, </a:t>
            </a:r>
            <a:r>
              <a:rPr lang="en-US" sz="1200" kern="1200" dirty="0" err="1">
                <a:solidFill>
                  <a:schemeClr val="tx1"/>
                </a:solidFill>
                <a:effectLst/>
                <a:latin typeface="+mn-lt"/>
                <a:ea typeface="+mn-ea"/>
                <a:cs typeface="+mn-cs"/>
              </a:rPr>
              <a:t>OSB</a:t>
            </a:r>
            <a:r>
              <a:rPr lang="en-US" sz="1200" kern="1200" dirty="0">
                <a:solidFill>
                  <a:schemeClr val="tx1"/>
                </a:solidFill>
                <a:effectLst/>
                <a:latin typeface="+mn-lt"/>
                <a:ea typeface="+mn-ea"/>
                <a:cs typeface="+mn-cs"/>
              </a:rPr>
              <a:t>, or plywood) that is installed vertically just outside of the top plate. The dam directs ventilation air up to the underside of the roof; it also prevents wind that enters the soffit vent from pushing insulation away from the eaves and prevents insulation from falling out of place.</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953800"/>
            <a:ext cx="466008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5021993"/>
            <a:ext cx="8915400" cy="2800767"/>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Wind dams:</a:t>
            </a:r>
          </a:p>
          <a:p>
            <a:pPr marL="34290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Are found in homes with vented attics. </a:t>
            </a:r>
          </a:p>
          <a:p>
            <a:pPr marL="34290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Help maintain consistent insulation over the ceiling air barrier.</a:t>
            </a:r>
          </a:p>
          <a:p>
            <a:pPr marL="34290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Consist of rigid material installed at the edge of the insulation nearest the eaves.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11424441" y="3594592"/>
            <a:ext cx="5115870" cy="5400774"/>
          </a:xfrm>
        </p:spPr>
      </p:pic>
      <p:sp>
        <p:nvSpPr>
          <p:cNvPr id="5" name="Rectangle 4">
            <a:extLst>
              <a:ext uri="{FF2B5EF4-FFF2-40B4-BE49-F238E27FC236}">
                <a16:creationId xmlns:a16="http://schemas.microsoft.com/office/drawing/2014/main" id="{663E8C36-E744-44E2-97B7-E502D4040295}"/>
              </a:ext>
            </a:extLst>
          </p:cNvPr>
          <p:cNvSpPr/>
          <p:nvPr/>
        </p:nvSpPr>
        <p:spPr>
          <a:xfrm>
            <a:off x="1541728" y="8192445"/>
            <a:ext cx="3062177"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3953800"/>
            <a:ext cx="273909"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2" y="568116"/>
            <a:ext cx="16736305"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INSULATION </a:t>
            </a:r>
            <a:r>
              <a:rPr lang="en-US" sz="6600" dirty="0">
                <a:solidFill>
                  <a:srgbClr val="00853D"/>
                </a:solidFill>
                <a:latin typeface="Franklin Gothic Heavy" panose="020B0903020102020204" pitchFamily="34" charset="0"/>
              </a:rPr>
              <a:t>PROCESS/REQUIREMENTS</a:t>
            </a:r>
            <a:r>
              <a:rPr lang="en-US" sz="6600" dirty="0">
                <a:solidFill>
                  <a:srgbClr val="000000"/>
                </a:solidFill>
                <a:latin typeface="Franklin Gothic Heavy" panose="020B0903020102020204" pitchFamily="34" charset="0"/>
              </a:rPr>
              <a:t>: CEILINGS: WIND DAMS</a:t>
            </a:r>
            <a:endParaRPr lang="en-US" sz="6600" dirty="0">
              <a:latin typeface="Franklin Gothic Heavy" panose="020B0903020102020204" pitchFamily="34" charset="0"/>
            </a:endParaRP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91369" y="8242635"/>
            <a:ext cx="878276" cy="1185674"/>
          </a:xfrm>
          <a:prstGeom prst="rect">
            <a:avLst/>
          </a:prstGeom>
        </p:spPr>
      </p:pic>
      <p:pic>
        <p:nvPicPr>
          <p:cNvPr id="3" name="Picture 2">
            <a:extLst>
              <a:ext uri="{FF2B5EF4-FFF2-40B4-BE49-F238E27FC236}">
                <a16:creationId xmlns:a16="http://schemas.microsoft.com/office/drawing/2014/main" id="{52568E81-9293-4756-8CEE-D980DC5FB6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12092" y="8242635"/>
            <a:ext cx="876019" cy="1182626"/>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31358" y="1759066"/>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031358" y="3258702"/>
            <a:ext cx="6759330" cy="4524315"/>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Ventilation helps cool attics and also removes excess moisture.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For insulation to perform, it must be installed at the correct depth throughout the attic, including the eaves.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Wind dams keep insulation in place and ensure air coming in from the soffit vents doesn’t blow it out of place. </a:t>
            </a:r>
            <a:endParaRPr lang="en-US" sz="2400" dirty="0">
              <a:latin typeface="Franklin Gothic Book" panose="020B0503020102020204" pitchFamily="34" charset="0"/>
            </a:endParaRPr>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9144000" y="823518"/>
            <a:ext cx="7456827" cy="8850834"/>
          </a:xfrm>
        </p:spPr>
      </p:pic>
      <p:sp>
        <p:nvSpPr>
          <p:cNvPr id="7" name="Rectangle 6">
            <a:extLst>
              <a:ext uri="{FF2B5EF4-FFF2-40B4-BE49-F238E27FC236}">
                <a16:creationId xmlns:a16="http://schemas.microsoft.com/office/drawing/2014/main" id="{EB56E9E0-36CC-46E9-89FC-F46DA75A0DBC}"/>
              </a:ext>
            </a:extLst>
          </p:cNvPr>
          <p:cNvSpPr/>
          <p:nvPr/>
        </p:nvSpPr>
        <p:spPr>
          <a:xfrm>
            <a:off x="3712" y="1759066"/>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r="1008"/>
          <a:stretch/>
        </p:blipFill>
        <p:spPr>
          <a:xfrm>
            <a:off x="4572438" y="1177990"/>
            <a:ext cx="11877618" cy="5014557"/>
          </a:xfrm>
        </p:spPr>
      </p:pic>
      <p:sp>
        <p:nvSpPr>
          <p:cNvPr id="4" name="Text Placeholder 3"/>
          <p:cNvSpPr>
            <a:spLocks noGrp="1"/>
          </p:cNvSpPr>
          <p:nvPr>
            <p:ph type="body" sz="quarter" idx="12"/>
          </p:nvPr>
        </p:nvSpPr>
        <p:spPr>
          <a:xfrm>
            <a:off x="714045" y="1218958"/>
            <a:ext cx="3516930" cy="2238545"/>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2750680" y="6192547"/>
            <a:ext cx="13251320" cy="3046988"/>
          </a:xfrm>
          <a:prstGeom prst="rect">
            <a:avLst/>
          </a:prstGeom>
          <a:noFill/>
        </p:spPr>
        <p:txBody>
          <a:bodyPr wrap="square" numCol="1" spcCol="274320" rtlCol="0">
            <a:spAutoFit/>
          </a:bodyPr>
          <a:lstStyle/>
          <a:p>
            <a:pPr>
              <a:lnSpc>
                <a:spcPct val="150000"/>
              </a:lnSpc>
            </a:pPr>
            <a:r>
              <a:rPr lang="en-US" sz="3200" dirty="0">
                <a:solidFill>
                  <a:srgbClr val="60BB46"/>
                </a:solidFill>
                <a:latin typeface="Franklin Gothic Demi" panose="020B0703020102020204" pitchFamily="34" charset="0"/>
              </a:rPr>
              <a:t>A wind dam:</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Is rigid material installed vertically just outside of the top plate.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Directs ventilation air up to the underside of the roof.</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Prevents wind that enters the soffit vent from pushing insulation away from the eaves.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Prevents insulation from falling out of place.</a:t>
            </a:r>
            <a:endParaRPr lang="en-US" sz="2400" dirty="0">
              <a:latin typeface="Franklin Gothic Book" panose="020B0503020102020204" pitchFamily="34" charset="0"/>
            </a:endParaRPr>
          </a:p>
        </p:txBody>
      </p:sp>
      <p:sp>
        <p:nvSpPr>
          <p:cNvPr id="13" name="Rectangle 12">
            <a:extLst>
              <a:ext uri="{FF2B5EF4-FFF2-40B4-BE49-F238E27FC236}">
                <a16:creationId xmlns:a16="http://schemas.microsoft.com/office/drawing/2014/main" id="{FCB6EBFF-E462-44B3-8430-95CAE02BF031}"/>
              </a:ext>
            </a:extLst>
          </p:cNvPr>
          <p:cNvSpPr/>
          <p:nvPr/>
        </p:nvSpPr>
        <p:spPr>
          <a:xfrm>
            <a:off x="0" y="256556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2910</TotalTime>
  <Words>366</Words>
  <Application>Microsoft Office PowerPoint</Application>
  <PresentationFormat>Custom</PresentationFormat>
  <Paragraphs>23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 Demi</vt:lpstr>
      <vt:lpstr>Lato Black</vt:lpstr>
      <vt:lpstr>Franklin Gothic Heavy</vt:lpstr>
      <vt:lpstr>Franklin Gothic Book</vt:lpstr>
      <vt:lpstr>Arial</vt:lpstr>
      <vt:lpstr>Lato</vt:lpstr>
      <vt:lpstr>Calibri</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334</cp:revision>
  <dcterms:created xsi:type="dcterms:W3CDTF">2017-04-03T13:46:27Z</dcterms:created>
  <dcterms:modified xsi:type="dcterms:W3CDTF">2022-05-23T22:00:00Z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