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57" d="100"/>
          <a:sy n="57" d="100"/>
        </p:scale>
        <p:origin x="1962" y="9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Porous concrete foundations need to be treated in order to avoid water seepage into the home. Insulate the new home’s basement to improve the overall thermal performance and offer more dry, usable conditioned space for inhabitants and for HVAC equipment.</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insulation levels below grade do not need to be as high as those of above-grade walls, insulating basements is crucial for reaching the energy and comfort goals of high-performance homes.</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Install insulation systems in compliance with all applicable code and program requirements and manufacturer specifications.</a:t>
            </a:r>
          </a:p>
          <a:p>
            <a:pPr marL="171450" indent="-171450">
              <a:buFont typeface="Arial" panose="020B0604020202020204" pitchFamily="34" charset="0"/>
              <a:buChar char="•"/>
            </a:pPr>
            <a:r>
              <a:rPr lang="en-US" dirty="0"/>
              <a:t>Verify insulation is installed properly and other systems (like drainage systems, combustion appliances, etc.) are operating safely.</a:t>
            </a:r>
          </a:p>
          <a:p>
            <a:pPr marL="171450" indent="-171450">
              <a:buFont typeface="Arial" panose="020B0604020202020204" pitchFamily="34" charset="0"/>
              <a:buChar char="•"/>
            </a:pPr>
            <a:r>
              <a:rPr lang="en-US" dirty="0"/>
              <a:t>Verify surface slopes away from foundation. Ensure good vertical drainage along foundation wall by backfilling with free-draining soil or by installing geotextile drainage mat on exterior of foundation wall. Certify good horizontal drainage with exterior footing drain pipe—especially important in cold climates where there are concerns associated with frost.</a:t>
            </a:r>
          </a:p>
          <a:p>
            <a:pPr marL="171450" indent="-171450">
              <a:buFont typeface="Arial" panose="020B0604020202020204" pitchFamily="34" charset="0"/>
              <a:buChar char="•"/>
            </a:pPr>
            <a:endParaRPr lang="en-US" dirty="0"/>
          </a:p>
          <a:p>
            <a:r>
              <a:rPr lang="en-US" dirty="0"/>
              <a:t>Consider using exterior rigid insulation, insulated concrete forms (ICFs), or prefabricated panels; if these are impractical, consider interior insulation systems.</a:t>
            </a:r>
          </a:p>
          <a:p>
            <a:endParaRPr lang="en-US" dirty="0"/>
          </a:p>
          <a:p>
            <a:r>
              <a:rPr lang="en-US" dirty="0"/>
              <a:t>Before insulating the basement, be sure to evaluate these critical matters:</a:t>
            </a:r>
          </a:p>
          <a:p>
            <a:endParaRPr lang="en-US" dirty="0"/>
          </a:p>
          <a:p>
            <a:pPr marL="171450" indent="-171450">
              <a:buFont typeface="Arial" panose="020B0604020202020204" pitchFamily="34" charset="0"/>
              <a:buChar char="•"/>
            </a:pPr>
            <a:r>
              <a:rPr lang="en-US" dirty="0"/>
              <a:t>Site/home drainage and water management</a:t>
            </a:r>
          </a:p>
          <a:p>
            <a:pPr marL="171450" indent="-171450">
              <a:buFont typeface="Arial" panose="020B0604020202020204" pitchFamily="34" charset="0"/>
              <a:buChar char="•"/>
            </a:pPr>
            <a:r>
              <a:rPr lang="en-US" dirty="0"/>
              <a:t>Combustion and appliance safety</a:t>
            </a:r>
          </a:p>
          <a:p>
            <a:pPr marL="171450" indent="-171450">
              <a:buFont typeface="Arial" panose="020B0604020202020204" pitchFamily="34" charset="0"/>
              <a:buChar char="•"/>
            </a:pPr>
            <a:r>
              <a:rPr lang="en-US" dirty="0"/>
              <a:t>Radon and carbon monoxide safety</a:t>
            </a:r>
          </a:p>
          <a:p>
            <a:pPr marL="171450" indent="-171450">
              <a:buFont typeface="Arial" panose="020B0604020202020204" pitchFamily="34" charset="0"/>
              <a:buChar char="•"/>
            </a:pPr>
            <a:r>
              <a:rPr lang="en-US" dirty="0"/>
              <a:t>Insect/pest considerations</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16/03/2022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2898595"/>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3966788"/>
            <a:ext cx="9007434" cy="2240613"/>
          </a:xfrm>
          <a:prstGeom prst="rect">
            <a:avLst/>
          </a:prstGeom>
          <a:noFill/>
        </p:spPr>
        <p:txBody>
          <a:bodyPr wrap="square" rtlCol="0">
            <a:spAutoFit/>
          </a:bodyPr>
          <a:lstStyle/>
          <a:p>
            <a:pPr lvl="0">
              <a:lnSpc>
                <a:spcPct val="150000"/>
              </a:lnSpc>
            </a:pPr>
            <a:r>
              <a:rPr lang="en-US" sz="2400" dirty="0">
                <a:solidFill>
                  <a:srgbClr val="231F20"/>
                </a:solidFill>
                <a:latin typeface="Franklin Gothic Book" panose="020B0503020102020204" pitchFamily="34" charset="0"/>
              </a:rPr>
              <a:t>Porous concrete foundations need to be treated in order to avoid water seepage into the home. Insulate the new home’s basement to improve the overall thermal performance and offer more dry, usable conditioned space for inhabitants and for HVAC equipment.</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p:blipFill>
        <p:spPr>
          <a:xfrm>
            <a:off x="11832581" y="2505537"/>
            <a:ext cx="4386910" cy="6791036"/>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2898595"/>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3312896" cy="1323439"/>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solidFill>
                  <a:srgbClr val="000000"/>
                </a:solidFill>
                <a:latin typeface="Franklin Gothic Heavy" panose="020B0903020102020204" pitchFamily="34" charset="0"/>
              </a:rPr>
              <a:t>WATER-RESISTANT </a:t>
            </a:r>
            <a:r>
              <a:rPr lang="en-US" sz="6600" dirty="0">
                <a:solidFill>
                  <a:srgbClr val="00853D"/>
                </a:solidFill>
                <a:latin typeface="Franklin Gothic Heavy" panose="020B0903020102020204" pitchFamily="34" charset="0"/>
              </a:rPr>
              <a:t>MATERIAL</a:t>
            </a:r>
          </a:p>
        </p:txBody>
      </p:sp>
      <p:grpSp>
        <p:nvGrpSpPr>
          <p:cNvPr id="14" name="Group 13">
            <a:extLst>
              <a:ext uri="{FF2B5EF4-FFF2-40B4-BE49-F238E27FC236}">
                <a16:creationId xmlns:a16="http://schemas.microsoft.com/office/drawing/2014/main" id="{B042F767-D7D9-4219-B66E-5D4ABF366BB8}"/>
              </a:ext>
            </a:extLst>
          </p:cNvPr>
          <p:cNvGrpSpPr/>
          <p:nvPr/>
        </p:nvGrpSpPr>
        <p:grpSpPr>
          <a:xfrm>
            <a:off x="1371600" y="6876517"/>
            <a:ext cx="4938713" cy="1283007"/>
            <a:chOff x="1168400" y="8511138"/>
            <a:chExt cx="4938713" cy="1283007"/>
          </a:xfrm>
        </p:grpSpPr>
        <p:sp>
          <p:nvSpPr>
            <p:cNvPr id="16" name="Rectangle 15">
              <a:extLst>
                <a:ext uri="{FF2B5EF4-FFF2-40B4-BE49-F238E27FC236}">
                  <a16:creationId xmlns:a16="http://schemas.microsoft.com/office/drawing/2014/main" id="{D72197AA-ADD0-489B-9B8E-6B126A5DFB1A}"/>
                </a:ext>
              </a:extLst>
            </p:cNvPr>
            <p:cNvSpPr/>
            <p:nvPr/>
          </p:nvSpPr>
          <p:spPr>
            <a:xfrm>
              <a:off x="1168400" y="8511138"/>
              <a:ext cx="4938713"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47AAE9B-E233-43AB-B1D8-4BDF3B3DE3C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484537" y="8563061"/>
              <a:ext cx="880533" cy="1188720"/>
            </a:xfrm>
            <a:prstGeom prst="rect">
              <a:avLst/>
            </a:prstGeom>
          </p:spPr>
        </p:pic>
        <p:pic>
          <p:nvPicPr>
            <p:cNvPr id="18" name="Picture 17">
              <a:extLst>
                <a:ext uri="{FF2B5EF4-FFF2-40B4-BE49-F238E27FC236}">
                  <a16:creationId xmlns:a16="http://schemas.microsoft.com/office/drawing/2014/main" id="{50FF043D-3483-492D-BF58-894A0E1F1ED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903516" y="8563061"/>
              <a:ext cx="876019" cy="1182626"/>
            </a:xfrm>
            <a:prstGeom prst="rect">
              <a:avLst/>
            </a:prstGeom>
          </p:spPr>
        </p:pic>
        <p:pic>
          <p:nvPicPr>
            <p:cNvPr id="19" name="Picture 18">
              <a:extLst>
                <a:ext uri="{FF2B5EF4-FFF2-40B4-BE49-F238E27FC236}">
                  <a16:creationId xmlns:a16="http://schemas.microsoft.com/office/drawing/2014/main" id="{68AEF229-ADBF-4961-BFAB-457B263BBB1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24573" y="8574648"/>
              <a:ext cx="878276" cy="1185674"/>
            </a:xfrm>
            <a:prstGeom prst="rect">
              <a:avLst/>
            </a:prstGeom>
          </p:spPr>
        </p:pic>
        <p:pic>
          <p:nvPicPr>
            <p:cNvPr id="20" name="Picture 19">
              <a:extLst>
                <a:ext uri="{FF2B5EF4-FFF2-40B4-BE49-F238E27FC236}">
                  <a16:creationId xmlns:a16="http://schemas.microsoft.com/office/drawing/2014/main" id="{5D27A667-808E-4F0E-A1D4-5076B9C4776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757108" y="8586528"/>
              <a:ext cx="876019" cy="1182626"/>
            </a:xfrm>
            <a:prstGeom prst="rect">
              <a:avLst/>
            </a:prstGeom>
          </p:spPr>
        </p:pic>
      </p:gr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12326587" y="3469676"/>
            <a:ext cx="4904510" cy="3347648"/>
          </a:xfrm>
          <a:prstGeom prst="rect">
            <a:avLst/>
          </a:prstGeom>
          <a:noFill/>
        </p:spPr>
        <p:txBody>
          <a:bodyPr wrap="square" numCol="1" spcCol="36576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While insulation levels below grade do not need to be as high as those of above-grade walls, insulating basements is crucial for reaching the energy and comfort goals of high-performance homes.</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4829043" y="945237"/>
            <a:ext cx="6400281" cy="8709401"/>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1371600" y="1861276"/>
            <a:ext cx="3604161" cy="3347648"/>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Install insulation systems in compliance with all applicable code and program requirements and manufacturer specifications.</a:t>
            </a:r>
            <a:endParaRPr lang="en-US" sz="2400" dirty="0"/>
          </a:p>
        </p:txBody>
      </p:sp>
      <p:sp>
        <p:nvSpPr>
          <p:cNvPr id="35" name="TextBox 34"/>
          <p:cNvSpPr txBox="1"/>
          <p:nvPr/>
        </p:nvSpPr>
        <p:spPr>
          <a:xfrm>
            <a:off x="5596807" y="1861276"/>
            <a:ext cx="3604161" cy="3347648"/>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Verify insulation is installed properly and other systems (like drainage systems, combustion appliances, etc.) are operating safely.</a:t>
            </a:r>
            <a:endParaRPr lang="en-US" sz="2400" dirty="0"/>
          </a:p>
        </p:txBody>
      </p:sp>
      <p:sp>
        <p:nvSpPr>
          <p:cNvPr id="36" name="TextBox 35"/>
          <p:cNvSpPr txBox="1"/>
          <p:nvPr/>
        </p:nvSpPr>
        <p:spPr>
          <a:xfrm>
            <a:off x="10291084" y="1861276"/>
            <a:ext cx="6625315" cy="3347648"/>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Verify surface slopes away from foundation. Ensure good vertical drainage along foundation wall by backfilling with free-draining soil or by installing geotextile drainage mat on exterior of foundation wall. Certify good horizontal drainage with exterior footing drain pipe. </a:t>
            </a:r>
            <a:endParaRPr lang="en-US" sz="2400" dirty="0"/>
          </a:p>
        </p:txBody>
      </p:sp>
      <p:sp>
        <p:nvSpPr>
          <p:cNvPr id="11" name="TextBox 10"/>
          <p:cNvSpPr txBox="1"/>
          <p:nvPr/>
        </p:nvSpPr>
        <p:spPr>
          <a:xfrm>
            <a:off x="1371600" y="771866"/>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01</a:t>
            </a:r>
            <a:endParaRPr lang="en-GB" sz="3600" dirty="0">
              <a:latin typeface="Franklin Gothic Heavy" panose="020B0903020102020204" pitchFamily="34" charset="0"/>
            </a:endParaRPr>
          </a:p>
        </p:txBody>
      </p:sp>
      <p:sp>
        <p:nvSpPr>
          <p:cNvPr id="37" name="TextBox 36"/>
          <p:cNvSpPr txBox="1"/>
          <p:nvPr/>
        </p:nvSpPr>
        <p:spPr>
          <a:xfrm>
            <a:off x="5596807" y="750710"/>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02</a:t>
            </a:r>
            <a:endParaRPr lang="en-GB" sz="3600" dirty="0">
              <a:latin typeface="Franklin Gothic Heavy" panose="020B0903020102020204" pitchFamily="34" charset="0"/>
            </a:endParaRPr>
          </a:p>
        </p:txBody>
      </p:sp>
      <p:sp>
        <p:nvSpPr>
          <p:cNvPr id="38" name="TextBox 37"/>
          <p:cNvSpPr txBox="1"/>
          <p:nvPr/>
        </p:nvSpPr>
        <p:spPr>
          <a:xfrm>
            <a:off x="10291085" y="784528"/>
            <a:ext cx="1393371" cy="646331"/>
          </a:xfrm>
          <a:prstGeom prst="rect">
            <a:avLst/>
          </a:prstGeom>
          <a:noFill/>
          <a:ln>
            <a:noFill/>
          </a:ln>
        </p:spPr>
        <p:txBody>
          <a:bodyPr wrap="square" rtlCol="0">
            <a:spAutoFit/>
          </a:bodyPr>
          <a:lstStyle/>
          <a:p>
            <a:pPr algn="ctr"/>
            <a:r>
              <a:rPr lang="en-US" sz="3600" dirty="0">
                <a:latin typeface="Franklin Gothic Heavy" panose="020B0903020102020204" pitchFamily="34" charset="0"/>
              </a:rPr>
              <a:t>03</a:t>
            </a:r>
            <a:endParaRPr lang="en-GB" sz="3600" dirty="0">
              <a:latin typeface="Franklin Gothic Heavy" panose="020B0903020102020204" pitchFamily="34" charset="0"/>
            </a:endParaRPr>
          </a:p>
        </p:txBody>
      </p:sp>
      <p:sp>
        <p:nvSpPr>
          <p:cNvPr id="12" name="Freeform 11"/>
          <p:cNvSpPr/>
          <p:nvPr/>
        </p:nvSpPr>
        <p:spPr>
          <a:xfrm>
            <a:off x="1563400" y="1452015"/>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5712920" y="1430859"/>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10407198" y="1464677"/>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11643" b="26021"/>
          <a:stretch/>
        </p:blipFill>
        <p:spPr>
          <a:xfrm>
            <a:off x="5585059" y="5930610"/>
            <a:ext cx="9412049" cy="4348978"/>
          </a:xfr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2851</TotalTime>
  <Words>396</Words>
  <Application>Microsoft Office PowerPoint</Application>
  <PresentationFormat>Custom</PresentationFormat>
  <Paragraphs>30</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Franklin Gothic Heavy</vt:lpstr>
      <vt:lpstr>Lato Black</vt:lpstr>
      <vt:lpstr>Calibri</vt:lpstr>
      <vt:lpstr>Franklin Gothic Demi</vt:lpstr>
      <vt:lpstr>Lato</vt:lpstr>
      <vt:lpstr>Arial</vt:lpstr>
      <vt:lpstr>Franklin Gothic Book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320</cp:revision>
  <dcterms:created xsi:type="dcterms:W3CDTF">2017-04-03T13:46:27Z</dcterms:created>
  <dcterms:modified xsi:type="dcterms:W3CDTF">2022-03-17T02:19:29Z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