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367" r:id="rId3"/>
    <p:sldId id="280"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1F20"/>
    <a:srgbClr val="515B65"/>
    <a:srgbClr val="00853D"/>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8" d="100"/>
          <a:sy n="38" d="100"/>
        </p:scale>
        <p:origin x="1722" y="6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Rigid insulation can be attached to the exterior side of the framing to provide a continuous insulating layer that reduces thermal losses through thermal bridging. It can be installed in addition to or instead of OSB sheathing. There are three primary types of rigid insulation: expanded polystyrene (EPS), extruded polystyrene (XPS), and polyisocyanurate (</a:t>
            </a:r>
            <a:r>
              <a:rPr lang="en-US" dirty="0" err="1"/>
              <a:t>polyiso</a:t>
            </a:r>
            <a:r>
              <a:rPr lang="en-US" dirty="0"/>
              <a:t>).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Wood framing accounts for 24% of conventionally framed walls and 14% of advanced-framed walls. Wood framing has about one-fourth the thermal resistance of most insulation materials and so represents a weak point in the thermal envelope. Insulated sheathing effectively addresses this problem by blocking heat transfer through the studs, reducing drafts, and minimizing moisture problems.</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2698786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rigid foam insulation, you’ll need to decide whether to use OSB sheathing in addition to the rigid foam or if the rigid foam layer will itself serve as the sheathing. You will also need to determine what will serve as the drainage plane and where this layer will be.</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4258713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6.xml"/><Relationship Id="rId1" Type="http://schemas.openxmlformats.org/officeDocument/2006/relationships/tags" Target="../tags/tag7.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4.xml"/><Relationship Id="rId1" Type="http://schemas.openxmlformats.org/officeDocument/2006/relationships/tags" Target="../tags/tag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3168101"/>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4236294"/>
            <a:ext cx="8311415" cy="3841052"/>
          </a:xfrm>
          <a:prstGeom prst="rect">
            <a:avLst/>
          </a:prstGeom>
          <a:noFill/>
        </p:spPr>
        <p:txBody>
          <a:bodyPr wrap="square" rtlCol="0">
            <a:spAutoFit/>
          </a:bodyPr>
          <a:lstStyle/>
          <a:p>
            <a:r>
              <a:rPr lang="en-US" sz="3200" dirty="0">
                <a:solidFill>
                  <a:srgbClr val="60BB46"/>
                </a:solidFill>
                <a:latin typeface="Franklin Gothic Demi" panose="020B0703020102020204" pitchFamily="34" charset="0"/>
              </a:rPr>
              <a:t>Insulated sheathing:</a:t>
            </a:r>
            <a:endParaRPr lang="en-US" sz="2400" dirty="0">
              <a:solidFill>
                <a:srgbClr val="231F20"/>
              </a:solidFill>
              <a:latin typeface="Franklin Gothic Demi" panose="020B0703020102020204" pitchFamily="34" charset="0"/>
            </a:endParaRP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Can be attached to the exterior side of the framing to provide a continuous insulating layer that reduces thermal losses through thermal bridging </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Can be installed in addition to or instead of OSB sheathing</a:t>
            </a:r>
          </a:p>
          <a:p>
            <a:pPr marL="342900" lvl="0" indent="-342900">
              <a:lnSpc>
                <a:spcPct val="150000"/>
              </a:lnSpc>
              <a:buFont typeface="Wingdings" panose="05000000000000000000" pitchFamily="2" charset="2"/>
              <a:buChar char="§"/>
            </a:pPr>
            <a:r>
              <a:rPr lang="en-US" sz="2400" dirty="0">
                <a:solidFill>
                  <a:srgbClr val="231F20"/>
                </a:solidFill>
                <a:latin typeface="Franklin Gothic Book" panose="020B0503020102020204" pitchFamily="34" charset="0"/>
              </a:rPr>
              <a:t>Consists of either expanded polystyrene (EPS), extruded polystyrene (XPS), or polyisocyanurate (</a:t>
            </a:r>
            <a:r>
              <a:rPr lang="en-US" sz="2400" dirty="0" err="1">
                <a:solidFill>
                  <a:srgbClr val="231F20"/>
                </a:solidFill>
                <a:latin typeface="Franklin Gothic Book" panose="020B0503020102020204" pitchFamily="34" charset="0"/>
              </a:rPr>
              <a:t>polyiso</a:t>
            </a:r>
            <a:r>
              <a:rPr lang="en-US" sz="2400" dirty="0">
                <a:solidFill>
                  <a:srgbClr val="231F20"/>
                </a:solidFill>
                <a:latin typeface="Franklin Gothic Book" panose="020B0503020102020204" pitchFamily="34" charset="0"/>
              </a:rPr>
              <a:t>)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p:blipFill>
        <p:spPr>
          <a:xfrm>
            <a:off x="9683015" y="4201704"/>
            <a:ext cx="8604985" cy="4916346"/>
          </a:xfrm>
          <a:prstGeom prst="rect">
            <a:avLst/>
          </a:prstGeom>
        </p:spPr>
      </p:pic>
      <p:sp>
        <p:nvSpPr>
          <p:cNvPr id="5" name="Rectangle 4">
            <a:extLst>
              <a:ext uri="{FF2B5EF4-FFF2-40B4-BE49-F238E27FC236}">
                <a16:creationId xmlns:a16="http://schemas.microsoft.com/office/drawing/2014/main" id="{663E8C36-E744-44E2-97B7-E502D4040295}"/>
              </a:ext>
            </a:extLst>
          </p:cNvPr>
          <p:cNvSpPr/>
          <p:nvPr/>
        </p:nvSpPr>
        <p:spPr>
          <a:xfrm>
            <a:off x="1371600" y="8435877"/>
            <a:ext cx="6824749"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443D2F-0FAE-47FE-A279-601691180B97}"/>
              </a:ext>
            </a:extLst>
          </p:cNvPr>
          <p:cNvSpPr/>
          <p:nvPr/>
        </p:nvSpPr>
        <p:spPr>
          <a:xfrm>
            <a:off x="4293790" y="8664382"/>
            <a:ext cx="3701667" cy="923330"/>
          </a:xfrm>
          <a:prstGeom prst="rect">
            <a:avLst/>
          </a:prstGeom>
        </p:spPr>
        <p:txBody>
          <a:bodyPr wrap="square">
            <a:spAutoFit/>
          </a:bodyPr>
          <a:lstStyle/>
          <a:p>
            <a:r>
              <a:rPr lang="en-US" sz="1800" dirty="0">
                <a:latin typeface="Franklin Gothic Book" panose="020B0503020102020204" pitchFamily="34" charset="0"/>
                <a:ea typeface="Times New Roman" panose="02020603050405020304" pitchFamily="18" charset="0"/>
              </a:rPr>
              <a:t>Wood framing has about one-fourth the thermal resistance of most insulation materials. </a:t>
            </a:r>
          </a:p>
        </p:txBody>
      </p:sp>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00880" y="8523690"/>
            <a:ext cx="880533" cy="1188720"/>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3168101"/>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8076901" cy="2339102"/>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latin typeface="Franklin Gothic Heavy" panose="020B0903020102020204" pitchFamily="34" charset="0"/>
              </a:rPr>
              <a:t>FRAMING: WALL FRAMING: </a:t>
            </a:r>
            <a:r>
              <a:rPr lang="en-US" sz="6600" dirty="0">
                <a:solidFill>
                  <a:srgbClr val="00853D"/>
                </a:solidFill>
                <a:latin typeface="Franklin Gothic Heavy" panose="020B0903020102020204" pitchFamily="34" charset="0"/>
              </a:rPr>
              <a:t>INSULATED </a:t>
            </a:r>
            <a:r>
              <a:rPr lang="en-US" sz="6600" dirty="0">
                <a:latin typeface="Franklin Gothic Heavy" panose="020B0903020102020204" pitchFamily="34" charset="0"/>
              </a:rPr>
              <a:t>SHEATHING</a:t>
            </a:r>
          </a:p>
        </p:txBody>
      </p:sp>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982277" y="8533210"/>
            <a:ext cx="878276" cy="1185674"/>
          </a:xfrm>
          <a:prstGeom prst="rect">
            <a:avLst/>
          </a:prstGeom>
        </p:spPr>
      </p:pic>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2193777"/>
            <a:ext cx="5243521" cy="168565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Wood framing accounts for 24% of conventionally framed walls and 14% of advanced-framed walls. </a:t>
            </a:r>
            <a:endParaRPr lang="en-US" sz="2400" dirty="0"/>
          </a:p>
        </p:txBody>
      </p:sp>
      <p:sp>
        <p:nvSpPr>
          <p:cNvPr id="35" name="TextBox 34"/>
          <p:cNvSpPr txBox="1"/>
          <p:nvPr/>
        </p:nvSpPr>
        <p:spPr>
          <a:xfrm>
            <a:off x="6998096" y="2193776"/>
            <a:ext cx="4119083" cy="168565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Wood framing has about one-fourth the thermal resistance of most insulation materials.</a:t>
            </a:r>
            <a:endParaRPr lang="en-US" sz="2400" dirty="0"/>
          </a:p>
        </p:txBody>
      </p:sp>
      <p:sp>
        <p:nvSpPr>
          <p:cNvPr id="36" name="TextBox 35"/>
          <p:cNvSpPr txBox="1"/>
          <p:nvPr/>
        </p:nvSpPr>
        <p:spPr>
          <a:xfrm>
            <a:off x="11944952" y="2193776"/>
            <a:ext cx="5505832" cy="168565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Insulated sheathing blocks heat transfer through the studs, reduces drafts, and minimizes moisture problems.</a:t>
            </a:r>
            <a:endParaRPr lang="en-US" sz="2400" dirty="0"/>
          </a:p>
        </p:txBody>
      </p:sp>
      <p:sp>
        <p:nvSpPr>
          <p:cNvPr id="11" name="TextBox 10"/>
          <p:cNvSpPr txBox="1"/>
          <p:nvPr/>
        </p:nvSpPr>
        <p:spPr>
          <a:xfrm>
            <a:off x="1371600" y="11043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6998096" y="1083210"/>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8" name="TextBox 37"/>
          <p:cNvSpPr txBox="1"/>
          <p:nvPr/>
        </p:nvSpPr>
        <p:spPr>
          <a:xfrm>
            <a:off x="11998255" y="1117028"/>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03</a:t>
            </a:r>
            <a:endParaRPr lang="en-GB" sz="3600" dirty="0">
              <a:latin typeface="Franklin Gothic Heavy" panose="020B0903020102020204" pitchFamily="34" charset="0"/>
            </a:endParaRPr>
          </a:p>
        </p:txBody>
      </p:sp>
      <p:sp>
        <p:nvSpPr>
          <p:cNvPr id="12" name="Freeform 11"/>
          <p:cNvSpPr/>
          <p:nvPr/>
        </p:nvSpPr>
        <p:spPr>
          <a:xfrm>
            <a:off x="1563400" y="17845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7114209" y="1763359"/>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2114368" y="179717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b="16329"/>
          <a:stretch/>
        </p:blipFill>
        <p:spPr>
          <a:xfrm>
            <a:off x="6998095" y="4686116"/>
            <a:ext cx="8922089" cy="5598923"/>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1005873" y="4450077"/>
            <a:ext cx="4719862" cy="1685654"/>
          </a:xfrm>
          <a:prstGeom prst="rect">
            <a:avLst/>
          </a:prstGeom>
          <a:noFill/>
        </p:spPr>
        <p:txBody>
          <a:bodyPr wrap="square" numCol="1" spcCol="365760" rtlCol="0">
            <a:spAutoFit/>
          </a:bodyPr>
          <a:lstStyle/>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OSB sheathing may or may not be required</a:t>
            </a:r>
          </a:p>
          <a:p>
            <a:pPr marL="342900" indent="-342900">
              <a:lnSpc>
                <a:spcPct val="150000"/>
              </a:lnSpc>
              <a:buFont typeface="Wingdings" panose="05000000000000000000" pitchFamily="2" charset="2"/>
              <a:buChar char="§"/>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drainage plane is required</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p:blipFill>
        <p:spPr>
          <a:xfrm>
            <a:off x="4496128" y="1861133"/>
            <a:ext cx="5641571" cy="6863542"/>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2857</TotalTime>
  <Words>326</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Wingdings</vt:lpstr>
      <vt:lpstr>Lato Black</vt:lpstr>
      <vt:lpstr>Calibri</vt:lpstr>
      <vt:lpstr>Franklin Gothic Heavy</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317</cp:revision>
  <dcterms:created xsi:type="dcterms:W3CDTF">2017-04-03T13:46:27Z</dcterms:created>
  <dcterms:modified xsi:type="dcterms:W3CDTF">2022-03-17T03:02:05Z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