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281"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B46"/>
    <a:srgbClr val="231F20"/>
    <a:srgbClr val="515B65"/>
    <a:srgbClr val="008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85539" autoAdjust="0"/>
  </p:normalViewPr>
  <p:slideViewPr>
    <p:cSldViewPr snapToGrid="0">
      <p:cViewPr varScale="1">
        <p:scale>
          <a:sx n="38" d="100"/>
          <a:sy n="38" d="100"/>
        </p:scale>
        <p:origin x="1296" y="54"/>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there are generous holes cut through subflooring, walls, bottom plates, and top plates for plumbing pipes and vent stacks. These gaps are frequently hidden from view in cabinets below sinks, beneath tubs, behind shower enclosures, behind washing machines and dishwashers, or within wall cavities. If not properly closed, vast amounts of air can pass through these gaps, pushed by pressure and temperature differences between conditioned and unconditioned spaces.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leaks from holes around plumbing and piping translate to energy losses. They could also allow warm, moisture-laden air into wall cavities or attics where it can condense on cold surfaces, creating problems. On the other hand, air leaking into the house from unconditioned sources, like the garage or crawlspace, can affect indoor air quality and cause drafts. Continuous air barriers are needed here—this means sealing all penetrations in exterior walls and in walls and floors adjoining unconditioned spaces.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Air-seal around all plumbing and piping through walls, ceilings, and flooring to keep conditioned air from leaking into unconditioned space. After the pipes and plumbing have been installed and before the drywall is completed, seal all gaps and holes to leading to unconditioned space with caulk or canned spray foam. For larger gaps, rigid blocking material can be cut to fit over the gap and sealed in place with caulk or spray foam.</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81898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29/04/2022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6"/>
            <a:ext cx="9551057"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VENTS: </a:t>
            </a:r>
            <a:r>
              <a:rPr lang="en-US" sz="6600" dirty="0">
                <a:solidFill>
                  <a:srgbClr val="00853D"/>
                </a:solidFill>
                <a:latin typeface="Franklin Gothic Heavy" panose="020B0903020102020204" pitchFamily="34" charset="0"/>
              </a:rPr>
              <a:t>AIR-SEALING </a:t>
            </a:r>
            <a:r>
              <a:rPr lang="en-US" sz="6600" dirty="0">
                <a:latin typeface="Franklin Gothic Heavy" panose="020B0903020102020204" pitchFamily="34" charset="0"/>
              </a:rPr>
              <a:t>PLUMBING AND PIPING</a:t>
            </a:r>
          </a:p>
        </p:txBody>
      </p:sp>
      <p:sp>
        <p:nvSpPr>
          <p:cNvPr id="6" name="Text Placeholder 5"/>
          <p:cNvSpPr>
            <a:spLocks noGrp="1"/>
          </p:cNvSpPr>
          <p:nvPr>
            <p:ph type="body" sz="quarter" idx="12"/>
          </p:nvPr>
        </p:nvSpPr>
        <p:spPr>
          <a:xfrm>
            <a:off x="1371600" y="35716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639888"/>
            <a:ext cx="8207158" cy="4524315"/>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Gaps in subflooring, walls, bottom plates, and top plates for plumbing pipes and vent stacks are frequently hidden from view in cabinets below sinks, beneath tubs, behind shower enclosures, behind washing machines and dishwashers, or within wall cavities. If not properly closed, vast amounts of air can pass through these gaps, pushed by pressure and temperature differences between conditioned and unconditioned spaces.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a:fillRect/>
          </a:stretch>
        </p:blipFill>
        <p:spPr>
          <a:xfrm>
            <a:off x="10861458" y="190503"/>
            <a:ext cx="6730998" cy="10096497"/>
          </a:xfrm>
        </p:spPr>
      </p:pic>
      <p:sp>
        <p:nvSpPr>
          <p:cNvPr id="10" name="Rectangle 9">
            <a:extLst>
              <a:ext uri="{FF2B5EF4-FFF2-40B4-BE49-F238E27FC236}">
                <a16:creationId xmlns:a16="http://schemas.microsoft.com/office/drawing/2014/main" id="{FD6FB255-520D-432F-B2B8-BE5838389013}"/>
              </a:ext>
            </a:extLst>
          </p:cNvPr>
          <p:cNvSpPr/>
          <p:nvPr/>
        </p:nvSpPr>
        <p:spPr>
          <a:xfrm>
            <a:off x="0" y="35716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943100"/>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0462491" y="1945888"/>
            <a:ext cx="6911110" cy="5493812"/>
          </a:xfrm>
          <a:prstGeom prst="rect">
            <a:avLst/>
          </a:prstGeom>
          <a:noFill/>
        </p:spPr>
        <p:txBody>
          <a:bodyPr wrap="square" numCol="1" spcCol="365760" rtlCol="0">
            <a:spAutoFit/>
          </a:bodyPr>
          <a:lstStyle/>
          <a:p>
            <a:r>
              <a:rPr lang="en-US" sz="32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rPr>
              <a:t>Air leaks from holes around plumbing and piping could lead to:</a:t>
            </a:r>
          </a:p>
          <a:p>
            <a:endParaRPr lang="en-US" sz="14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endParaRP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Energy losses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Moisture problems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Indoor air quality problems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Drafts</a:t>
            </a:r>
          </a:p>
          <a:p>
            <a:pPr marL="342900" indent="-342900">
              <a:lnSpc>
                <a:spcPct val="150000"/>
              </a:lnSpc>
              <a:buFont typeface="Wingdings" panose="05000000000000000000" pitchFamily="2" charset="2"/>
              <a:buChar char="§"/>
            </a:pPr>
            <a:endParaRPr lang="en-US" sz="14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t>Continuous air barriers are needed here—this means sealing all penetrations in exterior walls and in walls and floors adjoining unconditioned spaces.</a:t>
            </a:r>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4968704" y="1295400"/>
            <a:ext cx="4464675" cy="7522672"/>
          </a:xfrm>
        </p:spPr>
      </p:pic>
      <p:sp>
        <p:nvSpPr>
          <p:cNvPr id="7" name="Rectangle 6">
            <a:extLst>
              <a:ext uri="{FF2B5EF4-FFF2-40B4-BE49-F238E27FC236}">
                <a16:creationId xmlns:a16="http://schemas.microsoft.com/office/drawing/2014/main" id="{EB56E9E0-36CC-46E9-89FC-F46DA75A0DBC}"/>
              </a:ext>
            </a:extLst>
          </p:cNvPr>
          <p:cNvSpPr/>
          <p:nvPr/>
        </p:nvSpPr>
        <p:spPr>
          <a:xfrm>
            <a:off x="0" y="194310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943100"/>
            <a:ext cx="6657584"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0462491" y="1945888"/>
            <a:ext cx="6911110" cy="5970865"/>
          </a:xfrm>
          <a:prstGeom prst="rect">
            <a:avLst/>
          </a:prstGeom>
          <a:noFill/>
        </p:spPr>
        <p:txBody>
          <a:bodyPr wrap="square" numCol="1" spcCol="365760" rtlCol="0">
            <a:spAutoFit/>
          </a:bodyPr>
          <a:lstStyle/>
          <a:p>
            <a:r>
              <a:rPr lang="en-US" sz="32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rPr>
              <a:t>Air-seal around all plumbing and piping through walls, ceilings, and flooring to keep conditioned air from leaking into unconditioned space. After the pipes and plumbing have been installed and before the drywall is completed:</a:t>
            </a:r>
          </a:p>
          <a:p>
            <a:endParaRPr lang="en-US" sz="14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endParaRP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Seal all gaps and holes to unconditioned space with caulk or canned spray foam.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Use a rubber gasket for larger gaps, then seal in place with caulk or spray foam.</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4638907" y="1929798"/>
            <a:ext cx="5274527" cy="6437255"/>
          </a:xfrm>
        </p:spPr>
      </p:pic>
      <p:sp>
        <p:nvSpPr>
          <p:cNvPr id="7" name="Rectangle 6">
            <a:extLst>
              <a:ext uri="{FF2B5EF4-FFF2-40B4-BE49-F238E27FC236}">
                <a16:creationId xmlns:a16="http://schemas.microsoft.com/office/drawing/2014/main" id="{EB56E9E0-36CC-46E9-89FC-F46DA75A0DBC}"/>
              </a:ext>
            </a:extLst>
          </p:cNvPr>
          <p:cNvSpPr/>
          <p:nvPr/>
        </p:nvSpPr>
        <p:spPr>
          <a:xfrm>
            <a:off x="0" y="194310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4406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2852</TotalTime>
  <Words>456</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Wingdings</vt:lpstr>
      <vt:lpstr>Franklin Gothic Demi</vt:lpstr>
      <vt:lpstr>Franklin Gothic Book</vt:lpstr>
      <vt:lpstr>Arial</vt:lpstr>
      <vt:lpstr>Franklin Gothic Heavy</vt:lpstr>
      <vt:lpstr>Lato</vt:lpstr>
      <vt:lpstr>Lato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315</cp:revision>
  <dcterms:created xsi:type="dcterms:W3CDTF">2017-04-03T13:46:27Z</dcterms:created>
  <dcterms:modified xsi:type="dcterms:W3CDTF">2022-04-29T17:50:19Z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