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wOKg3Zlvac1NnGHtZONC4XHxM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A vapor barrier, also called a vapor retarder, is a layer in the building envelope that prevents water vapor from entering the wall cavity. There are three different classes of vapor barriers. The class of vapor required depends on the climate zone and cladding type. In many cases, no vapor retarder is required.</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Moisture control is critical in today’s airtight and well-insulated homes. In the past, vapor barriers were often installed on the inside of the building envelope to keep moisture from condensing inside the wall cavity during winter, which could encourage mold growth. But this can potentially keep walls from drying out if moisture condenses inside the wall during summer months. Building science research has refined when vapor vapors should be used, depending on both the climate and the type of cladding used.</a:t>
            </a:r>
            <a:endParaRPr/>
          </a:p>
        </p:txBody>
      </p:sp>
      <p:sp>
        <p:nvSpPr>
          <p:cNvPr id="398" name="Google Shape;3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Vapor barriers are classified by their vapor permeance, or perm rating, which is a measure of the rate of moisture diffusion through the material.</a:t>
            </a:r>
            <a:endParaRPr/>
          </a:p>
          <a:p>
            <a:pPr marL="0" lvl="0" indent="0" algn="l" rtl="0">
              <a:spcBef>
                <a:spcPts val="0"/>
              </a:spcBef>
              <a:spcAft>
                <a:spcPts val="0"/>
              </a:spcAft>
              <a:buNone/>
            </a:pPr>
            <a:r>
              <a:rPr lang="en-US"/>
              <a:t>Class I vapor barriers have a vapor permeance of 0.1 perm or less</a:t>
            </a:r>
            <a:endParaRPr/>
          </a:p>
          <a:p>
            <a:pPr marL="0" lvl="0" indent="0" algn="l" rtl="0">
              <a:spcBef>
                <a:spcPts val="0"/>
              </a:spcBef>
              <a:spcAft>
                <a:spcPts val="0"/>
              </a:spcAft>
              <a:buNone/>
            </a:pPr>
            <a:r>
              <a:rPr lang="en-US"/>
              <a:t>Class II vapor barriers have a vapor permeance of between 0.1 and 1.0 perm.</a:t>
            </a:r>
            <a:endParaRPr/>
          </a:p>
          <a:p>
            <a:pPr marL="0" lvl="0" indent="0" algn="l" rtl="0">
              <a:spcBef>
                <a:spcPts val="0"/>
              </a:spcBef>
              <a:spcAft>
                <a:spcPts val="0"/>
              </a:spcAft>
              <a:buNone/>
            </a:pPr>
            <a:r>
              <a:rPr lang="en-US"/>
              <a:t>Class III vapor retarders have a vapor permeance of 1.0 perm or more. </a:t>
            </a:r>
            <a:endParaRPr/>
          </a:p>
          <a:p>
            <a:pPr marL="0" lvl="0" indent="0" algn="l" rtl="0">
              <a:spcBef>
                <a:spcPts val="0"/>
              </a:spcBef>
              <a:spcAft>
                <a:spcPts val="0"/>
              </a:spcAft>
              <a:buNone/>
            </a:pPr>
            <a:r>
              <a:rPr lang="en-US"/>
              <a:t>No vapor barrier is required for mild or hot climates. Building code does require them in colder climates (zones 5 through 8), but in many cases a Class III vapor barrier like latex paint or a Class II barrier like Kraft-faced insulation is adequate.</a:t>
            </a:r>
            <a:endParaRPr/>
          </a:p>
        </p:txBody>
      </p:sp>
      <p:sp>
        <p:nvSpPr>
          <p:cNvPr id="407" name="Google Shape;4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333568"/>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401761"/>
            <a:ext cx="73470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0" i="0" u="none" strike="noStrike" cap="none" dirty="0">
                <a:solidFill>
                  <a:srgbClr val="60BB46"/>
                </a:solidFill>
                <a:latin typeface="Franklin Gothic"/>
                <a:ea typeface="Franklin Gothic"/>
                <a:cs typeface="Franklin Gothic"/>
                <a:sym typeface="Franklin Gothic"/>
              </a:rPr>
              <a:t>A vapor barrier (vapor retarder): </a:t>
            </a:r>
            <a:endParaRPr dirty="0"/>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dirty="0">
                <a:solidFill>
                  <a:srgbClr val="231F20"/>
                </a:solidFill>
                <a:latin typeface="Libre Franklin"/>
                <a:ea typeface="Libre Franklin"/>
                <a:cs typeface="Libre Franklin"/>
                <a:sym typeface="Libre Franklin"/>
              </a:rPr>
              <a:t>Is a layer in the building envelope that prevents water vapor from entering the wall cavity. </a:t>
            </a:r>
            <a:endParaRPr dirty="0"/>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dirty="0">
                <a:solidFill>
                  <a:srgbClr val="231F20"/>
                </a:solidFill>
                <a:latin typeface="Libre Franklin"/>
                <a:ea typeface="Libre Franklin"/>
                <a:cs typeface="Libre Franklin"/>
                <a:sym typeface="Libre Franklin"/>
              </a:rPr>
              <a:t>Falls under one of three classes.</a:t>
            </a:r>
            <a:endParaRPr dirty="0"/>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dirty="0">
                <a:solidFill>
                  <a:srgbClr val="231F20"/>
                </a:solidFill>
                <a:latin typeface="Libre Franklin"/>
                <a:ea typeface="Libre Franklin"/>
                <a:cs typeface="Libre Franklin"/>
                <a:sym typeface="Libre Franklin"/>
              </a:rPr>
              <a:t>Is not always required.</a:t>
            </a:r>
            <a:endParaRPr dirty="0"/>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dirty="0">
                <a:solidFill>
                  <a:srgbClr val="231F20"/>
                </a:solidFill>
                <a:latin typeface="Libre Franklin"/>
                <a:ea typeface="Libre Franklin"/>
                <a:cs typeface="Libre Franklin"/>
                <a:sym typeface="Libre Franklin"/>
              </a:rPr>
              <a:t>Is specified depending on cladding type and climate.</a:t>
            </a:r>
            <a:endParaRPr dirty="0"/>
          </a:p>
        </p:txBody>
      </p:sp>
      <p:pic>
        <p:nvPicPr>
          <p:cNvPr id="390" name="Google Shape;390;p1"/>
          <p:cNvPicPr preferRelativeResize="0">
            <a:picLocks noGrp="1"/>
          </p:cNvPicPr>
          <p:nvPr>
            <p:ph type="pic" idx="2"/>
          </p:nvPr>
        </p:nvPicPr>
        <p:blipFill rotWithShape="1">
          <a:blip r:embed="rId3">
            <a:alphaModFix/>
          </a:blip>
          <a:srcRect/>
          <a:stretch/>
        </p:blipFill>
        <p:spPr>
          <a:xfrm>
            <a:off x="9275630" y="3542103"/>
            <a:ext cx="9012370" cy="6008971"/>
          </a:xfrm>
          <a:prstGeom prst="rect">
            <a:avLst/>
          </a:prstGeom>
          <a:solidFill>
            <a:srgbClr val="F2F2F2"/>
          </a:solidFill>
          <a:ln>
            <a:noFill/>
          </a:ln>
        </p:spPr>
      </p:pic>
      <p:sp>
        <p:nvSpPr>
          <p:cNvPr id="391" name="Google Shape;391;p1"/>
          <p:cNvSpPr/>
          <p:nvPr/>
        </p:nvSpPr>
        <p:spPr>
          <a:xfrm>
            <a:off x="1751605" y="8586119"/>
            <a:ext cx="1711842"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dirty="0">
              <a:solidFill>
                <a:schemeClr val="lt1"/>
              </a:solidFill>
              <a:latin typeface="Lato"/>
              <a:ea typeface="Lato"/>
              <a:cs typeface="Lato"/>
              <a:sym typeface="Lato"/>
            </a:endParaRPr>
          </a:p>
        </p:txBody>
      </p:sp>
      <p:sp>
        <p:nvSpPr>
          <p:cNvPr id="392" name="Google Shape;392;p1"/>
          <p:cNvSpPr/>
          <p:nvPr/>
        </p:nvSpPr>
        <p:spPr>
          <a:xfrm>
            <a:off x="0" y="3333568"/>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93" name="Google Shape;393;p1"/>
          <p:cNvSpPr/>
          <p:nvPr/>
        </p:nvSpPr>
        <p:spPr>
          <a:xfrm>
            <a:off x="913743" y="568116"/>
            <a:ext cx="1523711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INSULATION </a:t>
            </a:r>
            <a:r>
              <a:rPr lang="en-US" sz="6600">
                <a:solidFill>
                  <a:srgbClr val="00853D"/>
                </a:solidFill>
                <a:latin typeface="Libre Franklin Black"/>
                <a:ea typeface="Libre Franklin Black"/>
                <a:cs typeface="Libre Franklin Black"/>
                <a:sym typeface="Libre Franklin Black"/>
              </a:rPr>
              <a:t>TYPES</a:t>
            </a:r>
            <a:r>
              <a:rPr lang="en-US" sz="6600">
                <a:solidFill>
                  <a:srgbClr val="000000"/>
                </a:solidFill>
                <a:latin typeface="Libre Franklin Black"/>
                <a:ea typeface="Libre Franklin Black"/>
                <a:cs typeface="Libre Franklin Black"/>
                <a:sym typeface="Libre Franklin Black"/>
              </a:rPr>
              <a:t>: VAPOR BARRIERS</a:t>
            </a:r>
            <a:endParaRPr sz="6600">
              <a:solidFill>
                <a:schemeClr val="dk1"/>
              </a:solidFill>
              <a:latin typeface="Libre Franklin Black"/>
              <a:ea typeface="Libre Franklin Black"/>
              <a:cs typeface="Libre Franklin Black"/>
              <a:sym typeface="Libre Franklin Black"/>
            </a:endParaRPr>
          </a:p>
        </p:txBody>
      </p:sp>
      <p:pic>
        <p:nvPicPr>
          <p:cNvPr id="394" name="Google Shape;394;p1"/>
          <p:cNvPicPr preferRelativeResize="0"/>
          <p:nvPr/>
        </p:nvPicPr>
        <p:blipFill>
          <a:blip r:embed="rId4"/>
          <a:srcRect/>
          <a:stretch/>
        </p:blipFill>
        <p:spPr>
          <a:xfrm>
            <a:off x="2168388" y="8634785"/>
            <a:ext cx="878276"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
          <p:cNvSpPr txBox="1">
            <a:spLocks noGrp="1"/>
          </p:cNvSpPr>
          <p:nvPr>
            <p:ph type="body" idx="1"/>
          </p:nvPr>
        </p:nvSpPr>
        <p:spPr>
          <a:xfrm>
            <a:off x="9314121" y="2211419"/>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1" name="Google Shape;401;p2"/>
          <p:cNvSpPr txBox="1"/>
          <p:nvPr/>
        </p:nvSpPr>
        <p:spPr>
          <a:xfrm>
            <a:off x="9314121" y="3664278"/>
            <a:ext cx="8431500" cy="6003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Moisture control is critical in today’s airtight and well-insulated homes.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 the past, vapor barriers were installed on the inside of the building envelope to keep moisture from condensing inside the wall cavity during winter.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This can potentially keep walls from drying out if moisture condenses inside the wall during summer months.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Building science research has refined when vapor barriers should be used depending on both the climate and the type of cladding used.</a:t>
            </a:r>
            <a:endParaRPr sz="2400">
              <a:solidFill>
                <a:schemeClr val="dk1"/>
              </a:solidFill>
              <a:latin typeface="Lato"/>
              <a:ea typeface="Lato"/>
              <a:cs typeface="Lato"/>
              <a:sym typeface="Lato"/>
            </a:endParaRPr>
          </a:p>
        </p:txBody>
      </p:sp>
      <p:pic>
        <p:nvPicPr>
          <p:cNvPr id="402" name="Google Shape;402;p2"/>
          <p:cNvPicPr preferRelativeResize="0">
            <a:picLocks noGrp="1"/>
          </p:cNvPicPr>
          <p:nvPr>
            <p:ph type="pic" idx="2"/>
          </p:nvPr>
        </p:nvPicPr>
        <p:blipFill rotWithShape="1">
          <a:blip r:embed="rId3">
            <a:alphaModFix/>
          </a:blip>
          <a:srcRect/>
          <a:stretch/>
        </p:blipFill>
        <p:spPr>
          <a:xfrm>
            <a:off x="754908" y="194035"/>
            <a:ext cx="7611088" cy="10092965"/>
          </a:xfrm>
          <a:prstGeom prst="rect">
            <a:avLst/>
          </a:prstGeom>
          <a:solidFill>
            <a:srgbClr val="F2F2F2"/>
          </a:solidFill>
          <a:ln>
            <a:noFill/>
          </a:ln>
        </p:spPr>
      </p:pic>
      <p:sp>
        <p:nvSpPr>
          <p:cNvPr id="403" name="Google Shape;403;p2"/>
          <p:cNvSpPr/>
          <p:nvPr/>
        </p:nvSpPr>
        <p:spPr>
          <a:xfrm>
            <a:off x="17997714" y="2211419"/>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3"/>
          <p:cNvPicPr preferRelativeResize="0">
            <a:picLocks noGrp="1"/>
          </p:cNvPicPr>
          <p:nvPr>
            <p:ph type="pic" idx="2"/>
          </p:nvPr>
        </p:nvPicPr>
        <p:blipFill rotWithShape="1">
          <a:blip r:embed="rId3">
            <a:alphaModFix/>
          </a:blip>
          <a:srcRect/>
          <a:stretch/>
        </p:blipFill>
        <p:spPr>
          <a:xfrm>
            <a:off x="774524" y="1978602"/>
            <a:ext cx="6145735" cy="7593482"/>
          </a:xfrm>
          <a:prstGeom prst="rect">
            <a:avLst/>
          </a:prstGeom>
          <a:solidFill>
            <a:srgbClr val="F2F2F2"/>
          </a:solidFill>
          <a:ln>
            <a:noFill/>
          </a:ln>
        </p:spPr>
      </p:pic>
      <p:sp>
        <p:nvSpPr>
          <p:cNvPr id="410" name="Google Shape;410;p3"/>
          <p:cNvSpPr txBox="1"/>
          <p:nvPr/>
        </p:nvSpPr>
        <p:spPr>
          <a:xfrm>
            <a:off x="7783024" y="3352560"/>
            <a:ext cx="9640500" cy="65571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Vapor barriers are classified by their vapor permeance, or perm rating, which is a measure of the rate of moisture diffusion through the material.</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Class I vapor barriers have a vapor permeance of 0.1 perm or less.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Class II vapor barriers have a vapor permeance of between 0.1 and 1.0 perm.</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Class III vapor retarders have a vapor permeance of 1.0 perm or more.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No vapor barrier is required for mild or hot climates.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Climate zones 5 through 8: Class II or III vapor retarder is usually adequate.</a:t>
            </a:r>
            <a:endParaRPr sz="2400">
              <a:solidFill>
                <a:schemeClr val="dk1"/>
              </a:solidFill>
              <a:latin typeface="Lato"/>
              <a:ea typeface="Lato"/>
              <a:cs typeface="Lato"/>
              <a:sym typeface="Lato"/>
            </a:endParaRPr>
          </a:p>
        </p:txBody>
      </p:sp>
      <p:sp>
        <p:nvSpPr>
          <p:cNvPr id="411" name="Google Shape;411;p3"/>
          <p:cNvSpPr txBox="1">
            <a:spLocks noGrp="1"/>
          </p:cNvSpPr>
          <p:nvPr>
            <p:ph type="body" idx="1"/>
          </p:nvPr>
        </p:nvSpPr>
        <p:spPr>
          <a:xfrm>
            <a:off x="7783024" y="2211419"/>
            <a:ext cx="6657584" cy="101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12" name="Google Shape;412;p3"/>
          <p:cNvSpPr/>
          <p:nvPr/>
        </p:nvSpPr>
        <p:spPr>
          <a:xfrm>
            <a:off x="17997714" y="2211419"/>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500</Words>
  <Application>Microsoft Office PowerPoint</Application>
  <PresentationFormat>Custom</PresentationFormat>
  <Paragraphs>30</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Lato Black</vt:lpstr>
      <vt:lpstr>Noto Sans Symbols</vt:lpstr>
      <vt:lpstr>Franklin Gothic</vt:lpstr>
      <vt:lpstr>Calibri</vt:lpstr>
      <vt:lpstr>Lato</vt:lpstr>
      <vt:lpstr>Libre Franklin</vt:lpstr>
      <vt:lpstr>Libre Franklin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2022-05-23T21:07:59Z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