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A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1F20"/>
    <a:srgbClr val="515B65"/>
    <a:srgbClr val="00853D"/>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94" autoAdjust="0"/>
    <p:restoredTop sz="75259" autoAdjust="0"/>
  </p:normalViewPr>
  <p:slideViewPr>
    <p:cSldViewPr snapToGrid="0">
      <p:cViewPr varScale="1">
        <p:scale>
          <a:sx n="58" d="100"/>
          <a:sy n="58" d="100"/>
        </p:scale>
        <p:origin x="64" y="13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whole-house systems approach, the building envelope needs to be air-sealed. Consider where the insulation is needed, the interaction between the insulation and other building components, and the need for moisture control. Builders need to know where to insulate and the recommended R-values for each area. Homeowners can install some types of insulation; other types require professional installation.</a:t>
            </a:r>
          </a:p>
          <a:p>
            <a:endParaRPr lang="en-US" dirty="0"/>
          </a:p>
          <a:p>
            <a:r>
              <a:rPr lang="en-US" dirty="0"/>
              <a:t>When deciding on the type of insulation to use, other considerations may include indoor air quality impacts, life cycle costs, recycled content, embodied carbon, and ease of installation (especially if you plan to do the installation yourself).</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properly insulated home not only reduces heating and cooling costs but also improves comfort. In most cases, a new home will save money and energy if you install a combination of cavity insulation and insulated sheathing.</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Insulation materials range from bulky fiber materials like fiberglass, rockwool, cellulose, and natural fibers to rigid foam boards to sleek foils. Bulky materials withstand conductive heat flow in the building cavity. Rigid foam boards trap air in their cells to withstand conductive heat flow. Highly reflective foils in radiant barriers and reflective insulation systems reflect radiant heat away from living spaces, making them especially practical in cooling climates. Other less common materials include cementitious and phenolic foams and perlite.</a:t>
            </a:r>
          </a:p>
          <a:p>
            <a:endParaRPr lang="en-US" dirty="0"/>
          </a:p>
          <a:p>
            <a:r>
              <a:rPr lang="en-US" dirty="0"/>
              <a:t>The most common insulation materials work by slowing conductive heat flow and convective heat flow. Radiant barriers and reflective insulation systems work by reducing radiant heat gain; to work properly, the reflective surface must be in contact with an air space.</a:t>
            </a:r>
          </a:p>
          <a:p>
            <a:endParaRPr lang="en-US" dirty="0"/>
          </a:p>
          <a:p>
            <a:r>
              <a:rPr lang="en-US" dirty="0"/>
              <a:t>Consider products that provide both insulation and structural support like structural insulated panels (SIPs) and insulating concrete forms (ICFs). Check with your contractor for more information about these options as well as other insulation options for your particular climate.</a:t>
            </a:r>
          </a:p>
          <a:p>
            <a:endParaRPr lang="en-US" dirty="0"/>
          </a:p>
          <a:p>
            <a:r>
              <a:rPr lang="en-US" dirty="0"/>
              <a:t>Choose a team of local building professionals familiar with energy-efficient home construction as insulation performance is very dependent on the quality of installation.</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26/01/2022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035EE0-7544-4A61-9CE6-4119F3D93A7C}"/>
              </a:ext>
            </a:extLst>
          </p:cNvPr>
          <p:cNvSpPr/>
          <p:nvPr/>
        </p:nvSpPr>
        <p:spPr>
          <a:xfrm>
            <a:off x="913743" y="568116"/>
            <a:ext cx="11204811" cy="1323439"/>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TYPES OF </a:t>
            </a:r>
            <a:r>
              <a:rPr lang="en-US" sz="6600" dirty="0">
                <a:solidFill>
                  <a:srgbClr val="00853D"/>
                </a:solidFill>
                <a:latin typeface="Franklin Gothic Heavy" panose="020B0903020102020204" pitchFamily="34" charset="0"/>
              </a:rPr>
              <a:t>INSULATION</a:t>
            </a:r>
            <a:endParaRPr lang="en-US" sz="6600" dirty="0">
              <a:latin typeface="Franklin Gothic Heavy" panose="020B0903020102020204" pitchFamily="34" charset="0"/>
            </a:endParaRPr>
          </a:p>
        </p:txBody>
      </p:sp>
      <p:sp>
        <p:nvSpPr>
          <p:cNvPr id="6" name="Text Placeholder 5"/>
          <p:cNvSpPr>
            <a:spLocks noGrp="1"/>
          </p:cNvSpPr>
          <p:nvPr>
            <p:ph type="body" sz="quarter" idx="12"/>
          </p:nvPr>
        </p:nvSpPr>
        <p:spPr>
          <a:xfrm>
            <a:off x="1371600" y="3636727"/>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4704920"/>
            <a:ext cx="7309692" cy="3902607"/>
          </a:xfrm>
          <a:prstGeom prst="rect">
            <a:avLst/>
          </a:prstGeom>
          <a:noFill/>
        </p:spPr>
        <p:txBody>
          <a:bodyPr wrap="square" rtlCol="0">
            <a:spAutoFit/>
          </a:bodyPr>
          <a:lstStyle/>
          <a:p>
            <a:pPr lvl="0">
              <a:lnSpc>
                <a:spcPct val="150000"/>
              </a:lnSpc>
            </a:pPr>
            <a:r>
              <a:rPr lang="en-US" sz="2400" dirty="0">
                <a:solidFill>
                  <a:srgbClr val="231F20"/>
                </a:solidFill>
                <a:latin typeface="Franklin Gothic Book" panose="020B0503020102020204" pitchFamily="34" charset="0"/>
              </a:rPr>
              <a:t>As part of the whole-house systems approach, the building envelope needs to be air-sealed. Consider where the insulation is needed, the interaction between the insulation and other building components, and the need for moisture control. Builders need to know where to insulate and the recommended R-values for each area. </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p:blipFill>
        <p:spPr>
          <a:xfrm>
            <a:off x="9606710" y="2878619"/>
            <a:ext cx="7465541" cy="6165011"/>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3636727"/>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5715000" y="7141124"/>
            <a:ext cx="11425648" cy="1685654"/>
          </a:xfrm>
          <a:prstGeom prst="rect">
            <a:avLst/>
          </a:prstGeom>
          <a:noFill/>
        </p:spPr>
        <p:txBody>
          <a:bodyPr wrap="square" numCol="1" spcCol="36576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 properly insulated home not only reduces heating and cooling costs but also improves comfort. In most cases, a new home will save money and energy if you install a combination of cavity insulation and insulated sheathing.</a:t>
            </a:r>
            <a:endParaRPr lang="en-US" sz="2400" dirty="0"/>
          </a:p>
        </p:txBody>
      </p:sp>
      <p:sp>
        <p:nvSpPr>
          <p:cNvPr id="8" name="Freeform 7"/>
          <p:cNvSpPr/>
          <p:nvPr/>
        </p:nvSpPr>
        <p:spPr>
          <a:xfrm flipH="1">
            <a:off x="5105400" y="7229171"/>
            <a:ext cx="45719" cy="2182486"/>
          </a:xfrm>
          <a:custGeom>
            <a:avLst/>
            <a:gdLst>
              <a:gd name="connsiteX0" fmla="*/ 0 w 0"/>
              <a:gd name="connsiteY0" fmla="*/ 0 h 2019300"/>
              <a:gd name="connsiteX1" fmla="*/ 0 w 0"/>
              <a:gd name="connsiteY1" fmla="*/ 2019300 h 2019300"/>
            </a:gdLst>
            <a:ahLst/>
            <a:cxnLst>
              <a:cxn ang="0">
                <a:pos x="connsiteX0" y="connsiteY0"/>
              </a:cxn>
              <a:cxn ang="0">
                <a:pos x="connsiteX1" y="connsiteY1"/>
              </a:cxn>
            </a:cxnLst>
            <a:rect l="l" t="t" r="r" b="b"/>
            <a:pathLst>
              <a:path h="2019300">
                <a:moveTo>
                  <a:pt x="0" y="0"/>
                </a:moveTo>
                <a:lnTo>
                  <a:pt x="0" y="201930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24817" b="24817"/>
          <a:stretch/>
        </p:blipFill>
        <p:spPr>
          <a:xfrm>
            <a:off x="0" y="190500"/>
            <a:ext cx="18288000" cy="6135144"/>
          </a:xfrm>
        </p:spPr>
      </p:pic>
      <p:sp>
        <p:nvSpPr>
          <p:cNvPr id="7" name="Rectangle 6">
            <a:extLst>
              <a:ext uri="{FF2B5EF4-FFF2-40B4-BE49-F238E27FC236}">
                <a16:creationId xmlns:a16="http://schemas.microsoft.com/office/drawing/2014/main" id="{EB56E9E0-36CC-46E9-89FC-F46DA75A0DBC}"/>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1371600" y="2193777"/>
            <a:ext cx="5243521" cy="3901646"/>
          </a:xfrm>
          <a:prstGeom prst="rect">
            <a:avLst/>
          </a:prstGeom>
          <a:noFill/>
        </p:spPr>
        <p:txBody>
          <a:bodyPr wrap="square" numCol="1" spcCol="274320" rtlCol="0">
            <a:spAutoFit/>
          </a:bodyPr>
          <a:lstStyle/>
          <a:p>
            <a:pPr>
              <a:lnSpc>
                <a:spcPct val="150000"/>
              </a:lnSpc>
            </a:pPr>
            <a:r>
              <a:rPr lang="en-GB" sz="2400" dirty="0">
                <a:latin typeface="Franklin Gothic Book" panose="020B0503020102020204" pitchFamily="34" charset="0"/>
                <a:ea typeface="BatangChe" panose="02030609000101010101" pitchFamily="49" charset="-127"/>
                <a:cs typeface="Miriam Fixed" panose="020B0509050101010101" pitchFamily="49" charset="-79"/>
              </a:rPr>
              <a:t>Insulation materials range from bulky </a:t>
            </a:r>
            <a:r>
              <a:rPr lang="en-GB" sz="2400" dirty="0" err="1">
                <a:latin typeface="Franklin Gothic Book" panose="020B0503020102020204" pitchFamily="34" charset="0"/>
                <a:ea typeface="BatangChe" panose="02030609000101010101" pitchFamily="49" charset="-127"/>
                <a:cs typeface="Miriam Fixed" panose="020B0509050101010101" pitchFamily="49" charset="-79"/>
              </a:rPr>
              <a:t>fiber</a:t>
            </a:r>
            <a:r>
              <a:rPr lang="en-GB" sz="2400" dirty="0">
                <a:latin typeface="Franklin Gothic Book" panose="020B0503020102020204" pitchFamily="34" charset="0"/>
                <a:ea typeface="BatangChe" panose="02030609000101010101" pitchFamily="49" charset="-127"/>
                <a:cs typeface="Miriam Fixed" panose="020B0509050101010101" pitchFamily="49" charset="-79"/>
              </a:rPr>
              <a:t> materials like fiberglass, rockwool, cellulose, and natural </a:t>
            </a:r>
            <a:r>
              <a:rPr lang="en-GB" sz="2400" dirty="0" err="1">
                <a:latin typeface="Franklin Gothic Book" panose="020B0503020102020204" pitchFamily="34" charset="0"/>
                <a:ea typeface="BatangChe" panose="02030609000101010101" pitchFamily="49" charset="-127"/>
                <a:cs typeface="Miriam Fixed" panose="020B0509050101010101" pitchFamily="49" charset="-79"/>
              </a:rPr>
              <a:t>fibers</a:t>
            </a:r>
            <a:r>
              <a:rPr lang="en-GB" sz="2400" dirty="0">
                <a:latin typeface="Franklin Gothic Book" panose="020B0503020102020204" pitchFamily="34" charset="0"/>
                <a:ea typeface="BatangChe" panose="02030609000101010101" pitchFamily="49" charset="-127"/>
                <a:cs typeface="Miriam Fixed" panose="020B0509050101010101" pitchFamily="49" charset="-79"/>
              </a:rPr>
              <a:t> to rigid foam boards to sleek foils. Other less common materials include cementitious and phenolic foams and perlite.</a:t>
            </a:r>
            <a:endParaRPr lang="en-US" sz="2400" dirty="0"/>
          </a:p>
        </p:txBody>
      </p:sp>
      <p:sp>
        <p:nvSpPr>
          <p:cNvPr id="35" name="TextBox 34"/>
          <p:cNvSpPr txBox="1"/>
          <p:nvPr/>
        </p:nvSpPr>
        <p:spPr>
          <a:xfrm>
            <a:off x="6998096" y="2193777"/>
            <a:ext cx="6167061" cy="3901646"/>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The most common insulation materials work by slowing conductive heat flow and convective heat flow. Radiant barriers and reflective insulation systems work by reducing radiant heat gain; to work properly, the reflective surface must be in contact with an air space.</a:t>
            </a:r>
            <a:endParaRPr lang="en-US" sz="2400" dirty="0"/>
          </a:p>
        </p:txBody>
      </p:sp>
      <p:sp>
        <p:nvSpPr>
          <p:cNvPr id="36" name="TextBox 35"/>
          <p:cNvSpPr txBox="1"/>
          <p:nvPr/>
        </p:nvSpPr>
        <p:spPr>
          <a:xfrm>
            <a:off x="13832511" y="2193776"/>
            <a:ext cx="3750410" cy="3901646"/>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Insulation performance is very dependent on the quality of installation, so find a team of local building professionals familiar with energy-efficient home construction.</a:t>
            </a:r>
            <a:endParaRPr lang="en-US" sz="2400" dirty="0"/>
          </a:p>
        </p:txBody>
      </p:sp>
      <p:sp>
        <p:nvSpPr>
          <p:cNvPr id="11" name="TextBox 10"/>
          <p:cNvSpPr txBox="1"/>
          <p:nvPr/>
        </p:nvSpPr>
        <p:spPr>
          <a:xfrm>
            <a:off x="1371600" y="1104366"/>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01</a:t>
            </a:r>
            <a:endParaRPr lang="en-GB" sz="3600" dirty="0">
              <a:latin typeface="Franklin Gothic Heavy" panose="020B0903020102020204" pitchFamily="34" charset="0"/>
            </a:endParaRPr>
          </a:p>
        </p:txBody>
      </p:sp>
      <p:sp>
        <p:nvSpPr>
          <p:cNvPr id="37" name="TextBox 36"/>
          <p:cNvSpPr txBox="1"/>
          <p:nvPr/>
        </p:nvSpPr>
        <p:spPr>
          <a:xfrm>
            <a:off x="6998096" y="1083210"/>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02</a:t>
            </a:r>
            <a:endParaRPr lang="en-GB" sz="3600" dirty="0">
              <a:latin typeface="Franklin Gothic Heavy" panose="020B0903020102020204" pitchFamily="34" charset="0"/>
            </a:endParaRPr>
          </a:p>
        </p:txBody>
      </p:sp>
      <p:sp>
        <p:nvSpPr>
          <p:cNvPr id="38" name="TextBox 37"/>
          <p:cNvSpPr txBox="1"/>
          <p:nvPr/>
        </p:nvSpPr>
        <p:spPr>
          <a:xfrm>
            <a:off x="13832511" y="1117028"/>
            <a:ext cx="1393371" cy="646331"/>
          </a:xfrm>
          <a:prstGeom prst="rect">
            <a:avLst/>
          </a:prstGeom>
          <a:noFill/>
          <a:ln>
            <a:noFill/>
          </a:ln>
        </p:spPr>
        <p:txBody>
          <a:bodyPr wrap="square" rtlCol="0">
            <a:spAutoFit/>
          </a:bodyPr>
          <a:lstStyle/>
          <a:p>
            <a:pPr algn="ctr"/>
            <a:r>
              <a:rPr lang="en-US" sz="3600" dirty="0">
                <a:latin typeface="Franklin Gothic Heavy" panose="020B0903020102020204" pitchFamily="34" charset="0"/>
              </a:rPr>
              <a:t>03</a:t>
            </a:r>
            <a:endParaRPr lang="en-GB" sz="3600" dirty="0">
              <a:latin typeface="Franklin Gothic Heavy" panose="020B0903020102020204" pitchFamily="34" charset="0"/>
            </a:endParaRPr>
          </a:p>
        </p:txBody>
      </p:sp>
      <p:sp>
        <p:nvSpPr>
          <p:cNvPr id="12" name="Freeform 11"/>
          <p:cNvSpPr/>
          <p:nvPr/>
        </p:nvSpPr>
        <p:spPr>
          <a:xfrm>
            <a:off x="1563400" y="1784515"/>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7114209" y="1763359"/>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13948624" y="1797177"/>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p:blipFill>
        <p:spPr>
          <a:xfrm>
            <a:off x="6998096" y="6511877"/>
            <a:ext cx="10584825" cy="3769813"/>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2856</TotalTime>
  <Words>571</Words>
  <Application>Microsoft Office PowerPoint</Application>
  <PresentationFormat>Custom</PresentationFormat>
  <Paragraphs>27</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Lato</vt:lpstr>
      <vt:lpstr>Franklin Gothic Demi</vt:lpstr>
      <vt:lpstr>Lato Black</vt:lpstr>
      <vt:lpstr>Calibri</vt:lpstr>
      <vt:lpstr>Franklin Gothic Book</vt:lpstr>
      <vt:lpstr>Franklin Gothic Heavy</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Margaret Turek</cp:lastModifiedBy>
  <cp:revision>320</cp:revision>
  <dcterms:created xsi:type="dcterms:W3CDTF">2017-04-03T13:46:27Z</dcterms:created>
  <dcterms:modified xsi:type="dcterms:W3CDTF">2022-01-26T18:02:28Z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