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zO6j7OpojN5ObwL3+CkRJnJpS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Interior moisture management is pivotal for a home. Wet areas where water is intentionally brought into the home, such as bathrooms and kitchens, make moisture management more complicated. With walls behind tub and shower enclosures made of tile or panel assemblies with caulked joints, special protection is needed, so install cement board or an equivalent moisture-resistant backing material.</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with water seeping in from outside, unmanaged water inside the home can lead to many problems including mold, mildew, air quality issues, and even structural damage. This step is necessary for an effective and complete interior moisture management system.</a:t>
            </a:r>
            <a:endParaRPr/>
          </a:p>
        </p:txBody>
      </p:sp>
      <p:sp>
        <p:nvSpPr>
          <p:cNvPr id="403" name="Google Shape;4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Confirm that the wall frames and cement boards are plumb to ensure that the ceramic tile will install correctly.</a:t>
            </a:r>
            <a:endParaRPr/>
          </a:p>
          <a:p>
            <a:pPr marL="171450" lvl="0" indent="-171450" algn="l" rtl="0">
              <a:spcBef>
                <a:spcPts val="0"/>
              </a:spcBef>
              <a:spcAft>
                <a:spcPts val="0"/>
              </a:spcAft>
              <a:buClr>
                <a:schemeClr val="dk1"/>
              </a:buClr>
              <a:buSzPts val="1200"/>
              <a:buFont typeface="Arial"/>
              <a:buChar char="•"/>
            </a:pPr>
            <a:r>
              <a:rPr lang="en-US"/>
              <a:t>If the tub or shower is on an exterior wall, make sure that any piping or wiring penetrations through the walls behind the tub and enclosure are tightly air-sealed and that the wall cavities are properly insulated. These items need to be done before installing cement board or equivalent. </a:t>
            </a:r>
            <a:endParaRPr/>
          </a:p>
          <a:p>
            <a:pPr marL="171450" lvl="0" indent="-171450" algn="l" rtl="0">
              <a:spcBef>
                <a:spcPts val="0"/>
              </a:spcBef>
              <a:spcAft>
                <a:spcPts val="0"/>
              </a:spcAft>
              <a:buClr>
                <a:schemeClr val="dk1"/>
              </a:buClr>
              <a:buSzPts val="1200"/>
              <a:buFont typeface="Arial"/>
              <a:buChar char="•"/>
            </a:pPr>
            <a:r>
              <a:rPr lang="en-US"/>
              <a:t>Measure the area for application.</a:t>
            </a:r>
            <a:endParaRPr/>
          </a:p>
          <a:p>
            <a:pPr marL="171450" lvl="0" indent="-171450" algn="l" rtl="0">
              <a:spcBef>
                <a:spcPts val="0"/>
              </a:spcBef>
              <a:spcAft>
                <a:spcPts val="0"/>
              </a:spcAft>
              <a:buClr>
                <a:schemeClr val="dk1"/>
              </a:buClr>
              <a:buSzPts val="1200"/>
              <a:buFont typeface="Arial"/>
              <a:buChar char="•"/>
            </a:pPr>
            <a:r>
              <a:rPr lang="en-US"/>
              <a:t>Using a circular saw fitted with an abrasive blade or a hand tool specific to the job and fitted with a carbide tip, trim the cement board to fit the measured space. Apply waterproofing to the entire and the edges.</a:t>
            </a:r>
            <a:endParaRPr/>
          </a:p>
          <a:p>
            <a:pPr marL="171450" lvl="0" indent="-171450" algn="l" rtl="0">
              <a:spcBef>
                <a:spcPts val="0"/>
              </a:spcBef>
              <a:spcAft>
                <a:spcPts val="0"/>
              </a:spcAft>
              <a:buClr>
                <a:schemeClr val="dk1"/>
              </a:buClr>
              <a:buSzPts val="1200"/>
              <a:buFont typeface="Arial"/>
              <a:buChar char="•"/>
            </a:pPr>
            <a:r>
              <a:rPr lang="en-US"/>
              <a:t>If the tub or shower is on an exterior wall and the cement board will serve as an air barrier over the insulation, apply a thick bead of caulk to the surface of the exposed studs and wood blocking as well as to the top and bottom plates, then nail or screw the air barrier material to the studs.</a:t>
            </a:r>
            <a:endParaRPr/>
          </a:p>
          <a:p>
            <a:pPr marL="171450" lvl="0" indent="-171450" algn="l" rtl="0">
              <a:spcBef>
                <a:spcPts val="0"/>
              </a:spcBef>
              <a:spcAft>
                <a:spcPts val="0"/>
              </a:spcAft>
              <a:buClr>
                <a:schemeClr val="dk1"/>
              </a:buClr>
              <a:buSzPts val="1200"/>
              <a:buFont typeface="Arial"/>
              <a:buChar char="•"/>
            </a:pPr>
            <a:r>
              <a:rPr lang="en-US"/>
              <a:t>Tape, seal, and mud any seams according to manufacturer specifications.</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If installing an alternate product, use approved fiber-cement, fiber-reinforced gypsum, glass mat gypsum, or fiber mat-reinforced cementitious backer panels. Don’t use paper-faced paper-faced drywall behind seamed tub and shower enclosures. Per ENERGY STAR, if a monolithic tub and shower enclosure (e.g., fiberglass with no seams), a paper-faced backer board can be used if it meets ASTM mold-resistant standards.</a:t>
            </a:r>
            <a:endParaRPr/>
          </a:p>
        </p:txBody>
      </p:sp>
      <p:sp>
        <p:nvSpPr>
          <p:cNvPr id="412" name="Google Shape;4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p:nvPr/>
        </p:nvSpPr>
        <p:spPr>
          <a:xfrm>
            <a:off x="913743" y="568116"/>
            <a:ext cx="15067937"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TUBS: </a:t>
            </a:r>
            <a:r>
              <a:rPr lang="en-US" sz="6600">
                <a:solidFill>
                  <a:srgbClr val="00853D"/>
                </a:solidFill>
                <a:latin typeface="Libre Franklin Black"/>
                <a:ea typeface="Libre Franklin Black"/>
                <a:cs typeface="Libre Franklin Black"/>
                <a:sym typeface="Libre Franklin Black"/>
              </a:rPr>
              <a:t>CEMENT BOARD </a:t>
            </a:r>
            <a:r>
              <a:rPr lang="en-US" sz="6600">
                <a:solidFill>
                  <a:srgbClr val="000000"/>
                </a:solidFill>
                <a:latin typeface="Libre Franklin Black"/>
                <a:ea typeface="Libre Franklin Black"/>
                <a:cs typeface="Libre Franklin Black"/>
                <a:sym typeface="Libre Franklin Black"/>
              </a:rPr>
              <a:t>BEHIND TILE AND PANEL TUB AND SHOWER ENCLOSURES</a:t>
            </a:r>
            <a:endParaRPr sz="6600">
              <a:solidFill>
                <a:schemeClr val="dk1"/>
              </a:solidFill>
              <a:latin typeface="Libre Franklin Black"/>
              <a:ea typeface="Libre Franklin Black"/>
              <a:cs typeface="Libre Franklin Black"/>
              <a:sym typeface="Libre Franklin Black"/>
            </a:endParaRPr>
          </a:p>
        </p:txBody>
      </p:sp>
      <p:sp>
        <p:nvSpPr>
          <p:cNvPr id="389" name="Google Shape;389;p1"/>
          <p:cNvSpPr txBox="1">
            <a:spLocks noGrp="1"/>
          </p:cNvSpPr>
          <p:nvPr>
            <p:ph type="body" idx="1"/>
          </p:nvPr>
        </p:nvSpPr>
        <p:spPr>
          <a:xfrm>
            <a:off x="1371600" y="4605475"/>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5673668"/>
            <a:ext cx="9316720" cy="168661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rgbClr val="231F20"/>
                </a:solidFill>
                <a:latin typeface="Libre Franklin"/>
                <a:ea typeface="Libre Franklin"/>
                <a:cs typeface="Libre Franklin"/>
                <a:sym typeface="Libre Franklin"/>
              </a:rPr>
              <a:t>With walls behind tub and shower enclosures made of tile or panel assemblies with caulked joints, special protection is needed, so install cement board or an equivalent moisture-resistant backing material.</a:t>
            </a:r>
            <a:endParaRPr/>
          </a:p>
        </p:txBody>
      </p:sp>
      <p:pic>
        <p:nvPicPr>
          <p:cNvPr id="391" name="Google Shape;391;p1"/>
          <p:cNvPicPr preferRelativeResize="0">
            <a:picLocks noGrp="1"/>
          </p:cNvPicPr>
          <p:nvPr>
            <p:ph type="pic" idx="2"/>
          </p:nvPr>
        </p:nvPicPr>
        <p:blipFill rotWithShape="1">
          <a:blip r:embed="rId3">
            <a:alphaModFix/>
          </a:blip>
          <a:srcRect/>
          <a:stretch/>
        </p:blipFill>
        <p:spPr>
          <a:xfrm>
            <a:off x="11523243" y="3768601"/>
            <a:ext cx="4458437" cy="5558184"/>
          </a:xfrm>
          <a:prstGeom prst="rect">
            <a:avLst/>
          </a:prstGeom>
          <a:solidFill>
            <a:srgbClr val="F2F2F2"/>
          </a:solidFill>
          <a:ln>
            <a:noFill/>
          </a:ln>
        </p:spPr>
      </p:pic>
      <p:sp>
        <p:nvSpPr>
          <p:cNvPr id="392" name="Google Shape;392;p1"/>
          <p:cNvSpPr/>
          <p:nvPr/>
        </p:nvSpPr>
        <p:spPr>
          <a:xfrm>
            <a:off x="0" y="460547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nvGrpSpPr>
          <p:cNvPr id="393" name="Google Shape;393;p1"/>
          <p:cNvGrpSpPr/>
          <p:nvPr/>
        </p:nvGrpSpPr>
        <p:grpSpPr>
          <a:xfrm>
            <a:off x="1463040" y="8043778"/>
            <a:ext cx="6045200" cy="1283007"/>
            <a:chOff x="1168400" y="8511138"/>
            <a:chExt cx="6045200" cy="1283007"/>
          </a:xfrm>
        </p:grpSpPr>
        <p:sp>
          <p:nvSpPr>
            <p:cNvPr id="394" name="Google Shape;394;p1"/>
            <p:cNvSpPr/>
            <p:nvPr/>
          </p:nvSpPr>
          <p:spPr>
            <a:xfrm>
              <a:off x="1168400" y="8511138"/>
              <a:ext cx="6045200"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6047842" y="8563061"/>
              <a:ext cx="880533" cy="1188720"/>
            </a:xfrm>
            <a:prstGeom prst="rect">
              <a:avLst/>
            </a:prstGeom>
            <a:noFill/>
            <a:ln>
              <a:noFill/>
            </a:ln>
          </p:spPr>
        </p:pic>
        <p:pic>
          <p:nvPicPr>
            <p:cNvPr id="397" name="Google Shape;397;p1"/>
            <p:cNvPicPr preferRelativeResize="0"/>
            <p:nvPr/>
          </p:nvPicPr>
          <p:blipFill>
            <a:blip r:embed="rId6"/>
            <a:srcRect/>
            <a:stretch/>
          </p:blipFill>
          <p:spPr>
            <a:xfrm>
              <a:off x="4903516" y="8563061"/>
              <a:ext cx="876019" cy="1182626"/>
            </a:xfrm>
            <a:prstGeom prst="rect">
              <a:avLst/>
            </a:prstGeom>
            <a:noFill/>
            <a:ln>
              <a:noFill/>
            </a:ln>
          </p:spPr>
        </p:pic>
        <p:pic>
          <p:nvPicPr>
            <p:cNvPr id="398" name="Google Shape;398;p1"/>
            <p:cNvPicPr preferRelativeResize="0"/>
            <p:nvPr/>
          </p:nvPicPr>
          <p:blipFill>
            <a:blip r:embed="rId7"/>
            <a:srcRect/>
            <a:stretch/>
          </p:blipFill>
          <p:spPr>
            <a:xfrm>
              <a:off x="1457508" y="8585004"/>
              <a:ext cx="878276" cy="1185674"/>
            </a:xfrm>
            <a:prstGeom prst="rect">
              <a:avLst/>
            </a:prstGeom>
            <a:noFill/>
            <a:ln>
              <a:noFill/>
            </a:ln>
          </p:spPr>
        </p:pic>
        <p:pic>
          <p:nvPicPr>
            <p:cNvPr id="399" name="Google Shape;399;p1"/>
            <p:cNvPicPr preferRelativeResize="0"/>
            <p:nvPr/>
          </p:nvPicPr>
          <p:blipFill>
            <a:blip r:embed="rId8"/>
            <a:srcRect/>
            <a:stretch/>
          </p:blipFill>
          <p:spPr>
            <a:xfrm>
              <a:off x="3757108"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6" name="Google Shape;406;p2"/>
          <p:cNvSpPr txBox="1"/>
          <p:nvPr/>
        </p:nvSpPr>
        <p:spPr>
          <a:xfrm>
            <a:off x="12131032" y="3109387"/>
            <a:ext cx="4785368" cy="50096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As with water seeping in from outside, unmanaged water inside the home can lead to many problems including mold, mildew, air quality issues, and even structural damage. This step is necessary for an effective and complete interior moisture management system.</a:t>
            </a:r>
            <a:endParaRPr sz="2400">
              <a:solidFill>
                <a:schemeClr val="dk1"/>
              </a:solidFill>
              <a:latin typeface="Lato"/>
              <a:ea typeface="Lato"/>
              <a:cs typeface="Lato"/>
              <a:sym typeface="Lato"/>
            </a:endParaRPr>
          </a:p>
        </p:txBody>
      </p:sp>
      <p:pic>
        <p:nvPicPr>
          <p:cNvPr id="407" name="Google Shape;407;p2"/>
          <p:cNvPicPr preferRelativeResize="0">
            <a:picLocks noGrp="1"/>
          </p:cNvPicPr>
          <p:nvPr>
            <p:ph type="pic" idx="2"/>
          </p:nvPr>
        </p:nvPicPr>
        <p:blipFill rotWithShape="1">
          <a:blip r:embed="rId3">
            <a:alphaModFix/>
          </a:blip>
          <a:srcRect/>
          <a:stretch/>
        </p:blipFill>
        <p:spPr>
          <a:xfrm>
            <a:off x="4864876" y="1026159"/>
            <a:ext cx="6328616" cy="8860063"/>
          </a:xfrm>
          <a:prstGeom prst="rect">
            <a:avLst/>
          </a:prstGeom>
          <a:solidFill>
            <a:srgbClr val="F2F2F2"/>
          </a:solidFill>
          <a:ln>
            <a:noFill/>
          </a:ln>
        </p:spPr>
      </p:pic>
      <p:sp>
        <p:nvSpPr>
          <p:cNvPr id="408" name="Google Shape;408;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
          <p:cNvSpPr txBox="1">
            <a:spLocks noGrp="1"/>
          </p:cNvSpPr>
          <p:nvPr>
            <p:ph type="body" idx="1"/>
          </p:nvPr>
        </p:nvSpPr>
        <p:spPr>
          <a:xfrm>
            <a:off x="1371600" y="-116497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5" name="Google Shape;415;p3"/>
          <p:cNvSpPr txBox="1"/>
          <p:nvPr/>
        </p:nvSpPr>
        <p:spPr>
          <a:xfrm>
            <a:off x="6593600" y="718850"/>
            <a:ext cx="11055300" cy="8219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Confirm that the wall frames and cement boards are plumb to ensure that the ceramic tile will install correctly.</a:t>
            </a:r>
            <a:endParaRPr>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If the tub or shower is on an exterior wall, make sure that any piping or wiring penetrations through the walls behind the tub and enclosure are tightly air-sealed and that the wall cavities are properly insulated. These items need to be done before installing cement board or equivalent. </a:t>
            </a:r>
            <a:endParaRPr>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Measure the area for application.</a:t>
            </a:r>
            <a:endParaRPr>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Using a circular saw fitted with an abrasive blade or a hand tool specific to the job and fitted with a carbide tip, trim the cement board to fit the measured space. Apply waterproofing to the entire and the edges.</a:t>
            </a:r>
            <a:endParaRPr>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If the tub or shower is on an exterior wall and the cement board will serve as an air barrier over the insulation, apply a thick bead of caulk to the surface of the exposed studs and wood blocking as well as to the top and bottom plates, then nail or screw the air barrier material to the studs.</a:t>
            </a:r>
            <a:endParaRPr>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Tape, seal, and mud any seams according to manufacturer specifications.</a:t>
            </a:r>
            <a:endParaRPr sz="2400">
              <a:solidFill>
                <a:schemeClr val="dk1"/>
              </a:solidFill>
              <a:latin typeface="Lato"/>
              <a:ea typeface="Lato"/>
              <a:cs typeface="Lato"/>
              <a:sym typeface="Lato"/>
            </a:endParaRPr>
          </a:p>
        </p:txBody>
      </p:sp>
      <p:pic>
        <p:nvPicPr>
          <p:cNvPr id="416" name="Google Shape;416;p3"/>
          <p:cNvPicPr preferRelativeResize="0">
            <a:picLocks noGrp="1"/>
          </p:cNvPicPr>
          <p:nvPr>
            <p:ph type="pic" idx="2"/>
          </p:nvPr>
        </p:nvPicPr>
        <p:blipFill rotWithShape="1">
          <a:blip r:embed="rId3">
            <a:alphaModFix/>
          </a:blip>
          <a:srcRect/>
          <a:stretch/>
        </p:blipFill>
        <p:spPr>
          <a:xfrm>
            <a:off x="1493520" y="3048000"/>
            <a:ext cx="4552170" cy="4805680"/>
          </a:xfrm>
          <a:prstGeom prst="rect">
            <a:avLst/>
          </a:prstGeom>
          <a:solidFill>
            <a:srgbClr val="F2F2F2"/>
          </a:solidFill>
          <a:ln>
            <a:noFill/>
          </a:ln>
        </p:spPr>
      </p:pic>
      <p:sp>
        <p:nvSpPr>
          <p:cNvPr id="417" name="Google Shape;417;p3"/>
          <p:cNvSpPr/>
          <p:nvPr/>
        </p:nvSpPr>
        <p:spPr>
          <a:xfrm>
            <a:off x="0" y="159449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674</Words>
  <Application>Microsoft Office PowerPoint</Application>
  <PresentationFormat>Custom</PresentationFormat>
  <Paragraphs>26</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Libre Franklin Black</vt:lpstr>
      <vt:lpstr>Noto Sans Symbols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2022-03-17T02:43:26Z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