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00003060000020004" pitchFamily="2" charset="0"/>
      <p:regular r:id="rId10"/>
      <p:bold r:id="rId11"/>
    </p:embeddedFont>
    <p:embeddedFont>
      <p:font typeface="Lato" panose="020F0502020204030203" pitchFamily="34" charset="77"/>
      <p:regular r:id="rId12"/>
      <p:bold r:id="rId13"/>
      <p:italic r:id="rId14"/>
      <p:boldItalic r:id="rId15"/>
    </p:embeddedFont>
    <p:embeddedFont>
      <p:font typeface="Lato Black" panose="020F0A02020204030203" pitchFamily="34" charset="77"/>
      <p:bold r:id="rId16"/>
      <p:italic r:id="rId17"/>
      <p:boldItalic r:id="rId18"/>
    </p:embeddedFont>
    <p:embeddedFont>
      <p:font typeface="Libre Franklin" pitchFamily="2" charset="77"/>
      <p:regular r:id="rId19"/>
      <p:bold r:id="rId20"/>
      <p:italic r:id="rId21"/>
      <p:boldItalic r:id="rId22"/>
    </p:embeddedFont>
    <p:embeddedFont>
      <p:font typeface="Libre Franklin Thin" pitchFamily="2" charset="77"/>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840">
          <p15:clr>
            <a:srgbClr val="A4A3A4"/>
          </p15:clr>
        </p15:guide>
        <p15:guide id="4" orient="horz" pos="3240">
          <p15:clr>
            <a:srgbClr val="A4A3A4"/>
          </p15:clr>
        </p15:guide>
        <p15:guide id="5" pos="5928">
          <p15:clr>
            <a:srgbClr val="A4A3A4"/>
          </p15:clr>
        </p15:guide>
        <p15:guide id="6" orient="horz" pos="148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SaXoLpX2oCl3aSeVJBo3lCuRE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guide orient="horz" pos="120"/>
        <p:guide pos="5760"/>
        <p:guide orient="horz" pos="3840"/>
        <p:guide orient="horz" pos="3240"/>
        <p:guide pos="5928"/>
        <p:guide orient="horz" pos="1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asc.pnnl.gov/resource-guides/walls-behind-showers-and-tub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tubs and showers are installed on exterior walls, builders may forget to insulate and air seal the exterior wall behind the tub or shower surround. Neglecting to insulate and air seal here can result in significant heat loss and complaints from homeowners about tubs, showers, and bathrooms that are always cold.</a:t>
            </a:r>
            <a:endParaRPr/>
          </a:p>
          <a:p>
            <a:pPr marL="0" lvl="0" indent="0" algn="l" rtl="0">
              <a:spcBef>
                <a:spcPts val="0"/>
              </a:spcBef>
              <a:spcAft>
                <a:spcPts val="0"/>
              </a:spcAft>
              <a:buNone/>
            </a:pP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insulation behind the tub or shower should be equivalent to the insulation in the rest of the exterior walls and should be covered with an air barrier of cement backer board, rigid foam insulation, or non-paper-faced drywall that is sealed at the edges and seams to provide a continuous air seal. Any type of insulation may be installed as long as it completely fills the void and will be in full contact with the air barrier. </a:t>
            </a:r>
            <a:endParaRPr/>
          </a:p>
          <a:p>
            <a:pPr marL="0" lvl="0" indent="0" algn="l" rtl="0">
              <a:spcBef>
                <a:spcPts val="0"/>
              </a:spcBef>
              <a:spcAft>
                <a:spcPts val="0"/>
              </a:spcAft>
              <a:buNone/>
            </a:pPr>
            <a:endParaRPr/>
          </a:p>
        </p:txBody>
      </p:sp>
      <p:sp>
        <p:nvSpPr>
          <p:cNvPr id="404" name="Google Shape;4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How to Install a Fully Aligned Air Barrier on the Walls behind Showers and Tubs</a:t>
            </a:r>
            <a:endParaRPr/>
          </a:p>
          <a:p>
            <a:pPr marL="0" lvl="0" indent="0" algn="l" rtl="0">
              <a:spcBef>
                <a:spcPts val="0"/>
              </a:spcBef>
              <a:spcAft>
                <a:spcPts val="0"/>
              </a:spcAft>
              <a:buNone/>
            </a:pPr>
            <a:endParaRPr sz="1200" b="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Install exterior rigid foam sheathing. Fill the entire wall cavity with insulation to the R-value required by local code or higher.</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Install 2x4 blocking between the wall studs, if needed, to support the air barrier.</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Cut cement board, fiber cement board, paperless gypsum board, Thermo-Ply, or other thin barrier material to size to cover area behind tub. Apply a thick bead of caulk to the surface of exposed studs, wood blocking, and bottom plate. Nail or screw the thin-profile air barrier material to the studs. Cement board be coated with a fluid-applied waterproofing, or a water-resistive barrier must be applied behind it that allows drainage. </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Use caulk or foam to seal seams and any holes made through the air barrier material.</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Install the new tub.</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Block holes around the tub drain with sheet goods and spray foam.</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Finish the walls by installing fiberglass wall panels or tiling the surface.</a:t>
            </a:r>
            <a:endParaRPr dirty="0"/>
          </a:p>
          <a:p>
            <a:pPr marL="228600" lvl="0" indent="-15240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References: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Tub enclosure</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https://basc.pnnl.gov/resource-guides/walls-behind-showers-and-tubs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28" name="Google Shape;228;p38"/>
          <p:cNvSpPr>
            <a:spLocks noGrp="1"/>
          </p:cNvSpPr>
          <p:nvPr>
            <p:ph type="pic" idx="7"/>
          </p:nvPr>
        </p:nvSpPr>
        <p:spPr>
          <a:xfrm>
            <a:off x="14441198" y="2540000"/>
            <a:ext cx="2475200" cy="34925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1" cy="7108372"/>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txBody>
          <a:bodyPr spcFirstLastPara="1" wrap="square" lIns="91425" tIns="45700" rIns="91425" bIns="45700" anchor="t" anchorCtr="0">
            <a:normAutofit/>
          </a:bodyPr>
          <a:lstStyle>
            <a:lvl1pPr marR="0" lvl="0" algn="r"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30" y="0"/>
            <a:ext cx="4339771" cy="10287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01" name="Google Shape;301;p53"/>
          <p:cNvSpPr>
            <a:spLocks noGrp="1"/>
          </p:cNvSpPr>
          <p:nvPr>
            <p:ph type="pic" idx="3"/>
          </p:nvPr>
        </p:nvSpPr>
        <p:spPr>
          <a:xfrm>
            <a:off x="13113656" y="1222830"/>
            <a:ext cx="3802743" cy="3802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03" name="Google Shape;303;p53"/>
          <p:cNvSpPr>
            <a:spLocks noGrp="1"/>
          </p:cNvSpPr>
          <p:nvPr>
            <p:ph type="pic" idx="5"/>
          </p:nvPr>
        </p:nvSpPr>
        <p:spPr>
          <a:xfrm>
            <a:off x="13113656" y="5214259"/>
            <a:ext cx="3802743" cy="380274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txBody>
          <a:bodyPr spcFirstLastPara="1" wrap="square" lIns="91425" tIns="45700" rIns="91425" bIns="45700" anchor="ctr"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txBody>
          <a:bodyPr spcFirstLastPara="1" wrap="square" lIns="91425" tIns="45700" rIns="91425" bIns="45700" anchor="t" anchorCtr="0">
            <a:normAutofit/>
          </a:bodyPr>
          <a:lstStyle>
            <a:lvl1pPr marR="0" lvl="0" algn="r"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1" cy="305591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1"/>
          <p:cNvSpPr txBox="1"/>
          <p:nvPr/>
        </p:nvSpPr>
        <p:spPr>
          <a:xfrm>
            <a:off x="1371599" y="5519236"/>
            <a:ext cx="7375586" cy="34163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When tubs and showers are installed on exterior walls, builders may forget to insulate and air seal the exterior wall behind the tub or shower surround. Neglecting to insulate and air seal here can result in significant heat loss and complaints from homeowners about tubs, showers, and bathrooms that are always cold.</a:t>
            </a:r>
            <a:endParaRPr/>
          </a:p>
        </p:txBody>
      </p:sp>
      <p:pic>
        <p:nvPicPr>
          <p:cNvPr id="390" name="Google Shape;390;p1"/>
          <p:cNvPicPr preferRelativeResize="0">
            <a:picLocks noGrp="1"/>
          </p:cNvPicPr>
          <p:nvPr>
            <p:ph type="pic" idx="2"/>
          </p:nvPr>
        </p:nvPicPr>
        <p:blipFill rotWithShape="1">
          <a:blip r:embed="rId3">
            <a:alphaModFix/>
          </a:blip>
          <a:srcRect l="901" r="1168" b="1596"/>
          <a:stretch/>
        </p:blipFill>
        <p:spPr>
          <a:xfrm>
            <a:off x="10230929" y="195309"/>
            <a:ext cx="6512944" cy="8078141"/>
          </a:xfrm>
          <a:prstGeom prst="rect">
            <a:avLst/>
          </a:prstGeom>
          <a:solidFill>
            <a:srgbClr val="F2F2F2"/>
          </a:solidFill>
          <a:ln>
            <a:noFill/>
          </a:ln>
        </p:spPr>
      </p:pic>
      <p:sp>
        <p:nvSpPr>
          <p:cNvPr id="391" name="Google Shape;391;p1"/>
          <p:cNvSpPr/>
          <p:nvPr/>
        </p:nvSpPr>
        <p:spPr>
          <a:xfrm>
            <a:off x="0" y="437197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1371598" y="559884"/>
            <a:ext cx="729277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chemeClr val="dk1"/>
                </a:solidFill>
                <a:latin typeface="Libre Franklin Thin"/>
                <a:ea typeface="Libre Franklin Thin"/>
                <a:cs typeface="Libre Franklin Thin"/>
                <a:sym typeface="Libre Franklin Thin"/>
              </a:rPr>
              <a:t>THE IMPORTANCE OF </a:t>
            </a:r>
            <a:r>
              <a:rPr lang="en-US" sz="5400" b="0" i="0" u="none" strike="noStrike" cap="none">
                <a:solidFill>
                  <a:srgbClr val="00853D"/>
                </a:solidFill>
                <a:latin typeface="Libre Franklin Thin"/>
                <a:ea typeface="Libre Franklin Thin"/>
                <a:cs typeface="Libre Franklin Thin"/>
                <a:sym typeface="Libre Franklin Thin"/>
              </a:rPr>
              <a:t>DRAFTSTOPPING</a:t>
            </a:r>
            <a:r>
              <a:rPr lang="en-US" sz="5400" b="0" i="0" u="none" strike="noStrike" cap="none">
                <a:solidFill>
                  <a:schemeClr val="dk1"/>
                </a:solidFill>
                <a:latin typeface="Libre Franklin Thin"/>
                <a:ea typeface="Libre Franklin Thin"/>
                <a:cs typeface="Libre Franklin Thin"/>
                <a:sym typeface="Libre Franklin Thin"/>
              </a:rPr>
              <a:t> AND FIREBLOCKING TUB ENCLOSURES</a:t>
            </a:r>
            <a:endParaRPr/>
          </a:p>
        </p:txBody>
      </p:sp>
      <p:sp>
        <p:nvSpPr>
          <p:cNvPr id="393" name="Google Shape;393;p1"/>
          <p:cNvSpPr/>
          <p:nvPr/>
        </p:nvSpPr>
        <p:spPr>
          <a:xfrm>
            <a:off x="10230930" y="8005313"/>
            <a:ext cx="6512944" cy="2281687"/>
          </a:xfrm>
          <a:prstGeom prst="rect">
            <a:avLst/>
          </a:prstGeom>
          <a:solidFill>
            <a:srgbClr val="7C6E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cxnSp>
        <p:nvCxnSpPr>
          <p:cNvPr id="394" name="Google Shape;394;p1"/>
          <p:cNvCxnSpPr/>
          <p:nvPr/>
        </p:nvCxnSpPr>
        <p:spPr>
          <a:xfrm flipH="1">
            <a:off x="12450618" y="2165684"/>
            <a:ext cx="1342387" cy="1357989"/>
          </a:xfrm>
          <a:prstGeom prst="straightConnector1">
            <a:avLst/>
          </a:prstGeom>
          <a:noFill/>
          <a:ln w="120650" cap="flat" cmpd="sng">
            <a:solidFill>
              <a:schemeClr val="lt1"/>
            </a:solidFill>
            <a:prstDash val="solid"/>
            <a:miter lim="800000"/>
            <a:headEnd type="none" w="sm" len="sm"/>
            <a:tailEnd type="triangle" w="med" len="med"/>
          </a:ln>
        </p:spPr>
      </p:cxnSp>
      <p:cxnSp>
        <p:nvCxnSpPr>
          <p:cNvPr id="395" name="Google Shape;395;p1"/>
          <p:cNvCxnSpPr/>
          <p:nvPr/>
        </p:nvCxnSpPr>
        <p:spPr>
          <a:xfrm rot="10800000">
            <a:off x="12561455" y="4848991"/>
            <a:ext cx="1851890" cy="0"/>
          </a:xfrm>
          <a:prstGeom prst="straightConnector1">
            <a:avLst/>
          </a:prstGeom>
          <a:noFill/>
          <a:ln w="120650" cap="flat" cmpd="sng">
            <a:solidFill>
              <a:schemeClr val="dk1"/>
            </a:solidFill>
            <a:prstDash val="solid"/>
            <a:miter lim="800000"/>
            <a:headEnd type="none" w="sm" len="sm"/>
            <a:tailEnd type="triangle" w="med" len="med"/>
          </a:ln>
        </p:spPr>
      </p:cxnSp>
      <p:cxnSp>
        <p:nvCxnSpPr>
          <p:cNvPr id="396" name="Google Shape;396;p1"/>
          <p:cNvCxnSpPr/>
          <p:nvPr/>
        </p:nvCxnSpPr>
        <p:spPr>
          <a:xfrm rot="10800000">
            <a:off x="12034983" y="3916218"/>
            <a:ext cx="141753" cy="2346038"/>
          </a:xfrm>
          <a:prstGeom prst="straightConnector1">
            <a:avLst/>
          </a:prstGeom>
          <a:noFill/>
          <a:ln w="120650" cap="flat" cmpd="sng">
            <a:solidFill>
              <a:srgbClr val="03AEF4"/>
            </a:solidFill>
            <a:prstDash val="solid"/>
            <a:miter lim="800000"/>
            <a:headEnd type="none" w="sm" len="sm"/>
            <a:tailEnd type="triangle" w="med" len="med"/>
          </a:ln>
        </p:spPr>
      </p:cxnSp>
      <p:cxnSp>
        <p:nvCxnSpPr>
          <p:cNvPr id="397" name="Google Shape;397;p1"/>
          <p:cNvCxnSpPr/>
          <p:nvPr/>
        </p:nvCxnSpPr>
        <p:spPr>
          <a:xfrm rot="10800000" flipH="1">
            <a:off x="12195208" y="5675065"/>
            <a:ext cx="808523" cy="513487"/>
          </a:xfrm>
          <a:prstGeom prst="straightConnector1">
            <a:avLst/>
          </a:prstGeom>
          <a:noFill/>
          <a:ln w="120650" cap="flat" cmpd="sng">
            <a:solidFill>
              <a:srgbClr val="03AEF4"/>
            </a:solidFill>
            <a:prstDash val="solid"/>
            <a:miter lim="800000"/>
            <a:headEnd type="none" w="sm" len="sm"/>
            <a:tailEnd type="triangle" w="med" len="med"/>
          </a:ln>
        </p:spPr>
      </p:cxnSp>
      <p:sp>
        <p:nvSpPr>
          <p:cNvPr id="398" name="Google Shape;398;p1"/>
          <p:cNvSpPr/>
          <p:nvPr/>
        </p:nvSpPr>
        <p:spPr>
          <a:xfrm>
            <a:off x="13411200" y="1995055"/>
            <a:ext cx="494145" cy="49414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dk1"/>
                </a:solidFill>
                <a:latin typeface="Lato Black"/>
                <a:ea typeface="Lato Black"/>
                <a:cs typeface="Lato Black"/>
                <a:sym typeface="Lato Black"/>
              </a:rPr>
              <a:t>A</a:t>
            </a:r>
            <a:endParaRPr/>
          </a:p>
        </p:txBody>
      </p:sp>
      <p:sp>
        <p:nvSpPr>
          <p:cNvPr id="399" name="Google Shape;399;p1"/>
          <p:cNvSpPr/>
          <p:nvPr/>
        </p:nvSpPr>
        <p:spPr>
          <a:xfrm>
            <a:off x="14166273" y="4461164"/>
            <a:ext cx="494145" cy="49414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dk1"/>
                </a:solidFill>
                <a:latin typeface="Lato Black"/>
                <a:ea typeface="Lato Black"/>
                <a:cs typeface="Lato Black"/>
                <a:sym typeface="Lato Black"/>
              </a:rPr>
              <a:t>B</a:t>
            </a:r>
            <a:endParaRPr/>
          </a:p>
        </p:txBody>
      </p:sp>
      <p:sp>
        <p:nvSpPr>
          <p:cNvPr id="400" name="Google Shape;400;p1"/>
          <p:cNvSpPr/>
          <p:nvPr/>
        </p:nvSpPr>
        <p:spPr>
          <a:xfrm>
            <a:off x="11328388" y="4735837"/>
            <a:ext cx="1116896" cy="1116896"/>
          </a:xfrm>
          <a:prstGeom prst="ellipse">
            <a:avLst/>
          </a:prstGeom>
          <a:solidFill>
            <a:srgbClr val="03AEF4"/>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700" b="1">
                <a:solidFill>
                  <a:schemeClr val="dk1"/>
                </a:solidFill>
                <a:latin typeface="Lato Black"/>
                <a:ea typeface="Lato Black"/>
                <a:cs typeface="Lato Black"/>
                <a:sym typeface="Lato Black"/>
              </a:rPr>
              <a:t>Seal</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
          <p:cNvSpPr txBox="1">
            <a:spLocks noGrp="1"/>
          </p:cNvSpPr>
          <p:nvPr>
            <p:ph type="body" idx="1"/>
          </p:nvPr>
        </p:nvSpPr>
        <p:spPr>
          <a:xfrm>
            <a:off x="1371600" y="1854200"/>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7" name="Google Shape;407;p2"/>
          <p:cNvSpPr txBox="1"/>
          <p:nvPr/>
        </p:nvSpPr>
        <p:spPr>
          <a:xfrm>
            <a:off x="8029184" y="3852909"/>
            <a:ext cx="8547064" cy="397031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The insulation behind the tub or shower should be equivalent to the insulation in the rest of the exterior walls and should be covered with an air barrier of cement backer board, rigid foam insulation, or non-paper-faced drywall that is sealed at the edges and seams to provide a continuous air seal. Any type of insulation may be installed as long as it completely fills the void and will be in full contact with the air barrier. </a:t>
            </a:r>
            <a:endParaRPr/>
          </a:p>
        </p:txBody>
      </p:sp>
      <p:pic>
        <p:nvPicPr>
          <p:cNvPr id="408" name="Google Shape;408;p2"/>
          <p:cNvPicPr preferRelativeResize="0">
            <a:picLocks noGrp="1"/>
          </p:cNvPicPr>
          <p:nvPr>
            <p:ph type="pic" idx="2"/>
          </p:nvPr>
        </p:nvPicPr>
        <p:blipFill rotWithShape="1">
          <a:blip r:embed="rId3">
            <a:alphaModFix/>
          </a:blip>
          <a:srcRect/>
          <a:stretch/>
        </p:blipFill>
        <p:spPr>
          <a:xfrm>
            <a:off x="1371599" y="3217786"/>
            <a:ext cx="5615195" cy="5935092"/>
          </a:xfrm>
          <a:prstGeom prst="rect">
            <a:avLst/>
          </a:prstGeom>
          <a:solidFill>
            <a:srgbClr val="F2F2F2"/>
          </a:solidFill>
          <a:ln>
            <a:noFill/>
          </a:ln>
        </p:spPr>
      </p:pic>
      <p:sp>
        <p:nvSpPr>
          <p:cNvPr id="409" name="Google Shape;409;p2"/>
          <p:cNvSpPr/>
          <p:nvPr/>
        </p:nvSpPr>
        <p:spPr>
          <a:xfrm>
            <a:off x="0" y="195281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
          <p:cNvPicPr preferRelativeResize="0"/>
          <p:nvPr/>
        </p:nvPicPr>
        <p:blipFill rotWithShape="1">
          <a:blip r:embed="rId3">
            <a:alphaModFix/>
          </a:blip>
          <a:srcRect/>
          <a:stretch/>
        </p:blipFill>
        <p:spPr>
          <a:xfrm>
            <a:off x="642294" y="4626907"/>
            <a:ext cx="5369970" cy="4969854"/>
          </a:xfrm>
          <a:prstGeom prst="rect">
            <a:avLst/>
          </a:prstGeom>
          <a:noFill/>
          <a:ln>
            <a:noFill/>
          </a:ln>
        </p:spPr>
      </p:pic>
      <p:sp>
        <p:nvSpPr>
          <p:cNvPr id="416" name="Google Shape;416;p3"/>
          <p:cNvSpPr txBox="1">
            <a:spLocks noGrp="1"/>
          </p:cNvSpPr>
          <p:nvPr>
            <p:ph type="body" idx="1"/>
          </p:nvPr>
        </p:nvSpPr>
        <p:spPr>
          <a:xfrm>
            <a:off x="1371600" y="1376021"/>
            <a:ext cx="5885543" cy="13018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7" name="Google Shape;417;p3"/>
          <p:cNvSpPr txBox="1"/>
          <p:nvPr/>
        </p:nvSpPr>
        <p:spPr>
          <a:xfrm>
            <a:off x="1371600" y="2959890"/>
            <a:ext cx="68580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60BB46"/>
                </a:solidFill>
                <a:latin typeface="Franklin Gothic"/>
                <a:ea typeface="Franklin Gothic"/>
                <a:cs typeface="Franklin Gothic"/>
                <a:sym typeface="Franklin Gothic"/>
              </a:rPr>
              <a:t>How to Install a Fully Aligned Air Barrier on the Walls behind Showers and Tubs:</a:t>
            </a:r>
            <a:endParaRPr/>
          </a:p>
        </p:txBody>
      </p:sp>
      <p:sp>
        <p:nvSpPr>
          <p:cNvPr id="418" name="Google Shape;418;p3"/>
          <p:cNvSpPr txBox="1"/>
          <p:nvPr/>
        </p:nvSpPr>
        <p:spPr>
          <a:xfrm>
            <a:off x="9457418" y="727970"/>
            <a:ext cx="8306799" cy="87254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Install exterior rigid foam sheathing. Fill the entire wall cavity with insulation to the R-value required by local code or higher.</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Install 2x4 blocking between the wall studs, if needed, to support the air barrier.</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Cut cement board, fiber cement board, paperless gypsum board, Thermo-Ply, or other thin barrier material to size to cover area behind tub. Apply a thick bead of caulk to the surface of exposed studs, wood blocking, and bottom plate. Nail or screw the thin-profile air barrier material to the studs. Cement board be coated with a fluid-applied waterproofing, or a water-resistive barrier must be applied behind it that allows drainage. </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Use caulk or foam to seal seams and any holes made through the air barrier material.</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Install the new tub.</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Block holes around the tub drain with sheet goods and spray foam.</a:t>
            </a:r>
            <a:endParaRPr sz="1200" dirty="0"/>
          </a:p>
          <a:p>
            <a:pPr marL="457200" marR="0" lvl="0" indent="-457200" algn="l" rtl="0">
              <a:lnSpc>
                <a:spcPct val="150000"/>
              </a:lnSpc>
              <a:spcBef>
                <a:spcPts val="0"/>
              </a:spcBef>
              <a:spcAft>
                <a:spcPts val="0"/>
              </a:spcAft>
              <a:buClr>
                <a:schemeClr val="dk1"/>
              </a:buClr>
              <a:buSzPts val="2200"/>
              <a:buFont typeface="Lato Black"/>
              <a:buAutoNum type="arabicPeriod"/>
            </a:pPr>
            <a:r>
              <a:rPr lang="en-US" sz="2000" dirty="0">
                <a:solidFill>
                  <a:schemeClr val="dk1"/>
                </a:solidFill>
                <a:latin typeface="Libre Franklin"/>
                <a:ea typeface="Libre Franklin"/>
                <a:cs typeface="Libre Franklin"/>
                <a:sym typeface="Libre Franklin"/>
              </a:rPr>
              <a:t>Finish the walls by installing fiberglass wall panels or tiling the surface.</a:t>
            </a:r>
            <a:endParaRPr sz="1200" dirty="0"/>
          </a:p>
        </p:txBody>
      </p:sp>
      <p:pic>
        <p:nvPicPr>
          <p:cNvPr id="419" name="Google Shape;419;p3"/>
          <p:cNvPicPr preferRelativeResize="0">
            <a:picLocks noGrp="1"/>
          </p:cNvPicPr>
          <p:nvPr>
            <p:ph type="pic" idx="2"/>
          </p:nvPr>
        </p:nvPicPr>
        <p:blipFill rotWithShape="1">
          <a:blip r:embed="rId4">
            <a:alphaModFix/>
          </a:blip>
          <a:srcRect l="16323"/>
          <a:stretch/>
        </p:blipFill>
        <p:spPr>
          <a:xfrm>
            <a:off x="5668517" y="4863332"/>
            <a:ext cx="3219382" cy="4497003"/>
          </a:xfrm>
          <a:prstGeom prst="rect">
            <a:avLst/>
          </a:prstGeom>
          <a:solidFill>
            <a:srgbClr val="F2F2F2"/>
          </a:solidFill>
          <a:ln>
            <a:noFill/>
          </a:ln>
        </p:spPr>
      </p:pic>
      <p:sp>
        <p:nvSpPr>
          <p:cNvPr id="420" name="Google Shape;420;p3"/>
          <p:cNvSpPr/>
          <p:nvPr/>
        </p:nvSpPr>
        <p:spPr>
          <a:xfrm>
            <a:off x="0" y="174697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1" name="Google Shape;421;p3"/>
          <p:cNvSpPr/>
          <p:nvPr/>
        </p:nvSpPr>
        <p:spPr>
          <a:xfrm>
            <a:off x="9467980" y="885205"/>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Lato Black"/>
                <a:ea typeface="Lato Black"/>
                <a:cs typeface="Lato Black"/>
                <a:sym typeface="Lato Black"/>
              </a:rPr>
              <a:t>1</a:t>
            </a:r>
            <a:endParaRPr/>
          </a:p>
        </p:txBody>
      </p:sp>
      <p:sp>
        <p:nvSpPr>
          <p:cNvPr id="422" name="Google Shape;422;p3"/>
          <p:cNvSpPr/>
          <p:nvPr/>
        </p:nvSpPr>
        <p:spPr>
          <a:xfrm>
            <a:off x="9467980" y="1741524"/>
            <a:ext cx="365759"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Lato Black"/>
                <a:ea typeface="Lato Black"/>
                <a:cs typeface="Lato Black"/>
                <a:sym typeface="Lato Black"/>
              </a:rPr>
              <a:t>2</a:t>
            </a:r>
            <a:endParaRPr dirty="0"/>
          </a:p>
        </p:txBody>
      </p:sp>
      <p:sp>
        <p:nvSpPr>
          <p:cNvPr id="423" name="Google Shape;423;p3"/>
          <p:cNvSpPr/>
          <p:nvPr/>
        </p:nvSpPr>
        <p:spPr>
          <a:xfrm>
            <a:off x="9467980" y="2677868"/>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Lato Black"/>
                <a:ea typeface="Lato Black"/>
                <a:cs typeface="Lato Black"/>
                <a:sym typeface="Lato Black"/>
              </a:rPr>
              <a:t>3</a:t>
            </a:r>
            <a:endParaRPr dirty="0"/>
          </a:p>
        </p:txBody>
      </p:sp>
      <p:sp>
        <p:nvSpPr>
          <p:cNvPr id="424" name="Google Shape;424;p3"/>
          <p:cNvSpPr/>
          <p:nvPr/>
        </p:nvSpPr>
        <p:spPr>
          <a:xfrm>
            <a:off x="9492640" y="5882751"/>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Lato Black"/>
                <a:ea typeface="Lato Black"/>
                <a:cs typeface="Lato Black"/>
                <a:sym typeface="Lato Black"/>
              </a:rPr>
              <a:t>4</a:t>
            </a:r>
            <a:endParaRPr dirty="0"/>
          </a:p>
        </p:txBody>
      </p:sp>
      <p:sp>
        <p:nvSpPr>
          <p:cNvPr id="425" name="Google Shape;425;p3"/>
          <p:cNvSpPr/>
          <p:nvPr/>
        </p:nvSpPr>
        <p:spPr>
          <a:xfrm>
            <a:off x="9453132" y="6819095"/>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Lato Black"/>
                <a:ea typeface="Lato Black"/>
                <a:cs typeface="Lato Black"/>
                <a:sym typeface="Lato Black"/>
              </a:rPr>
              <a:t>5</a:t>
            </a:r>
            <a:endParaRPr dirty="0"/>
          </a:p>
        </p:txBody>
      </p:sp>
      <p:sp>
        <p:nvSpPr>
          <p:cNvPr id="426" name="Google Shape;426;p3"/>
          <p:cNvSpPr/>
          <p:nvPr/>
        </p:nvSpPr>
        <p:spPr>
          <a:xfrm>
            <a:off x="9487153" y="7267245"/>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Lato Black"/>
                <a:ea typeface="Lato Black"/>
                <a:cs typeface="Lato Black"/>
                <a:sym typeface="Lato Black"/>
              </a:rPr>
              <a:t>6</a:t>
            </a:r>
            <a:endParaRPr/>
          </a:p>
        </p:txBody>
      </p:sp>
      <p:sp>
        <p:nvSpPr>
          <p:cNvPr id="427" name="Google Shape;427;p3"/>
          <p:cNvSpPr/>
          <p:nvPr/>
        </p:nvSpPr>
        <p:spPr>
          <a:xfrm>
            <a:off x="9467979" y="8136245"/>
            <a:ext cx="365760" cy="365760"/>
          </a:xfrm>
          <a:prstGeom prst="ellipse">
            <a:avLst/>
          </a:prstGeom>
          <a:solidFill>
            <a:srgbClr val="60BB46"/>
          </a:solidFill>
          <a:ln w="762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Lato Black"/>
                <a:ea typeface="Lato Black"/>
                <a:cs typeface="Lato Black"/>
                <a:sym typeface="Lato Black"/>
              </a:rPr>
              <a:t>7</a:t>
            </a:r>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Macintosh PowerPoint</Application>
  <PresentationFormat>Custom</PresentationFormat>
  <Paragraphs>41</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Calibri</vt:lpstr>
      <vt:lpstr>Arial</vt:lpstr>
      <vt:lpstr>Franklin Gothic</vt:lpstr>
      <vt:lpstr>Lato</vt:lpstr>
      <vt:lpstr>Lato Black</vt:lpstr>
      <vt:lpstr>Libre Franklin Thin</vt:lpstr>
      <vt:lpstr>Libre Franklin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Andrew Hunt</cp:lastModifiedBy>
  <cp:revision>1</cp:revision>
  <dcterms:created xsi:type="dcterms:W3CDTF">2017-04-03T13:46:27Z</dcterms:created>
  <dcterms:modified xsi:type="dcterms:W3CDTF">2021-03-25T20:29:37Z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