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0" r:id="rId2"/>
    <p:sldId id="258" r:id="rId3"/>
    <p:sldId id="367" r:id="rId4"/>
  </p:sldIdLst>
  <p:sldSz cx="18288000" cy="10287000"/>
  <p:notesSz cx="6858000" cy="9144000"/>
  <p:custDataLst>
    <p:tags r:id="rId6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3840" userDrawn="1">
          <p15:clr>
            <a:srgbClr val="A4A3A4"/>
          </p15:clr>
        </p15:guide>
        <p15:guide id="4" orient="horz" pos="3240" userDrawn="1">
          <p15:clr>
            <a:srgbClr val="A4A3A4"/>
          </p15:clr>
        </p15:guide>
        <p15:guide id="5" pos="5928" userDrawn="1">
          <p15:clr>
            <a:srgbClr val="A4A3A4"/>
          </p15:clr>
        </p15:guide>
        <p15:guide id="6" orient="horz" pos="1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BB46"/>
    <a:srgbClr val="00853D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70884" autoAdjust="0"/>
  </p:normalViewPr>
  <p:slideViewPr>
    <p:cSldViewPr snapToGrid="0">
      <p:cViewPr varScale="1">
        <p:scale>
          <a:sx n="59" d="100"/>
          <a:sy n="59" d="100"/>
        </p:scale>
        <p:origin x="2000" y="192"/>
      </p:cViewPr>
      <p:guideLst>
        <p:guide orient="horz" pos="120"/>
        <p:guide pos="5760"/>
        <p:guide orient="horz" pos="3840"/>
        <p:guide orient="horz" pos="3240"/>
        <p:guide pos="5928"/>
        <p:guide orient="horz" pos="14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72D4-0942-46BC-B4FD-30CBBA19879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85D2-0598-4C46-8D39-3E4A20E5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common wall, also known as a party wall, fire wall, fire separation wall, townhouse separation wall, or tenant separation wall, can be described as a fire-resistance rated wall that extends continuously from the foundation to the underside of fire protected roof sheathing.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purpose of a common wall is to prevent the spread of fire from one unit to another, and to allow the collapse of a unit that is on fire without structurally impacting the adjacent unit.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 air sealing this common wall is critical in a fire situation because it allows less transfer of smoke and hot gas in one direction, and less oxygen to feed the fire in the other direction.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benefits to a well-sealed party wall: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efficiency and comfort is improved by reducing infiltration and the energy required to condition that air.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improved by reducing odor and contaminated air transfer from adjacent units or common areas.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 sound transfer between units.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lobby doors or unit windows are left open, air-sealing greatly reduces or eliminates the chimney or stack effect upward through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building.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8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70618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34754" y="5201957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68050" y="3771900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068050" y="663201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4398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71600" y="7512050"/>
            <a:ext cx="6006230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56757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81199" y="2656114"/>
            <a:ext cx="6611257" cy="4233636"/>
          </a:xfrm>
          <a:custGeom>
            <a:avLst/>
            <a:gdLst>
              <a:gd name="connsiteX0" fmla="*/ 0 w 5829300"/>
              <a:gd name="connsiteY0" fmla="*/ 0 h 3594100"/>
              <a:gd name="connsiteX1" fmla="*/ 5829300 w 5829300"/>
              <a:gd name="connsiteY1" fmla="*/ 0 h 3594100"/>
              <a:gd name="connsiteX2" fmla="*/ 5829300 w 5829300"/>
              <a:gd name="connsiteY2" fmla="*/ 3594100 h 3594100"/>
              <a:gd name="connsiteX3" fmla="*/ 0 w 5829300"/>
              <a:gd name="connsiteY3" fmla="*/ 3594100 h 35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0" h="3594100">
                <a:moveTo>
                  <a:pt x="0" y="0"/>
                </a:moveTo>
                <a:lnTo>
                  <a:pt x="5829300" y="0"/>
                </a:lnTo>
                <a:lnTo>
                  <a:pt x="5829300" y="3594100"/>
                </a:lnTo>
                <a:lnTo>
                  <a:pt x="0" y="35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55809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70703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58513" y="0"/>
            <a:ext cx="9129486" cy="10287000"/>
          </a:xfrm>
          <a:custGeom>
            <a:avLst/>
            <a:gdLst>
              <a:gd name="connsiteX0" fmla="*/ 0 w 9129486"/>
              <a:gd name="connsiteY0" fmla="*/ 0 h 10287000"/>
              <a:gd name="connsiteX1" fmla="*/ 9129486 w 9129486"/>
              <a:gd name="connsiteY1" fmla="*/ 0 h 10287000"/>
              <a:gd name="connsiteX2" fmla="*/ 9129486 w 9129486"/>
              <a:gd name="connsiteY2" fmla="*/ 10287000 h 10287000"/>
              <a:gd name="connsiteX3" fmla="*/ 0 w 9129486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486" h="10287000">
                <a:moveTo>
                  <a:pt x="0" y="0"/>
                </a:moveTo>
                <a:lnTo>
                  <a:pt x="9129486" y="0"/>
                </a:lnTo>
                <a:lnTo>
                  <a:pt x="912948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525485" y="2757714"/>
            <a:ext cx="6255658" cy="586377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2391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37160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58952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3807441" y="2452916"/>
            <a:ext cx="3108959" cy="2924629"/>
          </a:xfrm>
          <a:custGeom>
            <a:avLst/>
            <a:gdLst>
              <a:gd name="connsiteX0" fmla="*/ 0 w 3108959"/>
              <a:gd name="connsiteY0" fmla="*/ 0 h 2924629"/>
              <a:gd name="connsiteX1" fmla="*/ 3108959 w 3108959"/>
              <a:gd name="connsiteY1" fmla="*/ 0 h 2924629"/>
              <a:gd name="connsiteX2" fmla="*/ 3108959 w 3108959"/>
              <a:gd name="connsiteY2" fmla="*/ 2924629 h 2924629"/>
              <a:gd name="connsiteX3" fmla="*/ 0 w 3108959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59" h="2924629">
                <a:moveTo>
                  <a:pt x="0" y="0"/>
                </a:moveTo>
                <a:lnTo>
                  <a:pt x="3108959" y="0"/>
                </a:lnTo>
                <a:lnTo>
                  <a:pt x="3108959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32607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337383" y="2936352"/>
            <a:ext cx="3621309" cy="3609589"/>
          </a:xfrm>
          <a:custGeom>
            <a:avLst/>
            <a:gdLst>
              <a:gd name="connsiteX0" fmla="*/ 0 w 3621309"/>
              <a:gd name="connsiteY0" fmla="*/ 0 h 3609589"/>
              <a:gd name="connsiteX1" fmla="*/ 3621309 w 3621309"/>
              <a:gd name="connsiteY1" fmla="*/ 0 h 3609589"/>
              <a:gd name="connsiteX2" fmla="*/ 3621309 w 3621309"/>
              <a:gd name="connsiteY2" fmla="*/ 3609589 h 3609589"/>
              <a:gd name="connsiteX3" fmla="*/ 0 w 3621309"/>
              <a:gd name="connsiteY3" fmla="*/ 3609589 h 3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09" h="3609589">
                <a:moveTo>
                  <a:pt x="0" y="0"/>
                </a:moveTo>
                <a:lnTo>
                  <a:pt x="3621309" y="0"/>
                </a:lnTo>
                <a:lnTo>
                  <a:pt x="3621309" y="3609589"/>
                </a:lnTo>
                <a:lnTo>
                  <a:pt x="0" y="36095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17417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310743" y="3381828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997372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84000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8969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889500" y="2353608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15992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377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34754" y="1620745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34754" y="4480859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1068050" y="3050802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87914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452434" y="257501"/>
            <a:ext cx="6699705" cy="10029499"/>
          </a:xfrm>
          <a:custGeom>
            <a:avLst/>
            <a:gdLst>
              <a:gd name="connsiteX0" fmla="*/ 0 w 6699705"/>
              <a:gd name="connsiteY0" fmla="*/ 0 h 10029499"/>
              <a:gd name="connsiteX1" fmla="*/ 6699705 w 6699705"/>
              <a:gd name="connsiteY1" fmla="*/ 0 h 10029499"/>
              <a:gd name="connsiteX2" fmla="*/ 6699705 w 6699705"/>
              <a:gd name="connsiteY2" fmla="*/ 10029499 h 10029499"/>
              <a:gd name="connsiteX3" fmla="*/ 0 w 6699705"/>
              <a:gd name="connsiteY3" fmla="*/ 10029499 h 100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9705" h="10029499">
                <a:moveTo>
                  <a:pt x="0" y="0"/>
                </a:moveTo>
                <a:lnTo>
                  <a:pt x="6699705" y="0"/>
                </a:lnTo>
                <a:lnTo>
                  <a:pt x="6699705" y="10029499"/>
                </a:lnTo>
                <a:lnTo>
                  <a:pt x="0" y="10029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50539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776200" y="2997199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64480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71600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2220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0725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99229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99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6162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14667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43171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34103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1943100"/>
            <a:ext cx="15544800" cy="5384800"/>
          </a:xfrm>
          <a:custGeom>
            <a:avLst/>
            <a:gdLst>
              <a:gd name="connsiteX0" fmla="*/ 0 w 15544800"/>
              <a:gd name="connsiteY0" fmla="*/ 0 h 5384800"/>
              <a:gd name="connsiteX1" fmla="*/ 15544800 w 15544800"/>
              <a:gd name="connsiteY1" fmla="*/ 0 h 5384800"/>
              <a:gd name="connsiteX2" fmla="*/ 15544800 w 15544800"/>
              <a:gd name="connsiteY2" fmla="*/ 5384800 h 5384800"/>
              <a:gd name="connsiteX3" fmla="*/ 0 w 15544800"/>
              <a:gd name="connsiteY3" fmla="*/ 5384800 h 53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4800" h="5384800">
                <a:moveTo>
                  <a:pt x="0" y="0"/>
                </a:moveTo>
                <a:lnTo>
                  <a:pt x="15544800" y="0"/>
                </a:lnTo>
                <a:lnTo>
                  <a:pt x="15544800" y="5384800"/>
                </a:lnTo>
                <a:lnTo>
                  <a:pt x="0" y="538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81060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939789" y="2959099"/>
            <a:ext cx="4864100" cy="4559300"/>
          </a:xfrm>
          <a:custGeom>
            <a:avLst/>
            <a:gdLst>
              <a:gd name="connsiteX0" fmla="*/ 0 w 4864100"/>
              <a:gd name="connsiteY0" fmla="*/ 0 h 4559300"/>
              <a:gd name="connsiteX1" fmla="*/ 4864100 w 4864100"/>
              <a:gd name="connsiteY1" fmla="*/ 0 h 4559300"/>
              <a:gd name="connsiteX2" fmla="*/ 4864100 w 4864100"/>
              <a:gd name="connsiteY2" fmla="*/ 4559300 h 4559300"/>
              <a:gd name="connsiteX3" fmla="*/ 0 w 4864100"/>
              <a:gd name="connsiteY3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559300">
                <a:moveTo>
                  <a:pt x="0" y="0"/>
                </a:moveTo>
                <a:lnTo>
                  <a:pt x="4864100" y="0"/>
                </a:lnTo>
                <a:lnTo>
                  <a:pt x="48641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55073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64229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908800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1553371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64228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08799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11553370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32002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99949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560291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5543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634149" y="2723817"/>
            <a:ext cx="10479315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78678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1024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1068050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83661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9681028" y="3077029"/>
            <a:ext cx="7235371" cy="526687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6564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15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98552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9944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21336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1182727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144411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26164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083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461249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141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96727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178629"/>
            <a:ext cx="18288000" cy="7108372"/>
          </a:xfrm>
          <a:custGeom>
            <a:avLst/>
            <a:gdLst>
              <a:gd name="connsiteX0" fmla="*/ 0 w 18288000"/>
              <a:gd name="connsiteY0" fmla="*/ 0 h 6193971"/>
              <a:gd name="connsiteX1" fmla="*/ 18288000 w 18288000"/>
              <a:gd name="connsiteY1" fmla="*/ 0 h 6193971"/>
              <a:gd name="connsiteX2" fmla="*/ 18288000 w 18288000"/>
              <a:gd name="connsiteY2" fmla="*/ 6193971 h 6193971"/>
              <a:gd name="connsiteX3" fmla="*/ 0 w 18288000"/>
              <a:gd name="connsiteY3" fmla="*/ 6193971 h 61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6193971">
                <a:moveTo>
                  <a:pt x="0" y="0"/>
                </a:moveTo>
                <a:lnTo>
                  <a:pt x="18288000" y="0"/>
                </a:lnTo>
                <a:lnTo>
                  <a:pt x="18288000" y="6193971"/>
                </a:lnTo>
                <a:lnTo>
                  <a:pt x="0" y="61939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8101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81871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679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25240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167918" y="56514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524018" y="5651500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47695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52600" y="0"/>
            <a:ext cx="10025063" cy="10287000"/>
          </a:xfrm>
          <a:solidFill>
            <a:schemeClr val="bg1">
              <a:lumMod val="95000"/>
              <a:alpha val="78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60271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5661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4938713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81483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76110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48229" y="0"/>
            <a:ext cx="4339771" cy="10287000"/>
          </a:xfrm>
          <a:custGeom>
            <a:avLst/>
            <a:gdLst>
              <a:gd name="connsiteX0" fmla="*/ 0 w 4339771"/>
              <a:gd name="connsiteY0" fmla="*/ 0 h 10287000"/>
              <a:gd name="connsiteX1" fmla="*/ 4339771 w 4339771"/>
              <a:gd name="connsiteY1" fmla="*/ 0 h 10287000"/>
              <a:gd name="connsiteX2" fmla="*/ 4339771 w 4339771"/>
              <a:gd name="connsiteY2" fmla="*/ 10287000 h 10287000"/>
              <a:gd name="connsiteX3" fmla="*/ 0 w 4339771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771" h="10287000">
                <a:moveTo>
                  <a:pt x="0" y="0"/>
                </a:moveTo>
                <a:lnTo>
                  <a:pt x="4339771" y="0"/>
                </a:lnTo>
                <a:lnTo>
                  <a:pt x="4339771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672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634754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5219"/>
      </p:ext>
    </p:extLst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91597"/>
      </p:ext>
    </p:extLst>
  </p:cSld>
  <p:clrMapOvr>
    <a:masterClrMapping/>
  </p:clrMapOvr>
  <p:transition spd="slow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1034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447221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4397829"/>
          </a:xfrm>
          <a:custGeom>
            <a:avLst/>
            <a:gdLst>
              <a:gd name="connsiteX0" fmla="*/ 0 w 9144000"/>
              <a:gd name="connsiteY0" fmla="*/ 0 h 4397829"/>
              <a:gd name="connsiteX1" fmla="*/ 9144000 w 9144000"/>
              <a:gd name="connsiteY1" fmla="*/ 0 h 4397829"/>
              <a:gd name="connsiteX2" fmla="*/ 9144000 w 9144000"/>
              <a:gd name="connsiteY2" fmla="*/ 4397829 h 4397829"/>
              <a:gd name="connsiteX3" fmla="*/ 0 w 9144000"/>
              <a:gd name="connsiteY3" fmla="*/ 4397829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397829">
                <a:moveTo>
                  <a:pt x="0" y="0"/>
                </a:moveTo>
                <a:lnTo>
                  <a:pt x="9144000" y="0"/>
                </a:lnTo>
                <a:lnTo>
                  <a:pt x="9144000" y="4397829"/>
                </a:lnTo>
                <a:lnTo>
                  <a:pt x="0" y="43978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914401" y="5240338"/>
            <a:ext cx="7213600" cy="41068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143"/>
      </p:ext>
    </p:extLst>
  </p:cSld>
  <p:clrMapOvr>
    <a:masterClrMapping/>
  </p:clrMapOvr>
  <p:transition spd="slow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48196"/>
      </p:ext>
    </p:extLst>
  </p:cSld>
  <p:clrMapOvr>
    <a:masterClrMapping/>
  </p:clrMapOvr>
  <p:transition spd="slow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356100"/>
            <a:ext cx="4508500" cy="45085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2364"/>
      </p:ext>
    </p:extLst>
  </p:cSld>
  <p:clrMapOvr>
    <a:masterClrMapping/>
  </p:clrMapOvr>
  <p:transition spd="slow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3670300"/>
            <a:ext cx="5410200" cy="54102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09010"/>
      </p:ext>
    </p:extLst>
  </p:cSld>
  <p:clrMapOvr>
    <a:masterClrMapping/>
  </p:clrMapOvr>
  <p:transition spd="slow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0" y="3670300"/>
            <a:ext cx="5524500" cy="4508500"/>
          </a:xfrm>
          <a:custGeom>
            <a:avLst/>
            <a:gdLst>
              <a:gd name="connsiteX0" fmla="*/ 0 w 5524500"/>
              <a:gd name="connsiteY0" fmla="*/ 0 h 4508500"/>
              <a:gd name="connsiteX1" fmla="*/ 5524500 w 5524500"/>
              <a:gd name="connsiteY1" fmla="*/ 0 h 4508500"/>
              <a:gd name="connsiteX2" fmla="*/ 5524500 w 5524500"/>
              <a:gd name="connsiteY2" fmla="*/ 4508500 h 4508500"/>
              <a:gd name="connsiteX3" fmla="*/ 0 w 55245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4508500">
                <a:moveTo>
                  <a:pt x="0" y="0"/>
                </a:moveTo>
                <a:lnTo>
                  <a:pt x="5524500" y="0"/>
                </a:lnTo>
                <a:lnTo>
                  <a:pt x="5524500" y="4508500"/>
                </a:lnTo>
                <a:lnTo>
                  <a:pt x="0" y="4508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0294"/>
      </p:ext>
    </p:extLst>
  </p:cSld>
  <p:clrMapOvr>
    <a:masterClrMapping/>
  </p:clrMapOvr>
  <p:transition spd="slow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22228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3113657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122228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13113657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3770"/>
      </p:ext>
    </p:extLst>
  </p:cSld>
  <p:clrMapOvr>
    <a:masterClrMapping/>
  </p:clrMapOvr>
  <p:transition spd="slow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785100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785100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13947"/>
      </p:ext>
    </p:extLst>
  </p:cSld>
  <p:clrMapOvr>
    <a:masterClrMapping/>
  </p:clrMapOvr>
  <p:transition spd="slow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30471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30471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9263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459263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8132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427934"/>
            <a:ext cx="18288000" cy="30559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62709"/>
      </p:ext>
    </p:extLst>
  </p:cSld>
  <p:clrMapOvr>
    <a:masterClrMapping/>
  </p:clrMapOvr>
  <p:transition spd="slow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97872" y="3928716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97481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1956680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68219"/>
      </p:ext>
    </p:extLst>
  </p:cSld>
  <p:clrMapOvr>
    <a:masterClrMapping/>
  </p:clrMapOvr>
  <p:transition spd="slow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5242143" cy="23241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78171" y="0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0669590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4561009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65718"/>
      </p:ext>
    </p:extLst>
  </p:cSld>
  <p:clrMapOvr>
    <a:masterClrMapping/>
  </p:clrMapOvr>
  <p:transition spd="slow"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599" y="3327400"/>
            <a:ext cx="5600700" cy="5016500"/>
          </a:xfrm>
          <a:custGeom>
            <a:avLst/>
            <a:gdLst>
              <a:gd name="connsiteX0" fmla="*/ 0 w 5600700"/>
              <a:gd name="connsiteY0" fmla="*/ 0 h 5016500"/>
              <a:gd name="connsiteX1" fmla="*/ 5600700 w 5600700"/>
              <a:gd name="connsiteY1" fmla="*/ 0 h 5016500"/>
              <a:gd name="connsiteX2" fmla="*/ 5600700 w 5600700"/>
              <a:gd name="connsiteY2" fmla="*/ 5016500 h 5016500"/>
              <a:gd name="connsiteX3" fmla="*/ 0 w 5600700"/>
              <a:gd name="connsiteY3" fmla="*/ 5016500 h 50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700" h="5016500">
                <a:moveTo>
                  <a:pt x="0" y="0"/>
                </a:moveTo>
                <a:lnTo>
                  <a:pt x="5600700" y="0"/>
                </a:lnTo>
                <a:lnTo>
                  <a:pt x="5600700" y="5016500"/>
                </a:lnTo>
                <a:lnTo>
                  <a:pt x="0" y="501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83961"/>
      </p:ext>
    </p:extLst>
  </p:cSld>
  <p:clrMapOvr>
    <a:masterClrMapping/>
  </p:clrMapOvr>
  <p:transition spd="slow"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143998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07880"/>
      </p:ext>
    </p:extLst>
  </p:cSld>
  <p:clrMapOvr>
    <a:masterClrMapping/>
  </p:clrMapOvr>
  <p:transition spd="slow"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8288000" cy="63256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450815"/>
      </p:ext>
    </p:extLst>
  </p:cSld>
  <p:clrMapOvr>
    <a:masterClrMapping/>
  </p:clrMapOvr>
  <p:transition spd="slow"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73318"/>
      </p:ext>
    </p:extLst>
  </p:cSld>
  <p:clrMapOvr>
    <a:masterClrMapping/>
  </p:clrMapOvr>
  <p:transition spd="slow"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504351" y="4934857"/>
            <a:ext cx="9412049" cy="5352143"/>
          </a:xfrm>
          <a:custGeom>
            <a:avLst/>
            <a:gdLst>
              <a:gd name="connsiteX0" fmla="*/ 0 w 10783648"/>
              <a:gd name="connsiteY0" fmla="*/ 0 h 5961743"/>
              <a:gd name="connsiteX1" fmla="*/ 10783648 w 10783648"/>
              <a:gd name="connsiteY1" fmla="*/ 0 h 5961743"/>
              <a:gd name="connsiteX2" fmla="*/ 10783648 w 10783648"/>
              <a:gd name="connsiteY2" fmla="*/ 5961743 h 5961743"/>
              <a:gd name="connsiteX3" fmla="*/ 0 w 10783648"/>
              <a:gd name="connsiteY3" fmla="*/ 5961743 h 59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3648" h="5961743">
                <a:moveTo>
                  <a:pt x="0" y="0"/>
                </a:moveTo>
                <a:lnTo>
                  <a:pt x="10783648" y="0"/>
                </a:lnTo>
                <a:lnTo>
                  <a:pt x="10783648" y="5961743"/>
                </a:lnTo>
                <a:lnTo>
                  <a:pt x="0" y="5961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407372"/>
      </p:ext>
    </p:extLst>
  </p:cSld>
  <p:clrMapOvr>
    <a:masterClrMapping/>
  </p:clrMapOvr>
  <p:transition spd="slow"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505140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534391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63642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63037"/>
      </p:ext>
    </p:extLst>
  </p:cSld>
  <p:clrMapOvr>
    <a:masterClrMapping/>
  </p:clrMapOvr>
  <p:transition spd="slow">
    <p:pu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8029184" cy="552397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3661"/>
      </p:ext>
    </p:extLst>
  </p:cSld>
  <p:clrMapOvr>
    <a:masterClrMapping/>
  </p:clrMapOvr>
  <p:transition spd="slow">
    <p:pu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65902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7772400" cy="7006772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2102"/>
      </p:ext>
    </p:extLst>
  </p:cSld>
  <p:clrMapOvr>
    <a:masterClrMapping/>
  </p:clrMapOvr>
  <p:transition spd="slow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005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785100" y="3755569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5697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87119"/>
      </p:ext>
    </p:extLst>
  </p:cSld>
  <p:clrMapOvr>
    <a:masterClrMapping/>
  </p:clrMapOvr>
  <p:transition spd="slow">
    <p:pu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432801" y="1943100"/>
            <a:ext cx="8483600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152900"/>
            <a:ext cx="4864100" cy="4191000"/>
          </a:xfrm>
          <a:custGeom>
            <a:avLst/>
            <a:gdLst>
              <a:gd name="connsiteX0" fmla="*/ 0 w 4864100"/>
              <a:gd name="connsiteY0" fmla="*/ 0 h 4191000"/>
              <a:gd name="connsiteX1" fmla="*/ 4864100 w 4864100"/>
              <a:gd name="connsiteY1" fmla="*/ 0 h 4191000"/>
              <a:gd name="connsiteX2" fmla="*/ 4864100 w 4864100"/>
              <a:gd name="connsiteY2" fmla="*/ 4191000 h 4191000"/>
              <a:gd name="connsiteX3" fmla="*/ 0 w 4864100"/>
              <a:gd name="connsiteY3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191000">
                <a:moveTo>
                  <a:pt x="0" y="0"/>
                </a:moveTo>
                <a:lnTo>
                  <a:pt x="4864100" y="0"/>
                </a:lnTo>
                <a:lnTo>
                  <a:pt x="4864100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39343"/>
      </p:ext>
    </p:extLst>
  </p:cSld>
  <p:clrMapOvr>
    <a:masterClrMapping/>
  </p:clrMapOvr>
  <p:transition spd="slow">
    <p:pu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099"/>
            <a:ext cx="6231699" cy="418193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14857" cy="3512456"/>
          </a:xfrm>
          <a:custGeom>
            <a:avLst/>
            <a:gdLst>
              <a:gd name="connsiteX0" fmla="*/ 0 w 10014857"/>
              <a:gd name="connsiteY0" fmla="*/ 0 h 3512456"/>
              <a:gd name="connsiteX1" fmla="*/ 10014857 w 10014857"/>
              <a:gd name="connsiteY1" fmla="*/ 0 h 3512456"/>
              <a:gd name="connsiteX2" fmla="*/ 10014857 w 10014857"/>
              <a:gd name="connsiteY2" fmla="*/ 3512456 h 3512456"/>
              <a:gd name="connsiteX3" fmla="*/ 0 w 10014857"/>
              <a:gd name="connsiteY3" fmla="*/ 3512456 h 351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4857" h="3512456">
                <a:moveTo>
                  <a:pt x="0" y="0"/>
                </a:moveTo>
                <a:lnTo>
                  <a:pt x="10014857" y="0"/>
                </a:lnTo>
                <a:lnTo>
                  <a:pt x="10014857" y="3512456"/>
                </a:lnTo>
                <a:lnTo>
                  <a:pt x="0" y="351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42923"/>
      </p:ext>
    </p:extLst>
  </p:cSld>
  <p:clrMapOvr>
    <a:masterClrMapping/>
  </p:clrMapOvr>
  <p:transition spd="slow">
    <p:pu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653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099"/>
            <a:ext cx="4938713" cy="289015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30107"/>
      </p:ext>
    </p:extLst>
  </p:cSld>
  <p:clrMapOvr>
    <a:masterClrMapping/>
  </p:clrMapOvr>
  <p:transition spd="slow">
    <p:pu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708571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100"/>
            <a:ext cx="4938713" cy="2817586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53786"/>
      </p:ext>
    </p:extLst>
  </p:cSld>
  <p:clrMapOvr>
    <a:masterClrMapping/>
  </p:clrMapOvr>
  <p:transition spd="slow">
    <p:pu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6964471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5244"/>
      </p:ext>
    </p:extLst>
  </p:cSld>
  <p:clrMapOvr>
    <a:masterClrMapping/>
  </p:clrMapOvr>
  <p:transition spd="slow">
    <p:pu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48337"/>
      </p:ext>
    </p:extLst>
  </p:cSld>
  <p:clrMapOvr>
    <a:masterClrMapping/>
  </p:clrMapOvr>
  <p:transition spd="slow">
    <p:pu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29114"/>
      </p:ext>
    </p:extLst>
  </p:cSld>
  <p:clrMapOvr>
    <a:masterClrMapping/>
  </p:clrMapOvr>
  <p:transition spd="slow">
    <p:pu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67340" y="0"/>
            <a:ext cx="15120660" cy="85053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22232"/>
      </p:ext>
    </p:extLst>
  </p:cSld>
  <p:clrMapOvr>
    <a:masterClrMapping/>
  </p:clrMapOvr>
  <p:transition spd="slow">
    <p:pu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2971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22324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30302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130302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2586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08422" y="3661231"/>
            <a:ext cx="4332669" cy="3249502"/>
          </a:xfrm>
          <a:custGeom>
            <a:avLst/>
            <a:gdLst>
              <a:gd name="connsiteX0" fmla="*/ 0 w 4332669"/>
              <a:gd name="connsiteY0" fmla="*/ 0 h 3249502"/>
              <a:gd name="connsiteX1" fmla="*/ 4332669 w 4332669"/>
              <a:gd name="connsiteY1" fmla="*/ 0 h 3249502"/>
              <a:gd name="connsiteX2" fmla="*/ 4332669 w 4332669"/>
              <a:gd name="connsiteY2" fmla="*/ 3249502 h 3249502"/>
              <a:gd name="connsiteX3" fmla="*/ 0 w 4332669"/>
              <a:gd name="connsiteY3" fmla="*/ 3249502 h 32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69" h="3249502">
                <a:moveTo>
                  <a:pt x="0" y="0"/>
                </a:moveTo>
                <a:lnTo>
                  <a:pt x="4332669" y="0"/>
                </a:lnTo>
                <a:lnTo>
                  <a:pt x="4332669" y="3249502"/>
                </a:lnTo>
                <a:lnTo>
                  <a:pt x="0" y="32495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6976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331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547688"/>
            <a:ext cx="155448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38438"/>
            <a:ext cx="155448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7276-81DD-48A1-9A1E-7007460BE63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3662-3F1D-4962-9266-64681CCE40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6D27B-13B7-4DC1-932A-E27462A59065}"/>
              </a:ext>
            </a:extLst>
          </p:cNvPr>
          <p:cNvSpPr/>
          <p:nvPr userDrawn="1"/>
        </p:nvSpPr>
        <p:spPr>
          <a:xfrm>
            <a:off x="0" y="-1"/>
            <a:ext cx="18288000" cy="182880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71"/>
    </p:custDataLst>
    <p:extLst>
      <p:ext uri="{BB962C8B-B14F-4D97-AF65-F5344CB8AC3E}">
        <p14:creationId xmlns:p14="http://schemas.microsoft.com/office/powerpoint/2010/main" val="9494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11" r:id="rId3"/>
    <p:sldLayoutId id="2147483710" r:id="rId4"/>
    <p:sldLayoutId id="2147483697" r:id="rId5"/>
    <p:sldLayoutId id="2147483676" r:id="rId6"/>
    <p:sldLayoutId id="2147483722" r:id="rId7"/>
    <p:sldLayoutId id="2147483675" r:id="rId8"/>
    <p:sldLayoutId id="2147483690" r:id="rId9"/>
    <p:sldLayoutId id="2147483709" r:id="rId10"/>
    <p:sldLayoutId id="2147483691" r:id="rId11"/>
    <p:sldLayoutId id="2147483668" r:id="rId12"/>
    <p:sldLayoutId id="2147483669" r:id="rId13"/>
    <p:sldLayoutId id="2147483729" r:id="rId14"/>
    <p:sldLayoutId id="2147483728" r:id="rId15"/>
    <p:sldLayoutId id="2147483725" r:id="rId16"/>
    <p:sldLayoutId id="2147483724" r:id="rId17"/>
    <p:sldLayoutId id="2147483718" r:id="rId18"/>
    <p:sldLayoutId id="2147483713" r:id="rId19"/>
    <p:sldLayoutId id="2147483705" r:id="rId20"/>
    <p:sldLayoutId id="2147483694" r:id="rId21"/>
    <p:sldLayoutId id="2147483688" r:id="rId22"/>
    <p:sldLayoutId id="2147483689" r:id="rId23"/>
    <p:sldLayoutId id="2147483687" r:id="rId24"/>
    <p:sldLayoutId id="2147483685" r:id="rId25"/>
    <p:sldLayoutId id="2147483677" r:id="rId26"/>
    <p:sldLayoutId id="2147483672" r:id="rId27"/>
    <p:sldLayoutId id="2147483673" r:id="rId28"/>
    <p:sldLayoutId id="2147483671" r:id="rId29"/>
    <p:sldLayoutId id="2147483727" r:id="rId30"/>
    <p:sldLayoutId id="2147483693" r:id="rId31"/>
    <p:sldLayoutId id="2147483686" r:id="rId32"/>
    <p:sldLayoutId id="2147483674" r:id="rId33"/>
    <p:sldLayoutId id="2147483670" r:id="rId34"/>
    <p:sldLayoutId id="2147483692" r:id="rId35"/>
    <p:sldLayoutId id="2147483667" r:id="rId36"/>
    <p:sldLayoutId id="2147483666" r:id="rId37"/>
    <p:sldLayoutId id="2147483680" r:id="rId38"/>
    <p:sldLayoutId id="2147483732" r:id="rId39"/>
    <p:sldLayoutId id="2147483682" r:id="rId40"/>
    <p:sldLayoutId id="2147483681" r:id="rId41"/>
    <p:sldLayoutId id="2147483730" r:id="rId42"/>
    <p:sldLayoutId id="2147483719" r:id="rId43"/>
    <p:sldLayoutId id="2147483716" r:id="rId44"/>
    <p:sldLayoutId id="2147483717" r:id="rId45"/>
    <p:sldLayoutId id="2147483715" r:id="rId46"/>
    <p:sldLayoutId id="2147483708" r:id="rId47"/>
    <p:sldLayoutId id="2147483703" r:id="rId48"/>
    <p:sldLayoutId id="2147483704" r:id="rId49"/>
    <p:sldLayoutId id="2147483702" r:id="rId50"/>
    <p:sldLayoutId id="2147483700" r:id="rId51"/>
    <p:sldLayoutId id="2147483698" r:id="rId52"/>
    <p:sldLayoutId id="2147483696" r:id="rId53"/>
    <p:sldLayoutId id="2147483683" r:id="rId54"/>
    <p:sldLayoutId id="2147483720" r:id="rId55"/>
    <p:sldLayoutId id="2147483721" r:id="rId56"/>
    <p:sldLayoutId id="2147483684" r:id="rId57"/>
    <p:sldLayoutId id="2147483706" r:id="rId58"/>
    <p:sldLayoutId id="2147483726" r:id="rId59"/>
    <p:sldLayoutId id="2147483701" r:id="rId60"/>
    <p:sldLayoutId id="2147483714" r:id="rId61"/>
    <p:sldLayoutId id="2147483699" r:id="rId62"/>
    <p:sldLayoutId id="2147483679" r:id="rId63"/>
    <p:sldLayoutId id="2147483707" r:id="rId64"/>
    <p:sldLayoutId id="2147483661" r:id="rId65"/>
    <p:sldLayoutId id="2147483663" r:id="rId66"/>
    <p:sldLayoutId id="2147483723" r:id="rId67"/>
    <p:sldLayoutId id="2147483695" r:id="rId68"/>
    <p:sldLayoutId id="2147483678" r:id="rId69"/>
  </p:sldLayoutIdLst>
  <p:transition spd="slow">
    <p:push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129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orient="horz" pos="1224" userDrawn="1">
          <p15:clr>
            <a:srgbClr val="F26B43"/>
          </p15:clr>
        </p15:guide>
        <p15:guide id="5" pos="10656" userDrawn="1">
          <p15:clr>
            <a:srgbClr val="F26B43"/>
          </p15:clr>
        </p15:guide>
        <p15:guide id="6" orient="horz" pos="5256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  <p15:guide id="8" pos="10224" userDrawn="1">
          <p15:clr>
            <a:srgbClr val="F26B43"/>
          </p15:clr>
        </p15:guide>
        <p15:guide id="9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411994"/>
            <a:ext cx="6657584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WHAT?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7248704"/>
            <a:ext cx="11425648" cy="2240613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Franklin Gothic Book" panose="020B0503020102020204" pitchFamily="34" charset="0"/>
              </a:rPr>
              <a:t>A common wall, also known as a party wall, fire wall, fire separation wall, townhouse separation wall, or tenant separation wall, can be described as a fire-resistance rated wall that extends continuously from the foundation to the underside of fire protected roof sheathing. These are most common in multi-family units.</a:t>
            </a:r>
          </a:p>
        </p:txBody>
      </p:sp>
      <p:sp>
        <p:nvSpPr>
          <p:cNvPr id="8" name="Freeform 7"/>
          <p:cNvSpPr/>
          <p:nvPr/>
        </p:nvSpPr>
        <p:spPr>
          <a:xfrm flipH="1">
            <a:off x="5105400" y="7336751"/>
            <a:ext cx="45719" cy="2182486"/>
          </a:xfrm>
          <a:custGeom>
            <a:avLst/>
            <a:gdLst>
              <a:gd name="connsiteX0" fmla="*/ 0 w 0"/>
              <a:gd name="connsiteY0" fmla="*/ 0 h 2019300"/>
              <a:gd name="connsiteX1" fmla="*/ 0 w 0"/>
              <a:gd name="connsiteY1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19300">
                <a:moveTo>
                  <a:pt x="0" y="0"/>
                </a:moveTo>
                <a:lnTo>
                  <a:pt x="0" y="2019300"/>
                </a:ln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FF5C54-3D8E-410D-AAF2-40CC50BD5E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0500"/>
            <a:ext cx="18282735" cy="467733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81B4D9-9FB4-4016-954A-8A05E62DF76D}"/>
              </a:ext>
            </a:extLst>
          </p:cNvPr>
          <p:cNvSpPr/>
          <p:nvPr/>
        </p:nvSpPr>
        <p:spPr>
          <a:xfrm>
            <a:off x="1227270" y="5176228"/>
            <a:ext cx="15508941" cy="1822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Franklin Gothic Heavy" panose="020B0903020102020204" pitchFamily="34" charset="0"/>
              </a:rPr>
              <a:t>THE IMPORTANCE OF </a:t>
            </a:r>
            <a:r>
              <a:rPr lang="en-US" sz="5400" dirty="0" err="1">
                <a:solidFill>
                  <a:srgbClr val="00853D"/>
                </a:solidFill>
                <a:latin typeface="Franklin Gothic Heavy" panose="020B0903020102020204" pitchFamily="34" charset="0"/>
              </a:rPr>
              <a:t>DRAFTSTOPPING</a:t>
            </a:r>
            <a:r>
              <a:rPr lang="en-US" sz="5400" dirty="0">
                <a:latin typeface="Franklin Gothic Heavy" panose="020B0903020102020204" pitchFamily="34" charset="0"/>
              </a:rPr>
              <a:t> AND </a:t>
            </a:r>
            <a:r>
              <a:rPr lang="en-US" sz="5400" dirty="0" err="1">
                <a:latin typeface="Franklin Gothic Heavy" panose="020B0903020102020204" pitchFamily="34" charset="0"/>
              </a:rPr>
              <a:t>FIREBLOCKING</a:t>
            </a:r>
            <a:r>
              <a:rPr lang="en-US" sz="5400" dirty="0">
                <a:latin typeface="Franklin Gothic Heavy" panose="020B0903020102020204" pitchFamily="34" charset="0"/>
              </a:rPr>
              <a:t> PARTY WALLS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763D7-4C7E-4A2E-8154-9D130730ED1A}"/>
              </a:ext>
            </a:extLst>
          </p:cNvPr>
          <p:cNvSpPr/>
          <p:nvPr/>
        </p:nvSpPr>
        <p:spPr>
          <a:xfrm>
            <a:off x="0" y="7510609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0076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0" y="1972760"/>
            <a:ext cx="4938713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WHY?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599" y="3090361"/>
            <a:ext cx="6824749" cy="501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The purpose of a common wall is to prevent the spread of fire from one unit to another, and to allow the collapse of a unit that is on fire without structurally impacting the adjacent unit.  </a:t>
            </a:r>
          </a:p>
          <a:p>
            <a:pPr lvl="0">
              <a:lnSpc>
                <a:spcPct val="150000"/>
              </a:lnSpc>
            </a:pPr>
            <a:endParaRPr lang="en-US" sz="2400" dirty="0">
              <a:solidFill>
                <a:srgbClr val="231F20"/>
              </a:solidFill>
              <a:latin typeface="Franklin Gothic Book" panose="020B05030201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Proper air sealing this common wall is critical in a fire situation because it allows less transfer of smoke and hot gas in one direction, and less oxygen to feed the fire in the other direction.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306EF78-5C4B-46E8-9608-682D0D982E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0" y="190500"/>
            <a:ext cx="7772400" cy="10103611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96E36B-D12D-4177-9DBC-91837BD83544}"/>
              </a:ext>
            </a:extLst>
          </p:cNvPr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79994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44950"/>
            <a:ext cx="5885543" cy="3690357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HOW?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7839" y="1074896"/>
            <a:ext cx="12853950" cy="659668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60BB46"/>
                </a:solidFill>
                <a:latin typeface="Franklin Gothic Demi" panose="020B0703020102020204" pitchFamily="34" charset="0"/>
              </a:rPr>
              <a:t>Other benefits to a well-sealed party wall: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02483" y="1952336"/>
            <a:ext cx="7225739" cy="2123658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Franklin Gothic Book" panose="020B0503020102020204" pitchFamily="34" charset="0"/>
              </a:rPr>
              <a:t>Energy efficiency and comfort is improved by reducing infiltration and the energy required to condition that air.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Franklin Gothic Book" panose="020B0503020102020204" pitchFamily="34" charset="0"/>
              </a:rPr>
              <a:t>IAQ</a:t>
            </a:r>
            <a:r>
              <a:rPr lang="en-US" sz="2200" dirty="0">
                <a:latin typeface="Franklin Gothic Book" panose="020B0503020102020204" pitchFamily="34" charset="0"/>
              </a:rPr>
              <a:t> is improved by reducing odor and contaminated air transfer from adjacent units or common areas.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09069" y="1950404"/>
            <a:ext cx="7604139" cy="2123658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Franklin Gothic Book" panose="020B0503020102020204" pitchFamily="34" charset="0"/>
              </a:rPr>
              <a:t>Reduced sound transfer between units.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Franklin Gothic Book" panose="020B0503020102020204" pitchFamily="34" charset="0"/>
              </a:rPr>
              <a:t>If lobby doors or unit windows are left open, air-sealing greatly reduces or eliminates the chimney or stack effect upward through the building.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E3D063E-8B60-4459-9B04-AF93503055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813" y="5143499"/>
            <a:ext cx="10231827" cy="514350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530977"/>
      </p:ext>
    </p:extLst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E0uE9vQ"/>
  <p:tag name="ARTICULATE_SLIDE_COUNT" val="3"/>
  <p:tag name="ARTICULATE_SLIDE_THUMBNAIL_REFRESH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OLD-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BB1B"/>
      </a:accent1>
      <a:accent2>
        <a:srgbClr val="20242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2906</TotalTime>
  <Words>425</Words>
  <Application>Microsoft Macintosh PowerPoint</Application>
  <PresentationFormat>Custom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Franklin Gothic Book</vt:lpstr>
      <vt:lpstr>Franklin Gothic Demi</vt:lpstr>
      <vt:lpstr>Franklin Gothic Heavy</vt:lpstr>
      <vt:lpstr>Lato</vt:lpstr>
      <vt:lpstr>Lato Black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svs-design</dc:creator>
  <cp:lastModifiedBy>Andrew Hunt</cp:lastModifiedBy>
  <cp:revision>318</cp:revision>
  <dcterms:created xsi:type="dcterms:W3CDTF">2017-04-03T13:46:27Z</dcterms:created>
  <dcterms:modified xsi:type="dcterms:W3CDTF">2021-03-25T20:40:19Z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5C3D7148-5556-4E2D-ADE9-5E0F46984693</vt:lpwstr>
  </property>
  <property fmtid="{D5CDD505-2E9C-101B-9397-08002B2CF9AE}" pid="3" name="ArticulatePath">
    <vt:lpwstr>BOLD - Powerpoint Presentation Template-Color 2</vt:lpwstr>
  </property>
</Properties>
</file>