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guide id="4" orient="horz"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 orient="horz" pos="3768"/>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compact plumbing distribution system can use:</a:t>
            </a:r>
          </a:p>
          <a:p>
            <a:endParaRPr lang="en-US" dirty="0"/>
          </a:p>
          <a:p>
            <a:pPr marL="171450" indent="-171450">
              <a:buFont typeface="Arial" panose="020B0604020202020204" pitchFamily="34" charset="0"/>
              <a:buChar char="•"/>
            </a:pPr>
            <a:r>
              <a:rPr lang="en-US" dirty="0"/>
              <a:t>A core plumbing strategy where all hot water fixtures positioned near and directly piped to a centrally located water heater to shorten plumbing runs and minimize water use in the home. OR</a:t>
            </a:r>
          </a:p>
          <a:p>
            <a:pPr marL="171450" indent="-171450">
              <a:buFont typeface="Arial" panose="020B0604020202020204" pitchFamily="34" charset="0"/>
              <a:buChar char="•"/>
            </a:pPr>
            <a:r>
              <a:rPr lang="en-US" dirty="0"/>
              <a:t>A central manifold plumbing design where </a:t>
            </a:r>
            <a:r>
              <a:rPr lang="en-US" dirty="0" err="1"/>
              <a:t>PEX</a:t>
            </a:r>
            <a:r>
              <a:rPr lang="en-US" dirty="0"/>
              <a:t> piping runs go from a manifold near a centrally located water heater directly to each hot water use.</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core plumbing option, hot water is pipes to each fixture and appliance in as direct a path as possible. There may be more than one plumbing core, each with its own water heater supplying nearby plumbing fixtures and appliances. Manifold plumbing uses plastic piping to route all hot water lines directly to each fixture or appliance from a central manifold, which is connected to the water heater. Each appliance or fixture has its own circuit of pipework and is conveniently located and can simply be turned off isolated in the event of a problem. Both of these are time- and water-saving choices when designing or updating plumbing in a home.</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Assign a proposed location for all hot water plumbing fixtures and appliances; hot water fixtures be as close to the water heater as possible to minimize heat loss in pipes.</a:t>
            </a:r>
          </a:p>
          <a:p>
            <a:pPr marL="171450" indent="-171450">
              <a:buFont typeface="Arial" panose="020B0604020202020204" pitchFamily="34" charset="0"/>
              <a:buChar char="•"/>
            </a:pPr>
            <a:r>
              <a:rPr lang="en-US" dirty="0"/>
              <a:t>Avoid placing water pipes in exterior walls. Design plumbing trunks and branches to store as little water as possible by running the smallest-diameter code-permitted pipe between the hot water source and each fixture. Install and insulate the plumbing according to the applicable codes.</a:t>
            </a:r>
          </a:p>
          <a:p>
            <a:pPr marL="171450" indent="-171450">
              <a:buFont typeface="Arial" panose="020B0604020202020204" pitchFamily="34" charset="0"/>
              <a:buChar char="•"/>
            </a:pPr>
            <a:r>
              <a:rPr lang="en-US" dirty="0"/>
              <a:t>Calculate the stored volume between each water source and water use point to make sure that no more than 0.5 gallons of water is stored between the water source and the use point. </a:t>
            </a:r>
          </a:p>
          <a:p>
            <a:pPr marL="171450" indent="-171450">
              <a:buFont typeface="Arial" panose="020B0604020202020204" pitchFamily="34" charset="0"/>
              <a:buChar char="•"/>
            </a:pPr>
            <a:r>
              <a:rPr lang="en-US" dirty="0"/>
              <a:t>Document all plumbing design features on a plumbing diagram.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Applicable codes and standards include DOE Zero Energy Ready Home (Rev. 07), Environmental Protection Agency (EPA) </a:t>
            </a:r>
            <a:r>
              <a:rPr lang="en-US" dirty="0" err="1"/>
              <a:t>WaterSense</a:t>
            </a:r>
            <a:r>
              <a:rPr lang="en-US" dirty="0"/>
              <a:t> New Home Specification, 2021 </a:t>
            </a:r>
            <a:r>
              <a:rPr lang="en-US" dirty="0" err="1"/>
              <a:t>IECC</a:t>
            </a:r>
            <a:r>
              <a:rPr lang="en-US" dirty="0"/>
              <a:t>, 2021 IRC, and 2021 Uniform Plumbing Code (</a:t>
            </a:r>
            <a:r>
              <a:rPr lang="en-US" dirty="0" err="1"/>
              <a:t>UPC</a:t>
            </a:r>
            <a:r>
              <a:rPr lang="en-US" dirty="0"/>
              <a:t>).</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28/04/2022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188523"/>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1" y="4256716"/>
            <a:ext cx="7850458" cy="3970318"/>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A compact plumbing distribution system can use:</a:t>
            </a:r>
          </a:p>
          <a:p>
            <a:endParaRPr lang="en-US" sz="2000" dirty="0">
              <a:solidFill>
                <a:srgbClr val="60BB46"/>
              </a:solidFill>
              <a:latin typeface="Franklin Gothic Demi" panose="020B0703020102020204" pitchFamily="34" charset="0"/>
            </a:endParaRPr>
          </a:p>
          <a:p>
            <a:pPr marL="342900" indent="-342900">
              <a:buFont typeface="Wingdings" panose="05000000000000000000" pitchFamily="2" charset="2"/>
              <a:buChar char="§"/>
            </a:pPr>
            <a:r>
              <a:rPr lang="en-US" sz="2400" dirty="0">
                <a:solidFill>
                  <a:srgbClr val="231F20"/>
                </a:solidFill>
                <a:latin typeface="Franklin Gothic Book" panose="020B0503020102020204" pitchFamily="34" charset="0"/>
              </a:rPr>
              <a:t>A core plumbing strategy where all hot water fixtures positioned near and directly piped to a centrally located water heater to shorten plumbing runs and minimize water use in the home. OR</a:t>
            </a:r>
          </a:p>
          <a:p>
            <a:pPr marL="342900" indent="-342900">
              <a:buFont typeface="Wingdings" panose="05000000000000000000" pitchFamily="2" charset="2"/>
              <a:buChar char="§"/>
            </a:pPr>
            <a:r>
              <a:rPr lang="en-US" sz="2400" dirty="0">
                <a:solidFill>
                  <a:srgbClr val="231F20"/>
                </a:solidFill>
                <a:latin typeface="Franklin Gothic Book" panose="020B0503020102020204" pitchFamily="34" charset="0"/>
              </a:rPr>
              <a:t>A central manifold plumbing design where </a:t>
            </a:r>
            <a:r>
              <a:rPr lang="en-US" sz="2400" dirty="0" err="1">
                <a:solidFill>
                  <a:srgbClr val="231F20"/>
                </a:solidFill>
                <a:latin typeface="Franklin Gothic Book" panose="020B0503020102020204" pitchFamily="34" charset="0"/>
              </a:rPr>
              <a:t>PEX</a:t>
            </a:r>
            <a:r>
              <a:rPr lang="en-US" sz="2400" dirty="0">
                <a:solidFill>
                  <a:srgbClr val="231F20"/>
                </a:solidFill>
                <a:latin typeface="Franklin Gothic Book" panose="020B0503020102020204" pitchFamily="34" charset="0"/>
              </a:rPr>
              <a:t> piping runs go from a manifold near a centrally located water heater directly to each hot water use.</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9958040" y="3842797"/>
            <a:ext cx="7738946" cy="4982822"/>
          </a:xfrm>
        </p:spPr>
      </p:pic>
      <p:sp>
        <p:nvSpPr>
          <p:cNvPr id="5" name="Rectangle 4">
            <a:extLst>
              <a:ext uri="{FF2B5EF4-FFF2-40B4-BE49-F238E27FC236}">
                <a16:creationId xmlns:a16="http://schemas.microsoft.com/office/drawing/2014/main" id="{663E8C36-E744-44E2-97B7-E502D4040295}"/>
              </a:ext>
            </a:extLst>
          </p:cNvPr>
          <p:cNvSpPr/>
          <p:nvPr/>
        </p:nvSpPr>
        <p:spPr>
          <a:xfrm>
            <a:off x="1371600" y="8435877"/>
            <a:ext cx="1449659"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23081" y="8520375"/>
            <a:ext cx="882988" cy="1192035"/>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18852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917057"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WATER CONVEYANCE: </a:t>
            </a:r>
            <a:r>
              <a:rPr lang="en-US" sz="6600" dirty="0">
                <a:solidFill>
                  <a:srgbClr val="00853D"/>
                </a:solidFill>
                <a:latin typeface="Franklin Gothic Heavy" panose="020B0903020102020204" pitchFamily="34" charset="0"/>
              </a:rPr>
              <a:t>CORE AND MANIFOLD</a:t>
            </a:r>
            <a:r>
              <a:rPr lang="en-US" sz="6600" dirty="0">
                <a:latin typeface="Franklin Gothic Heavy" panose="020B0903020102020204" pitchFamily="34" charset="0"/>
              </a:rPr>
              <a:t> PLUMBING</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943100"/>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7327901"/>
            <a:ext cx="16191571" cy="2638307"/>
          </a:xfrm>
          <a:prstGeom prst="rect">
            <a:avLst/>
          </a:prstGeom>
          <a:noFill/>
        </p:spPr>
        <p:txBody>
          <a:bodyPr wrap="square" numCol="2" spcCol="640080" rtlCol="0">
            <a:no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With a core plumbing option, hot water is piped to each fixture and appliance in as direct a path as possible.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Manifold plumbing uses plastic piping to route all hot water lines directly to each fixture or appliance from a central manifold, which is connected to the water heater.</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Both of these are time- and water-saving choices when designing or updating plumbing in a home.</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088117" y="515786"/>
            <a:ext cx="4477494" cy="5764251"/>
          </a:xfrm>
        </p:spPr>
      </p:pic>
      <p:sp>
        <p:nvSpPr>
          <p:cNvPr id="7" name="Rectangle 6">
            <a:extLst>
              <a:ext uri="{FF2B5EF4-FFF2-40B4-BE49-F238E27FC236}">
                <a16:creationId xmlns:a16="http://schemas.microsoft.com/office/drawing/2014/main" id="{EB56E9E0-36CC-46E9-89FC-F46DA75A0DBC}"/>
              </a:ext>
            </a:extLst>
          </p:cNvPr>
          <p:cNvSpPr/>
          <p:nvPr/>
        </p:nvSpPr>
        <p:spPr>
          <a:xfrm>
            <a:off x="0" y="194310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3147DB9-AC1B-471C-B71C-C7E2AC322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6270" y="384630"/>
            <a:ext cx="4661489" cy="6004260"/>
          </a:xfrm>
          <a:prstGeom prst="rect">
            <a:avLst/>
          </a:prstGeom>
        </p:spPr>
      </p:pic>
      <p:sp>
        <p:nvSpPr>
          <p:cNvPr id="9" name="TextBox 8">
            <a:extLst>
              <a:ext uri="{FF2B5EF4-FFF2-40B4-BE49-F238E27FC236}">
                <a16:creationId xmlns:a16="http://schemas.microsoft.com/office/drawing/2014/main" id="{BA722DC3-D1C3-40DF-B788-6BA33D339B2A}"/>
              </a:ext>
            </a:extLst>
          </p:cNvPr>
          <p:cNvSpPr txBox="1"/>
          <p:nvPr/>
        </p:nvSpPr>
        <p:spPr>
          <a:xfrm>
            <a:off x="5709425" y="6369245"/>
            <a:ext cx="2676293" cy="400110"/>
          </a:xfrm>
          <a:prstGeom prst="rect">
            <a:avLst/>
          </a:prstGeom>
          <a:noFill/>
        </p:spPr>
        <p:txBody>
          <a:bodyPr wrap="square" rtlCol="0">
            <a:spAutoFit/>
          </a:bodyPr>
          <a:lstStyle/>
          <a:p>
            <a:pPr algn="ctr"/>
            <a:r>
              <a:rPr lang="en-US" sz="2000" b="1" dirty="0">
                <a:latin typeface="+mj-lt"/>
              </a:rPr>
              <a:t>CORE PLUMBING</a:t>
            </a:r>
          </a:p>
        </p:txBody>
      </p:sp>
      <p:sp>
        <p:nvSpPr>
          <p:cNvPr id="10" name="TextBox 9">
            <a:extLst>
              <a:ext uri="{FF2B5EF4-FFF2-40B4-BE49-F238E27FC236}">
                <a16:creationId xmlns:a16="http://schemas.microsoft.com/office/drawing/2014/main" id="{4E7BDFD1-9F4D-47B2-9074-FD7349AA2FB8}"/>
              </a:ext>
            </a:extLst>
          </p:cNvPr>
          <p:cNvSpPr txBox="1"/>
          <p:nvPr/>
        </p:nvSpPr>
        <p:spPr>
          <a:xfrm>
            <a:off x="10775189" y="6382295"/>
            <a:ext cx="3668892" cy="400110"/>
          </a:xfrm>
          <a:prstGeom prst="rect">
            <a:avLst/>
          </a:prstGeom>
          <a:noFill/>
        </p:spPr>
        <p:txBody>
          <a:bodyPr wrap="square" rtlCol="0">
            <a:spAutoFit/>
          </a:bodyPr>
          <a:lstStyle/>
          <a:p>
            <a:pPr algn="ctr"/>
            <a:r>
              <a:rPr lang="en-US" sz="2000" b="1" dirty="0">
                <a:latin typeface="+mj-lt"/>
              </a:rPr>
              <a:t>MANIFOLD PLUMBING</a:t>
            </a:r>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0482146" y="909981"/>
            <a:ext cx="7281746" cy="8956298"/>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Assign a proposed location for all hot water plumbing fixtures and appliances; hot water fixtures be as close to the water heater as possible to minimize heat loss in pipes.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Avoid placing water pipes in exterior walls. Design plumbing trunks and branches to store as little water as possible by running the smallest-diameter code-permitted pipe between the hot water source and each fixture. Install and insulate the plumbing according to the applicable codes.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Calculate the stored volume between each water source and water use point to make sure that no more than 0.5 gallons of water is stored between the water source and the use point.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Document all plumbing design features on a plumbing diagram. </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1371600" y="1295400"/>
            <a:ext cx="8029589" cy="5352143"/>
          </a:xfr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2860</TotalTime>
  <Words>628</Words>
  <Application>Microsoft Office PowerPoint</Application>
  <PresentationFormat>Custom</PresentationFormat>
  <Paragraphs>32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Wingdings</vt:lpstr>
      <vt:lpstr>Lato</vt:lpstr>
      <vt:lpstr>Franklin Gothic Demi</vt:lpstr>
      <vt:lpstr>Lato Black</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319</cp:revision>
  <dcterms:created xsi:type="dcterms:W3CDTF">2017-04-03T13:46:27Z</dcterms:created>
  <dcterms:modified xsi:type="dcterms:W3CDTF">2022-04-29T00:08:51Z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