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515B65"/>
    <a:srgbClr val="00853D"/>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4" d="100"/>
          <a:sy n="34" d="100"/>
        </p:scale>
        <p:origin x="1506" y="21"/>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flashing should be installed any time the roof intersects with a wall, such as a dormer. This flashing protects walls from water intrusion. </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Heavy rains can pour thousands of gallons of water onto a home’s roof in a single storm. Where roofs intersect walls, much of this water is channeled off the roof and into gutters. If sidewall flashing is lacking or inadequate, water can leak into the wall and cause serious water damage. </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flashing is often made of corrosion-resistant metal. It should extend at least 4 inches up the wall from the roof deck and at least four inches out along the roof deck. The flashing is integrated with the roof and wall drainage planes in shingle fashion, so that the top layer of the WRB or flashing laps over the bottom layer.</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03/05/2022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4251907"/>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5320100"/>
            <a:ext cx="7031736" cy="1625060"/>
          </a:xfrm>
          <a:prstGeom prst="rect">
            <a:avLst/>
          </a:prstGeom>
          <a:noFill/>
        </p:spPr>
        <p:txBody>
          <a:bodyPr wrap="square" rtlCol="0">
            <a:spAutoFit/>
          </a:bodyPr>
          <a:lstStyle/>
          <a:p>
            <a:r>
              <a:rPr lang="en-US" sz="3200" dirty="0">
                <a:solidFill>
                  <a:srgbClr val="60BB46"/>
                </a:solidFill>
                <a:latin typeface="Franklin Gothic Demi" panose="020B0703020102020204" pitchFamily="34" charset="0"/>
              </a:rPr>
              <a:t>Step flashing:</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Should be installed at all roof-wall intersections.</a:t>
            </a:r>
          </a:p>
          <a:p>
            <a:pPr marL="342900" lvl="0" indent="-342900">
              <a:lnSpc>
                <a:spcPct val="150000"/>
              </a:lnSpc>
              <a:buFont typeface="Wingdings" panose="05000000000000000000" pitchFamily="2" charset="2"/>
              <a:buChar char="§"/>
            </a:pPr>
            <a:r>
              <a:rPr lang="en-US" sz="2400" dirty="0">
                <a:solidFill>
                  <a:srgbClr val="231F20"/>
                </a:solidFill>
                <a:latin typeface="Franklin Gothic Book" panose="020B0503020102020204" pitchFamily="34" charset="0"/>
              </a:rPr>
              <a:t>Can protect walls from water intrusion.</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p:blipFill>
        <p:spPr>
          <a:xfrm>
            <a:off x="9348308" y="3811612"/>
            <a:ext cx="7568092" cy="4848309"/>
          </a:xfrm>
          <a:prstGeom prst="rect">
            <a:avLst/>
          </a:prstGeom>
        </p:spPr>
      </p:pic>
      <p:sp>
        <p:nvSpPr>
          <p:cNvPr id="5" name="Rectangle 4">
            <a:extLst>
              <a:ext uri="{FF2B5EF4-FFF2-40B4-BE49-F238E27FC236}">
                <a16:creationId xmlns:a16="http://schemas.microsoft.com/office/drawing/2014/main" id="{663E8C36-E744-44E2-97B7-E502D4040295}"/>
              </a:ext>
            </a:extLst>
          </p:cNvPr>
          <p:cNvSpPr/>
          <p:nvPr/>
        </p:nvSpPr>
        <p:spPr>
          <a:xfrm>
            <a:off x="1371600" y="7405509"/>
            <a:ext cx="1470992"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6FB255-520D-432F-B2B8-BE5838389013}"/>
              </a:ext>
            </a:extLst>
          </p:cNvPr>
          <p:cNvSpPr/>
          <p:nvPr/>
        </p:nvSpPr>
        <p:spPr>
          <a:xfrm>
            <a:off x="0" y="4251907"/>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3" y="568116"/>
            <a:ext cx="16597017"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ROOFING: </a:t>
            </a:r>
            <a:r>
              <a:rPr lang="en-US" sz="6600" dirty="0">
                <a:solidFill>
                  <a:srgbClr val="00853D"/>
                </a:solidFill>
                <a:latin typeface="Franklin Gothic Heavy" panose="020B0903020102020204" pitchFamily="34" charset="0"/>
              </a:rPr>
              <a:t>STEP FLASHING </a:t>
            </a:r>
            <a:r>
              <a:rPr lang="en-US" sz="6600" dirty="0">
                <a:latin typeface="Franklin Gothic Heavy" panose="020B0903020102020204" pitchFamily="34" charset="0"/>
              </a:rPr>
              <a:t>AT ROOF-WALL INTERSECTIONS</a:t>
            </a:r>
          </a:p>
        </p:txBody>
      </p:sp>
      <p:pic>
        <p:nvPicPr>
          <p:cNvPr id="13" name="Picture 12">
            <a:extLst>
              <a:ext uri="{FF2B5EF4-FFF2-40B4-BE49-F238E27FC236}">
                <a16:creationId xmlns:a16="http://schemas.microsoft.com/office/drawing/2014/main" id="{78B6C210-C668-4628-A3EC-85DB00C66F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72170" y="7474247"/>
            <a:ext cx="878276" cy="1185674"/>
          </a:xfrm>
          <a:prstGeom prst="rect">
            <a:avLst/>
          </a:prstGeom>
        </p:spPr>
      </p:pic>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5852159" y="6847552"/>
            <a:ext cx="10927081" cy="1929724"/>
          </a:xfrm>
          <a:prstGeom prst="rect">
            <a:avLst/>
          </a:prstGeom>
          <a:noFill/>
        </p:spPr>
        <p:txBody>
          <a:bodyPr wrap="square" numCol="2" spcCol="822960" rtlCol="0">
            <a:no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Heavy rains can pour thousands of gallons of water onto a home’s roof in a single storm.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Where roofs intersect walls, much of this water is channeled off the roof and into gutters.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If sidewall flashing is lacking or inadequate, water can leak into the wall and cause serious water damage.</a:t>
            </a:r>
            <a:endParaRPr lang="en-US" sz="2400" dirty="0"/>
          </a:p>
        </p:txBody>
      </p:sp>
      <p:sp>
        <p:nvSpPr>
          <p:cNvPr id="8" name="Freeform 7"/>
          <p:cNvSpPr/>
          <p:nvPr/>
        </p:nvSpPr>
        <p:spPr>
          <a:xfrm flipH="1">
            <a:off x="5105400" y="7229171"/>
            <a:ext cx="45719" cy="2182486"/>
          </a:xfrm>
          <a:custGeom>
            <a:avLst/>
            <a:gdLst>
              <a:gd name="connsiteX0" fmla="*/ 0 w 0"/>
              <a:gd name="connsiteY0" fmla="*/ 0 h 2019300"/>
              <a:gd name="connsiteX1" fmla="*/ 0 w 0"/>
              <a:gd name="connsiteY1" fmla="*/ 2019300 h 2019300"/>
            </a:gdLst>
            <a:ahLst/>
            <a:cxnLst>
              <a:cxn ang="0">
                <a:pos x="connsiteX0" y="connsiteY0"/>
              </a:cxn>
              <a:cxn ang="0">
                <a:pos x="connsiteX1" y="connsiteY1"/>
              </a:cxn>
            </a:cxnLst>
            <a:rect l="l" t="t" r="r" b="b"/>
            <a:pathLst>
              <a:path h="2019300">
                <a:moveTo>
                  <a:pt x="0" y="0"/>
                </a:moveTo>
                <a:lnTo>
                  <a:pt x="0" y="2019300"/>
                </a:lnTo>
              </a:path>
            </a:pathLst>
          </a:cu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27635" b="27635"/>
          <a:stretch/>
        </p:blipFill>
        <p:spPr>
          <a:xfrm>
            <a:off x="0" y="190500"/>
            <a:ext cx="18288000" cy="6135144"/>
          </a:xfrm>
        </p:spPr>
      </p:pic>
      <p:sp>
        <p:nvSpPr>
          <p:cNvPr id="7" name="Rectangle 6">
            <a:extLst>
              <a:ext uri="{FF2B5EF4-FFF2-40B4-BE49-F238E27FC236}">
                <a16:creationId xmlns:a16="http://schemas.microsoft.com/office/drawing/2014/main" id="{EB56E9E0-36CC-46E9-89FC-F46DA75A0DBC}"/>
              </a:ext>
            </a:extLst>
          </p:cNvPr>
          <p:cNvSpPr/>
          <p:nvPr/>
        </p:nvSpPr>
        <p:spPr>
          <a:xfrm>
            <a:off x="0" y="7304414"/>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740282"/>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6" name="TextBox 35"/>
          <p:cNvSpPr txBox="1"/>
          <p:nvPr/>
        </p:nvSpPr>
        <p:spPr>
          <a:xfrm>
            <a:off x="12055046" y="2833796"/>
            <a:ext cx="4499626" cy="5009641"/>
          </a:xfrm>
          <a:prstGeom prst="rect">
            <a:avLst/>
          </a:prstGeom>
          <a:noFill/>
        </p:spPr>
        <p:txBody>
          <a:bodyPr wrap="square" numCol="1" spcCol="27432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Step flashing is often made of corrosion-resistant metal.</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Step flashing should extend at least 4 inches up the wall from the roof deck and at least four inches out along the roof deck.</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The flashing is integrated with the roof and wall drainage planes in shingle fashion.</a:t>
            </a:r>
            <a:endParaRPr lang="en-US" sz="2400" dirty="0"/>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p:blipFill>
        <p:spPr>
          <a:xfrm>
            <a:off x="5141175" y="2019182"/>
            <a:ext cx="5591695" cy="6863542"/>
          </a:xfrm>
          <a:prstGeom prst="rect">
            <a:avLst/>
          </a:prstGeom>
        </p:spPr>
      </p:pic>
      <p:sp>
        <p:nvSpPr>
          <p:cNvPr id="13" name="Rectangle 12">
            <a:extLst>
              <a:ext uri="{FF2B5EF4-FFF2-40B4-BE49-F238E27FC236}">
                <a16:creationId xmlns:a16="http://schemas.microsoft.com/office/drawing/2014/main" id="{FCB6EBFF-E462-44B3-8430-95CAE02BF031}"/>
              </a:ext>
            </a:extLst>
          </p:cNvPr>
          <p:cNvSpPr/>
          <p:nvPr/>
        </p:nvSpPr>
        <p:spPr>
          <a:xfrm>
            <a:off x="0" y="2019182"/>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2854</TotalTime>
  <Words>288</Words>
  <Application>Microsoft Office PowerPoint</Application>
  <PresentationFormat>Custom</PresentationFormat>
  <Paragraphs>20</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 Black</vt:lpstr>
      <vt:lpstr>Lato</vt:lpstr>
      <vt:lpstr>Calibri</vt:lpstr>
      <vt:lpstr>Wingdings</vt:lpstr>
      <vt:lpstr>Franklin Gothic Demi</vt:lpstr>
      <vt:lpstr>Franklin Gothic Heavy</vt:lpstr>
      <vt:lpstr>Franklin Gothic Book</vt:lpstr>
      <vt:lpstr>Arial</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318</cp:revision>
  <dcterms:created xsi:type="dcterms:W3CDTF">2017-04-03T13:46:27Z</dcterms:created>
  <dcterms:modified xsi:type="dcterms:W3CDTF">2022-05-03T23:32:56Z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