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A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94" autoAdjust="0"/>
    <p:restoredTop sz="75259" autoAdjust="0"/>
  </p:normalViewPr>
  <p:slideViewPr>
    <p:cSldViewPr snapToGrid="0">
      <p:cViewPr varScale="1">
        <p:scale>
          <a:sx n="49" d="100"/>
          <a:sy n="49" d="100"/>
        </p:scale>
        <p:origin x="796" y="48"/>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Install a rigid air barrier to prevent wall cavity insulation from sagging and to create a continuous thermal barrier. The rigid air barrier material may consist of rigid foam insulation, drywall, plywood, or OSB, among other options.</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Staircases and staircase landings are often located along exterior walls or walls adjoining unconditioned spaces like garages or attics. Insulating and air blocking of the exterior wall below the stairs is sometimes overlooked; however, when the insulation in the exterior wall cavities is not fully aligned with (touching) the interior wall sheathing (drywall), the insulation’s effectiveness is reduced. </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filling the wall cavities with insulation, the walls should be covered with a rigid air barrier material such as rigid foam insulation, OSB, or drywall. The material should be taped at the seams and sealed to the bottom plate, top plate, and framing with caulk or foam. The air barrier should be continuous and in full contact with the insulation. If spray foam insulation is used for the wall cavity insulation, it can serve as the air barrier if it is thick enough.</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01/02/2022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58537" y="3499488"/>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58536" y="4567681"/>
            <a:ext cx="9862457" cy="2179058"/>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A rigid air barrier behind staircases on exterior walls:</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Prevents wall cavity insulation from sagging</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Creates a continuous thermal barrier</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Consists of rigid foam insulation, drywall, plywood, or OSB</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tretch/>
        </p:blipFill>
        <p:spPr>
          <a:xfrm>
            <a:off x="11790130" y="3368860"/>
            <a:ext cx="5578101" cy="5878071"/>
          </a:xfrm>
          <a:prstGeom prst="rect">
            <a:avLst/>
          </a:prstGeom>
        </p:spPr>
      </p:pic>
      <p:sp>
        <p:nvSpPr>
          <p:cNvPr id="5" name="Rectangle 4">
            <a:extLst>
              <a:ext uri="{FF2B5EF4-FFF2-40B4-BE49-F238E27FC236}">
                <a16:creationId xmlns:a16="http://schemas.microsoft.com/office/drawing/2014/main" id="{663E8C36-E744-44E2-97B7-E502D4040295}"/>
              </a:ext>
            </a:extLst>
          </p:cNvPr>
          <p:cNvSpPr/>
          <p:nvPr/>
        </p:nvSpPr>
        <p:spPr>
          <a:xfrm>
            <a:off x="1358536" y="7366720"/>
            <a:ext cx="3965740"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77B850-E4FB-4D23-8BC9-D65A43B4E1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6572" y="7402609"/>
            <a:ext cx="1102938" cy="1188720"/>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13063" y="3499488"/>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00679" y="581179"/>
            <a:ext cx="15427891"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FRAMING: STAIRCASES: </a:t>
            </a:r>
            <a:r>
              <a:rPr lang="en-US" sz="6600" dirty="0">
                <a:solidFill>
                  <a:srgbClr val="00853D"/>
                </a:solidFill>
                <a:latin typeface="Franklin Gothic Heavy" panose="020B0903020102020204" pitchFamily="34" charset="0"/>
              </a:rPr>
              <a:t>AIR BARRIER</a:t>
            </a:r>
            <a:r>
              <a:rPr lang="en-US" sz="6600" dirty="0">
                <a:solidFill>
                  <a:srgbClr val="000000"/>
                </a:solidFill>
                <a:latin typeface="Franklin Gothic Heavy" panose="020B0903020102020204" pitchFamily="34" charset="0"/>
              </a:rPr>
              <a:t> BEHIND EXTERIOR STAIRS</a:t>
            </a:r>
            <a:endParaRPr lang="en-US" sz="6600" dirty="0">
              <a:latin typeface="Franklin Gothic Heavy" panose="020B0903020102020204" pitchFamily="34" charset="0"/>
            </a:endParaRPr>
          </a:p>
        </p:txBody>
      </p:sp>
      <p:pic>
        <p:nvPicPr>
          <p:cNvPr id="3" name="Picture 2">
            <a:extLst>
              <a:ext uri="{FF2B5EF4-FFF2-40B4-BE49-F238E27FC236}">
                <a16:creationId xmlns:a16="http://schemas.microsoft.com/office/drawing/2014/main" id="{47A16EEE-E34C-42CC-80F6-0F6816D311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2922" y="7416393"/>
            <a:ext cx="1097282" cy="1182626"/>
          </a:xfrm>
          <a:prstGeom prst="rect">
            <a:avLst/>
          </a:prstGeom>
        </p:spPr>
      </p:pic>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7370" y="7404132"/>
            <a:ext cx="1097282" cy="1185674"/>
          </a:xfrm>
          <a:prstGeom prst="rect">
            <a:avLst/>
          </a:prstGeom>
        </p:spPr>
      </p:pic>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8348618" y="2516414"/>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8348618" y="4062549"/>
            <a:ext cx="8255729" cy="3901646"/>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Good air-sealing and a continuous air barrier between the attic and the home’s conditioned space save energy and reduce fuel bills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These practices also prevent moisture problems in the attic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Sealing holes in the attic ceiling reduces the house’s “suction” (or stack effect) so fewer contaminants are drawn up into the house from the ground</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p:blipFill>
        <p:spPr>
          <a:xfrm>
            <a:off x="1421673" y="2114575"/>
            <a:ext cx="5731337" cy="6057850"/>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17997714" y="2448741"/>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6" name="TextBox 35"/>
          <p:cNvSpPr txBox="1"/>
          <p:nvPr/>
        </p:nvSpPr>
        <p:spPr>
          <a:xfrm>
            <a:off x="10620103" y="2046638"/>
            <a:ext cx="6805749" cy="6671635"/>
          </a:xfrm>
          <a:prstGeom prst="rect">
            <a:avLst/>
          </a:prstGeom>
          <a:noFill/>
        </p:spPr>
        <p:txBody>
          <a:bodyPr wrap="square" numCol="1" spcCol="27432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After filling the wall cavities with insulation, the walls should be covered with a rigid air barrier material such as rigid foam insulation, OSB, or drywall</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material should be taped at the seams and sealed to the bottom plate, top plate, and framing with caulk or foam</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air barrier should be continuous and in full contact with the insulation</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If spray foam insulation is used for the wall cavity insulation, it can serve as the air barrier if it is thick enough</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p:blipFill>
        <p:spPr>
          <a:xfrm>
            <a:off x="4447441" y="2046638"/>
            <a:ext cx="5619404" cy="6860771"/>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2854</TotalTime>
  <Words>403</Words>
  <Application>Microsoft Office PowerPoint</Application>
  <PresentationFormat>Custom</PresentationFormat>
  <Paragraphs>22</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Lato</vt:lpstr>
      <vt:lpstr>Wingdings</vt:lpstr>
      <vt:lpstr>Lato Black</vt:lpstr>
      <vt:lpstr>Franklin Gothic Demi</vt:lpstr>
      <vt:lpstr>Calibri</vt:lpstr>
      <vt:lpstr>Franklin Gothic Heavy</vt:lpstr>
      <vt:lpstr>Franklin Gothic Book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Margaret Turek</cp:lastModifiedBy>
  <cp:revision>315</cp:revision>
  <dcterms:created xsi:type="dcterms:W3CDTF">2017-04-03T13:46:27Z</dcterms:created>
  <dcterms:modified xsi:type="dcterms:W3CDTF">2022-02-01T23:06:11Z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