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uTDkCAiVHF5ERp4gLX0Gc6yLo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cold climates, it’s important to install insulation along the edge of slab-on-grade foundations. Installing insulation here can help meet or exceed the insulation R-value required by code. The rigid insulation is installed from the top of the slab down to the required depth. For slabs that are poured separately from foundations, the insulation is installed before the concrete is poured.</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Poorly or incorrectly insulated foundation slabs can cause several problems. Energy is lost when heat is conducted through the perimeter of the slab and into the surrounding soil. Moisture can become an issue inside the house if the difference between the slab temperature and indoor air temperature is too great. Condensation can promote mold growth and compromise indoor air quality.</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When the slab is monolithic with a grade beam, the insulation must be installed to the exterior of the slab edge and continue vertically to the bottom of the grade beam. Note that different regions may have different code requirements. The insulation material must be appropriate for ground contact. XPS, rigid fiberglass, and rock wool are all acceptable.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When the slab is independent from a perimeter foundation wall, the slab must be thermally isolated from the foundation by installing insulation at the slab edge and under the slab perimeter.</a:t>
            </a:r>
            <a:endParaRPr/>
          </a:p>
        </p:txBody>
      </p:sp>
      <p:sp>
        <p:nvSpPr>
          <p:cNvPr id="407" name="Google Shape;4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1"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6"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1"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1"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632803"/>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700996"/>
            <a:ext cx="7538484"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Slab edge insulation: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installed along the edge of slab-on-grade foundations in cold climates.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help meet or exceed the insulation R-value required by code.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installed from the top of the slab down to the required depth.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be installed before concrete is poured for slabs that are independent of the foundation.</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9457142" y="2698130"/>
            <a:ext cx="8830857" cy="6623143"/>
          </a:xfrm>
          <a:prstGeom prst="rect">
            <a:avLst/>
          </a:prstGeom>
          <a:solidFill>
            <a:srgbClr val="F2F2F2"/>
          </a:solidFill>
          <a:ln>
            <a:noFill/>
          </a:ln>
        </p:spPr>
      </p:pic>
      <p:sp>
        <p:nvSpPr>
          <p:cNvPr id="391" name="Google Shape;391;p1"/>
          <p:cNvSpPr/>
          <p:nvPr/>
        </p:nvSpPr>
        <p:spPr>
          <a:xfrm>
            <a:off x="1371601" y="8740023"/>
            <a:ext cx="1679944"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0" y="2632803"/>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3" name="Google Shape;393;p1"/>
          <p:cNvSpPr/>
          <p:nvPr/>
        </p:nvSpPr>
        <p:spPr>
          <a:xfrm>
            <a:off x="913742" y="568116"/>
            <a:ext cx="1737425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CODE</a:t>
            </a:r>
            <a:r>
              <a:rPr lang="en-US" sz="6600">
                <a:solidFill>
                  <a:schemeClr val="dk1"/>
                </a:solidFill>
                <a:latin typeface="Libre Franklin Black"/>
                <a:ea typeface="Libre Franklin Black"/>
                <a:cs typeface="Libre Franklin Black"/>
                <a:sym typeface="Libre Franklin Black"/>
              </a:rPr>
              <a:t>: SLAB EDGE INSULATION</a:t>
            </a:r>
            <a:endParaRPr/>
          </a:p>
        </p:txBody>
      </p:sp>
      <p:pic>
        <p:nvPicPr>
          <p:cNvPr id="394" name="Google Shape;394;p1"/>
          <p:cNvPicPr preferRelativeResize="0"/>
          <p:nvPr/>
        </p:nvPicPr>
        <p:blipFill>
          <a:blip r:embed="rId4"/>
          <a:srcRect/>
          <a:stretch/>
        </p:blipFill>
        <p:spPr>
          <a:xfrm>
            <a:off x="1751605" y="8788689"/>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txBox="1">
            <a:spLocks noGrp="1"/>
          </p:cNvSpPr>
          <p:nvPr>
            <p:ph type="body" idx="1"/>
          </p:nvPr>
        </p:nvSpPr>
        <p:spPr>
          <a:xfrm>
            <a:off x="1031359" y="2301326"/>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1" name="Google Shape;401;p2"/>
          <p:cNvSpPr txBox="1"/>
          <p:nvPr/>
        </p:nvSpPr>
        <p:spPr>
          <a:xfrm>
            <a:off x="11155150" y="2478800"/>
            <a:ext cx="5910000" cy="643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60BB46"/>
                </a:solidFill>
                <a:latin typeface="Franklin Gothic"/>
                <a:ea typeface="Franklin Gothic"/>
                <a:cs typeface="Franklin Gothic"/>
                <a:sym typeface="Franklin Gothic"/>
              </a:rPr>
              <a:t>Poorly or incorrectly insulated foundation slabs: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Result in energy loss when heat is conducted through the perimeter of the slab and into the surrounding soil.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Can produce moisture  if the difference between the slab temperature and indoor air temperature is too great.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Can produce condensation, which can promote mold growth and compromise indoor air quality.</a:t>
            </a:r>
            <a:endParaRPr sz="2400">
              <a:solidFill>
                <a:schemeClr val="dk1"/>
              </a:solidFill>
              <a:latin typeface="Libre Franklin"/>
              <a:ea typeface="Libre Franklin"/>
              <a:cs typeface="Libre Franklin"/>
              <a:sym typeface="Libre Franklin"/>
            </a:endParaRPr>
          </a:p>
        </p:txBody>
      </p:sp>
      <p:pic>
        <p:nvPicPr>
          <p:cNvPr id="402" name="Google Shape;402;p2"/>
          <p:cNvPicPr preferRelativeResize="0">
            <a:picLocks noGrp="1"/>
          </p:cNvPicPr>
          <p:nvPr>
            <p:ph type="pic" idx="2"/>
          </p:nvPr>
        </p:nvPicPr>
        <p:blipFill rotWithShape="1">
          <a:blip r:embed="rId3">
            <a:alphaModFix/>
          </a:blip>
          <a:srcRect/>
          <a:stretch/>
        </p:blipFill>
        <p:spPr>
          <a:xfrm>
            <a:off x="4688959" y="177932"/>
            <a:ext cx="4914130" cy="10109068"/>
          </a:xfrm>
          <a:prstGeom prst="rect">
            <a:avLst/>
          </a:prstGeom>
          <a:solidFill>
            <a:srgbClr val="F2F2F2"/>
          </a:solidFill>
          <a:ln>
            <a:noFill/>
          </a:ln>
        </p:spPr>
      </p:pic>
      <p:sp>
        <p:nvSpPr>
          <p:cNvPr id="403" name="Google Shape;403;p2"/>
          <p:cNvSpPr/>
          <p:nvPr/>
        </p:nvSpPr>
        <p:spPr>
          <a:xfrm>
            <a:off x="3713" y="2301326"/>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
          <p:cNvSpPr txBox="1">
            <a:spLocks noGrp="1"/>
          </p:cNvSpPr>
          <p:nvPr>
            <p:ph type="body" idx="1"/>
          </p:nvPr>
        </p:nvSpPr>
        <p:spPr>
          <a:xfrm>
            <a:off x="1371600" y="-1175365"/>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0" name="Google Shape;410;p3"/>
          <p:cNvSpPr txBox="1"/>
          <p:nvPr/>
        </p:nvSpPr>
        <p:spPr>
          <a:xfrm>
            <a:off x="1371599" y="2969955"/>
            <a:ext cx="8591108" cy="507831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Monolithic slab with grade beam: insulation must be installed to the exterior of the slab edge and continue vertically to the bottom of the grade beam.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Different regions may have different code requirements.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Materials appropriate for ground contact include rigid foam (XPS), rigid fiberglass, and rock wool insulation.</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Slab independent from a perimeter foundation wall: slab must be thermally isolated from foundation by installing insulation at the slab edge and under the slab perimeter.</a:t>
            </a:r>
            <a:endParaRPr sz="2400">
              <a:solidFill>
                <a:schemeClr val="dk1"/>
              </a:solidFill>
              <a:latin typeface="Libre Franklin"/>
              <a:ea typeface="Libre Franklin"/>
              <a:cs typeface="Libre Franklin"/>
              <a:sym typeface="Libre Franklin"/>
            </a:endParaRPr>
          </a:p>
        </p:txBody>
      </p:sp>
      <p:pic>
        <p:nvPicPr>
          <p:cNvPr id="411" name="Google Shape;411;p3"/>
          <p:cNvPicPr preferRelativeResize="0">
            <a:picLocks noGrp="1"/>
          </p:cNvPicPr>
          <p:nvPr>
            <p:ph type="pic" idx="2"/>
          </p:nvPr>
        </p:nvPicPr>
        <p:blipFill rotWithShape="1">
          <a:blip r:embed="rId3">
            <a:alphaModFix/>
          </a:blip>
          <a:srcRect/>
          <a:stretch/>
        </p:blipFill>
        <p:spPr>
          <a:xfrm>
            <a:off x="10837781" y="1584099"/>
            <a:ext cx="6652777" cy="7598949"/>
          </a:xfrm>
          <a:prstGeom prst="rect">
            <a:avLst/>
          </a:prstGeom>
          <a:solidFill>
            <a:srgbClr val="F2F2F2"/>
          </a:solidFill>
          <a:ln>
            <a:noFill/>
          </a:ln>
        </p:spPr>
      </p:pic>
      <p:sp>
        <p:nvSpPr>
          <p:cNvPr id="412" name="Google Shape;412;p3"/>
          <p:cNvSpPr/>
          <p:nvPr/>
        </p:nvSpPr>
        <p:spPr>
          <a:xfrm>
            <a:off x="0" y="1584099"/>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Lato</vt:lpstr>
      <vt:lpstr>Libre Franklin Black</vt:lpstr>
      <vt:lpstr>Lato Black</vt:lpstr>
      <vt:lpstr>Libre Franklin</vt:lpstr>
      <vt:lpstr>Noto Sans Symbols</vt:lpstr>
      <vt:lpstr>Franklin Gothic</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2022-05-23T21:31:13Z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