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regular r:id="rId10"/>
      <p:bold r:id="rId11"/>
    </p:embeddedFont>
    <p:embeddedFont>
      <p:font typeface="Lato" panose="020F0502020204030203" pitchFamily="34" charset="0"/>
      <p:regular r:id="rId12"/>
      <p:bold r:id="rId13"/>
      <p:italic r:id="rId14"/>
      <p:boldItalic r:id="rId15"/>
    </p:embeddedFont>
    <p:embeddedFont>
      <p:font typeface="Lato Black" panose="020F0502020204030203" pitchFamily="34" charset="0"/>
      <p:bold r:id="rId16"/>
      <p:boldItalic r:id="rId17"/>
    </p:embeddedFont>
    <p:embeddedFont>
      <p:font typeface="Libre Franklin" pitchFamily="2" charset="0"/>
      <p:regular r:id="rId18"/>
      <p:bold r:id="rId19"/>
      <p:italic r:id="rId20"/>
      <p:boldItalic r:id="rId21"/>
    </p:embeddedFont>
    <p:embeddedFont>
      <p:font typeface="Libre Franklin Black" pitchFamily="2" charset="0"/>
      <p:bold r:id="rId22"/>
      <p:boldItalic r:id="rId23"/>
    </p:embeddedFont>
    <p:embeddedFont>
      <p:font typeface="Noto Sans Symbol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gFBa3nFuIrYvkJU65ICSEkBV1+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3" y="63"/>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Structural insulated panels (SIPs) are prefabricated insulated structural elements for use in building walls, ceilings, floors, and roofs. They consist of foam board insulation sandwiched between two sheets of oriented strand board (OSB). SIPs provide superior and uniform insulation compared to more traditional construction methods (stud or "stick frame"). </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SIPs offer energy savings of 12% to 14%. They are also extremely strong for their weight. When installed properly, SIPs also result in a more airtight dwelling, which makes a house energy efficient, quieter, and more comfortable. For an experienced builder, a SIPs home goes up much more quickly than other homes, which saves time and money without compromising quality. These savings can help offset their higher cost.</a:t>
            </a:r>
            <a:endParaRPr/>
          </a:p>
        </p:txBody>
      </p:sp>
      <p:sp>
        <p:nvSpPr>
          <p:cNvPr id="399" name="Google Shape;3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SIP typically consists of 4- to 8-inch-thick foam board insulation sandwiched between two sheets of OSB or other structural facing materials. Some SIPs panels are as large as 8 by 24 feet and require a crane to erect. SIPs are made in a factory and shipped to job sites; builders then connect them together to construct a house. Because a SIPs structure is so airtight, it may require controlled fresh-air ventilation for safety, health, and performance, and to meet many building codes.</a:t>
            </a:r>
            <a:endParaRPr/>
          </a:p>
        </p:txBody>
      </p:sp>
      <p:sp>
        <p:nvSpPr>
          <p:cNvPr id="409" name="Google Shape;4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0" y="1"/>
            <a:ext cx="18288000" cy="6325644"/>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9"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0"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29"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7"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7"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0"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2"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0"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0"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0"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60"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0"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0"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2898595"/>
            <a:ext cx="493871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1" y="3966788"/>
            <a:ext cx="7198200" cy="48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Structural </a:t>
            </a:r>
            <a:r>
              <a:rPr lang="en-US" sz="3200">
                <a:solidFill>
                  <a:srgbClr val="60BB46"/>
                </a:solidFill>
                <a:latin typeface="Franklin Gothic"/>
                <a:ea typeface="Franklin Gothic"/>
                <a:cs typeface="Franklin Gothic"/>
                <a:sym typeface="Franklin Gothic"/>
              </a:rPr>
              <a:t>i</a:t>
            </a:r>
            <a:r>
              <a:rPr lang="en-US" sz="3200" b="0" i="0" u="none" strike="noStrike" cap="none">
                <a:solidFill>
                  <a:srgbClr val="60BB46"/>
                </a:solidFill>
                <a:latin typeface="Franklin Gothic"/>
                <a:ea typeface="Franklin Gothic"/>
                <a:cs typeface="Franklin Gothic"/>
                <a:sym typeface="Franklin Gothic"/>
              </a:rPr>
              <a:t>nsulated </a:t>
            </a:r>
            <a:r>
              <a:rPr lang="en-US" sz="3200">
                <a:solidFill>
                  <a:srgbClr val="60BB46"/>
                </a:solidFill>
                <a:latin typeface="Franklin Gothic"/>
                <a:ea typeface="Franklin Gothic"/>
                <a:cs typeface="Franklin Gothic"/>
                <a:sym typeface="Franklin Gothic"/>
              </a:rPr>
              <a:t>p</a:t>
            </a:r>
            <a:r>
              <a:rPr lang="en-US" sz="3200" b="0" i="0" u="none" strike="noStrike" cap="none">
                <a:solidFill>
                  <a:srgbClr val="60BB46"/>
                </a:solidFill>
                <a:latin typeface="Franklin Gothic"/>
                <a:ea typeface="Franklin Gothic"/>
                <a:cs typeface="Franklin Gothic"/>
                <a:sym typeface="Franklin Gothic"/>
              </a:rPr>
              <a:t>anels (SIPs):</a:t>
            </a:r>
            <a:endParaRPr sz="2400">
              <a:solidFill>
                <a:srgbClr val="231F20"/>
              </a:solidFill>
              <a:latin typeface="Franklin Gothic"/>
              <a:ea typeface="Franklin Gothic"/>
              <a:cs typeface="Franklin Gothic"/>
              <a:sym typeface="Franklin Gothic"/>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Are prefabricated insulated structural elements for use in building walls, ceilings, floors, and roofs.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Consist of foam board insulation sandwiched between two sheets of oriented strand board (OSB).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Provide superior and uniform insulation compared to traditional construction methods. </a:t>
            </a:r>
            <a:endParaRPr/>
          </a:p>
        </p:txBody>
      </p:sp>
      <p:pic>
        <p:nvPicPr>
          <p:cNvPr id="390" name="Google Shape;390;p1"/>
          <p:cNvPicPr preferRelativeResize="0">
            <a:picLocks noGrp="1"/>
          </p:cNvPicPr>
          <p:nvPr>
            <p:ph type="pic" idx="2"/>
          </p:nvPr>
        </p:nvPicPr>
        <p:blipFill rotWithShape="1">
          <a:blip r:embed="rId3">
            <a:alphaModFix/>
          </a:blip>
          <a:srcRect/>
          <a:stretch/>
        </p:blipFill>
        <p:spPr>
          <a:xfrm>
            <a:off x="9578456" y="2964275"/>
            <a:ext cx="8709544" cy="6532158"/>
          </a:xfrm>
          <a:prstGeom prst="rect">
            <a:avLst/>
          </a:prstGeom>
          <a:solidFill>
            <a:srgbClr val="F2F2F2"/>
          </a:solidFill>
          <a:ln>
            <a:noFill/>
          </a:ln>
        </p:spPr>
      </p:pic>
      <p:sp>
        <p:nvSpPr>
          <p:cNvPr id="391" name="Google Shape;391;p1"/>
          <p:cNvSpPr/>
          <p:nvPr/>
        </p:nvSpPr>
        <p:spPr>
          <a:xfrm>
            <a:off x="1371600" y="8854929"/>
            <a:ext cx="6824749"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2" name="Google Shape;392;p1"/>
          <p:cNvSpPr/>
          <p:nvPr/>
        </p:nvSpPr>
        <p:spPr>
          <a:xfrm>
            <a:off x="3068458" y="9034767"/>
            <a:ext cx="46154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Libre Franklin"/>
                <a:ea typeface="Libre Franklin"/>
                <a:cs typeface="Libre Franklin"/>
                <a:sym typeface="Libre Franklin"/>
              </a:rPr>
              <a:t>SIPs offer between 12% and 14% energy savings compared to conventional construction.</a:t>
            </a:r>
            <a:endParaRPr/>
          </a:p>
        </p:txBody>
      </p:sp>
      <p:sp>
        <p:nvSpPr>
          <p:cNvPr id="393" name="Google Shape;393;p1"/>
          <p:cNvSpPr/>
          <p:nvPr/>
        </p:nvSpPr>
        <p:spPr>
          <a:xfrm>
            <a:off x="0" y="2898595"/>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4" name="Google Shape;394;p1"/>
          <p:cNvSpPr/>
          <p:nvPr/>
        </p:nvSpPr>
        <p:spPr>
          <a:xfrm>
            <a:off x="913742" y="568116"/>
            <a:ext cx="1348274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INSULATION </a:t>
            </a:r>
            <a:r>
              <a:rPr lang="en-US" sz="6600">
                <a:solidFill>
                  <a:srgbClr val="00853D"/>
                </a:solidFill>
                <a:latin typeface="Libre Franklin Black"/>
                <a:ea typeface="Libre Franklin Black"/>
                <a:cs typeface="Libre Franklin Black"/>
                <a:sym typeface="Libre Franklin Black"/>
              </a:rPr>
              <a:t>TYPES</a:t>
            </a:r>
            <a:r>
              <a:rPr lang="en-US" sz="6600">
                <a:solidFill>
                  <a:srgbClr val="000000"/>
                </a:solidFill>
                <a:latin typeface="Libre Franklin Black"/>
                <a:ea typeface="Libre Franklin Black"/>
                <a:cs typeface="Libre Franklin Black"/>
                <a:sym typeface="Libre Franklin Black"/>
              </a:rPr>
              <a:t>: SIPs</a:t>
            </a:r>
            <a:endParaRPr sz="6600">
              <a:solidFill>
                <a:schemeClr val="dk1"/>
              </a:solidFill>
              <a:latin typeface="Libre Franklin Black"/>
              <a:ea typeface="Libre Franklin Black"/>
              <a:cs typeface="Libre Franklin Black"/>
              <a:sym typeface="Libre Franklin Black"/>
            </a:endParaRPr>
          </a:p>
        </p:txBody>
      </p:sp>
      <p:pic>
        <p:nvPicPr>
          <p:cNvPr id="395" name="Google Shape;395;p1"/>
          <p:cNvPicPr preferRelativeResize="0"/>
          <p:nvPr/>
        </p:nvPicPr>
        <p:blipFill>
          <a:blip r:embed="rId4"/>
          <a:srcRect/>
          <a:stretch/>
        </p:blipFill>
        <p:spPr>
          <a:xfrm>
            <a:off x="1828432" y="8903595"/>
            <a:ext cx="878276" cy="1185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2" name="Google Shape;402;p2"/>
          <p:cNvSpPr txBox="1"/>
          <p:nvPr/>
        </p:nvSpPr>
        <p:spPr>
          <a:xfrm>
            <a:off x="5665425" y="6512768"/>
            <a:ext cx="12073200" cy="32325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SIPs offer energy savings of 12% to 14%.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They have a high strength-to-weight ratio.</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SIPs help create a more airtight dwelling, which makes a house energy efficient, quieter, and more comfortable. </a:t>
            </a:r>
            <a:endParaRPr sz="2400">
              <a:solidFill>
                <a:schemeClr val="dk1"/>
              </a:solidFill>
              <a:latin typeface="Libre Franklin"/>
              <a:ea typeface="Libre Franklin"/>
              <a:cs typeface="Libre Franklin"/>
              <a:sym typeface="Libre Franklin"/>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SIPs speed up construction, which saves time and money.</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The time and labor savings can help offset their higher cost.</a:t>
            </a:r>
            <a:endParaRPr sz="2400">
              <a:solidFill>
                <a:schemeClr val="dk1"/>
              </a:solidFill>
              <a:latin typeface="Lato"/>
              <a:ea typeface="Lato"/>
              <a:cs typeface="Lato"/>
              <a:sym typeface="Lato"/>
            </a:endParaRPr>
          </a:p>
        </p:txBody>
      </p:sp>
      <p:sp>
        <p:nvSpPr>
          <p:cNvPr id="403" name="Google Shape;403;p2"/>
          <p:cNvSpPr/>
          <p:nvPr/>
        </p:nvSpPr>
        <p:spPr>
          <a:xfrm flipH="1">
            <a:off x="5105399" y="6857027"/>
            <a:ext cx="45719" cy="2182486"/>
          </a:xfrm>
          <a:custGeom>
            <a:avLst/>
            <a:gdLst/>
            <a:ahLst/>
            <a:cxnLst/>
            <a:rect l="l" t="t" r="r" b="b"/>
            <a:pathLst>
              <a:path w="120000" h="2019300" extrusionOk="0">
                <a:moveTo>
                  <a:pt x="0" y="0"/>
                </a:moveTo>
                <a:lnTo>
                  <a:pt x="0" y="2019300"/>
                </a:lnTo>
              </a:path>
            </a:pathLst>
          </a:custGeom>
          <a:noFill/>
          <a:ln w="2857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04" name="Google Shape;404;p2"/>
          <p:cNvPicPr preferRelativeResize="0">
            <a:picLocks noGrp="1"/>
          </p:cNvPicPr>
          <p:nvPr>
            <p:ph type="pic" idx="2"/>
          </p:nvPr>
        </p:nvPicPr>
        <p:blipFill rotWithShape="1">
          <a:blip r:embed="rId3">
            <a:alphaModFix/>
          </a:blip>
          <a:srcRect t="15518" b="19896"/>
          <a:stretch/>
        </p:blipFill>
        <p:spPr>
          <a:xfrm>
            <a:off x="5151119" y="187113"/>
            <a:ext cx="11765281" cy="5698899"/>
          </a:xfrm>
          <a:prstGeom prst="rect">
            <a:avLst/>
          </a:prstGeom>
          <a:solidFill>
            <a:srgbClr val="F2F2F2"/>
          </a:solidFill>
          <a:ln>
            <a:noFill/>
          </a:ln>
        </p:spPr>
      </p:pic>
      <p:sp>
        <p:nvSpPr>
          <p:cNvPr id="405" name="Google Shape;405;p2"/>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3"/>
          <p:cNvPicPr preferRelativeResize="0">
            <a:picLocks noGrp="1"/>
          </p:cNvPicPr>
          <p:nvPr>
            <p:ph type="pic" idx="2"/>
          </p:nvPr>
        </p:nvPicPr>
        <p:blipFill rotWithShape="1">
          <a:blip r:embed="rId3">
            <a:alphaModFix/>
          </a:blip>
          <a:srcRect/>
          <a:stretch/>
        </p:blipFill>
        <p:spPr>
          <a:xfrm>
            <a:off x="-1" y="1670662"/>
            <a:ext cx="10063687" cy="7547766"/>
          </a:xfrm>
          <a:prstGeom prst="rect">
            <a:avLst/>
          </a:prstGeom>
          <a:solidFill>
            <a:srgbClr val="F2F2F2"/>
          </a:solidFill>
          <a:ln>
            <a:noFill/>
          </a:ln>
        </p:spPr>
      </p:pic>
      <p:sp>
        <p:nvSpPr>
          <p:cNvPr id="412" name="Google Shape;412;p3"/>
          <p:cNvSpPr txBox="1">
            <a:spLocks noGrp="1"/>
          </p:cNvSpPr>
          <p:nvPr>
            <p:ph type="body" idx="1"/>
          </p:nvPr>
        </p:nvSpPr>
        <p:spPr>
          <a:xfrm>
            <a:off x="10919637" y="-776607"/>
            <a:ext cx="5885543" cy="36903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3" name="Google Shape;413;p3"/>
          <p:cNvSpPr txBox="1"/>
          <p:nvPr/>
        </p:nvSpPr>
        <p:spPr>
          <a:xfrm>
            <a:off x="10919637" y="3032119"/>
            <a:ext cx="6499200" cy="60030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 SIP consists of 4- to 8-inch-thick foam board insulation sandwiched between two sheets of OSB.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Dimensions range up to 8 by 24 feet and may require a crane.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SIPs are made in a factory and shipped to job sites; builders then connect them together to construct a house.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A SIPs structure may require controlled fresh-air ventilation for safety, health, and performance.</a:t>
            </a:r>
            <a:endParaRPr sz="2400">
              <a:solidFill>
                <a:schemeClr val="dk1"/>
              </a:solidFill>
              <a:latin typeface="Lato"/>
              <a:ea typeface="Lato"/>
              <a:cs typeface="Lato"/>
              <a:sym typeface="Lato"/>
            </a:endParaRPr>
          </a:p>
        </p:txBody>
      </p:sp>
      <p:sp>
        <p:nvSpPr>
          <p:cNvPr id="414" name="Google Shape;414;p3"/>
          <p:cNvSpPr/>
          <p:nvPr/>
        </p:nvSpPr>
        <p:spPr>
          <a:xfrm>
            <a:off x="17997714" y="1594916"/>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441</Words>
  <Application>Microsoft Office PowerPoint</Application>
  <PresentationFormat>Custom</PresentationFormat>
  <Paragraphs>25</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Arial</vt:lpstr>
      <vt:lpstr>Noto Sans Symbols</vt:lpstr>
      <vt:lpstr>Lato</vt:lpstr>
      <vt:lpstr>Calibri</vt:lpstr>
      <vt:lpstr>Lato Black</vt:lpstr>
      <vt:lpstr>Franklin Gothic</vt:lpstr>
      <vt:lpstr>Libre Franklin Black</vt:lpstr>
      <vt:lpstr>Libre Franklin</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2</cp:revision>
  <dcterms:created xsi:type="dcterms:W3CDTF">2017-04-03T13:46:27Z</dcterms:created>
  <dcterms:modified xsi:type="dcterms:W3CDTF">2022-05-23T21:03:26Z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