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bold r:id="rId10"/>
    </p:embeddedFont>
    <p:embeddedFont>
      <p:font typeface="Lato" panose="020F0502020204030203" pitchFamily="34" charset="0"/>
      <p:regular r:id="rId11"/>
      <p:bold r:id="rId12"/>
      <p:italic r:id="rId13"/>
      <p:boldItalic r:id="rId14"/>
    </p:embeddedFont>
    <p:embeddedFont>
      <p:font typeface="Lato Black" panose="020F0502020204030203" pitchFamily="34" charset="0"/>
      <p:bold r:id="rId15"/>
      <p:boldItalic r:id="rId16"/>
    </p:embeddedFont>
    <p:embeddedFont>
      <p:font typeface="Libre Franklin" pitchFamily="2" charset="0"/>
      <p:regular r:id="rId17"/>
      <p:bold r:id="rId18"/>
      <p:italic r:id="rId19"/>
      <p:boldItalic r:id="rId20"/>
    </p:embeddedFont>
    <p:embeddedFont>
      <p:font typeface="Libre Franklin Black" pitchFamily="2" charset="0"/>
      <p:bold r:id="rId21"/>
      <p:boldItalic r:id="rId22"/>
    </p:embeddedFont>
    <p:embeddedFont>
      <p:font typeface="Noto Sans Symbols"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NrFvoAQZLU/+iNvBb9bcTIxkn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3" y="39"/>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Air seal the rough opening around doors and windows prior to installing trim to minimize air leakage. This space can be filled with caulk, canned spray foam, or foam backer rod. </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Window and door rough openings are essentially big holes in the building envelope. Window and door units fill these holes, but the gaps between the units and the framing rough openings can be major sites for uncontrolled air leakage in a home. Sealing these rough opening gaps can significantly reduce this air leakage. A study conducted at Oak Ridge National Laboratory’s Buildings Technology Center showed that windows with 3/4-inch rough opening gaps had an equivalent leakage area of 28.2 cm</a:t>
            </a:r>
            <a:r>
              <a:rPr lang="en-US" baseline="30000"/>
              <a:t>2</a:t>
            </a:r>
            <a:r>
              <a:rPr lang="en-US"/>
              <a:t>/m</a:t>
            </a:r>
            <a:r>
              <a:rPr lang="en-US" baseline="30000"/>
              <a:t>2</a:t>
            </a:r>
            <a:r>
              <a:rPr lang="en-US"/>
              <a:t>. When the gap was sealed from the interior side of the wall, the equivalent leakage area was cut to 0.5 cm</a:t>
            </a:r>
            <a:r>
              <a:rPr lang="en-US" baseline="30000"/>
              <a:t>2</a:t>
            </a:r>
            <a:r>
              <a:rPr lang="en-US"/>
              <a:t>/m</a:t>
            </a:r>
            <a:r>
              <a:rPr lang="en-US" baseline="30000"/>
              <a:t>2</a:t>
            </a:r>
            <a:r>
              <a:rPr lang="en-US"/>
              <a:t>.</a:t>
            </a:r>
            <a:endParaRPr/>
          </a:p>
        </p:txBody>
      </p:sp>
      <p:sp>
        <p:nvSpPr>
          <p:cNvPr id="400" name="Google Shape;4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Sealing the gaps between window and door units and the framing rough openings requires care and precision. Unlike other parts of the air barrier on exterior walls, which have layers of redundancy, the seal around a window and door unit stands on its own, with a single closure separating indoor air from the outdoors.</a:t>
            </a:r>
            <a:endParaRPr/>
          </a:p>
          <a:p>
            <a:pPr marL="0" lvl="0" indent="0" algn="l" rtl="0">
              <a:spcBef>
                <a:spcPts val="0"/>
              </a:spcBef>
              <a:spcAft>
                <a:spcPts val="0"/>
              </a:spcAft>
              <a:buNone/>
            </a:pPr>
            <a:endParaRPr/>
          </a:p>
          <a:p>
            <a:pPr marL="0" lvl="0" indent="0" algn="l" rtl="0">
              <a:spcBef>
                <a:spcPts val="0"/>
              </a:spcBef>
              <a:spcAft>
                <a:spcPts val="0"/>
              </a:spcAft>
              <a:buNone/>
            </a:pPr>
            <a:r>
              <a:rPr lang="en-US"/>
              <a:t>That said, the steps for successful air sealing around windows and doors are fairly simple:</a:t>
            </a:r>
            <a:endParaRPr/>
          </a:p>
          <a:p>
            <a:pPr marL="171450" lvl="0" indent="-171450" algn="l" rtl="0">
              <a:spcBef>
                <a:spcPts val="0"/>
              </a:spcBef>
              <a:spcAft>
                <a:spcPts val="0"/>
              </a:spcAft>
              <a:buClr>
                <a:schemeClr val="dk1"/>
              </a:buClr>
              <a:buSzPts val="1200"/>
              <a:buFont typeface="Arial"/>
              <a:buChar char="•"/>
            </a:pPr>
            <a:r>
              <a:rPr lang="en-US"/>
              <a:t>Fill the rough opening around windows and exterior doors with caulk, canned spray foam, or foam backer rod. </a:t>
            </a:r>
            <a:endParaRPr/>
          </a:p>
          <a:p>
            <a:pPr marL="171450" lvl="0" indent="-171450" algn="l" rtl="0">
              <a:spcBef>
                <a:spcPts val="0"/>
              </a:spcBef>
              <a:spcAft>
                <a:spcPts val="0"/>
              </a:spcAft>
              <a:buClr>
                <a:schemeClr val="dk1"/>
              </a:buClr>
              <a:buSzPts val="1200"/>
              <a:buFont typeface="Arial"/>
              <a:buChar char="•"/>
            </a:pPr>
            <a:r>
              <a:rPr lang="en-US"/>
              <a:t>Use a low-expansion foam designated for doors and windows.</a:t>
            </a:r>
            <a:endParaRPr/>
          </a:p>
          <a:p>
            <a:pPr marL="171450" lvl="0" indent="-171450" algn="l" rtl="0">
              <a:spcBef>
                <a:spcPts val="0"/>
              </a:spcBef>
              <a:spcAft>
                <a:spcPts val="0"/>
              </a:spcAft>
              <a:buClr>
                <a:schemeClr val="dk1"/>
              </a:buClr>
              <a:buSzPts val="1200"/>
              <a:buFont typeface="Arial"/>
              <a:buChar char="•"/>
            </a:pPr>
            <a:r>
              <a:rPr lang="en-US"/>
              <a:t>Do not rely on fibrous insulation alone to block airflow; it will not air seal.</a:t>
            </a:r>
            <a:endParaRPr/>
          </a:p>
          <a:p>
            <a:pPr marL="0" lvl="0" indent="0" algn="l" rtl="0">
              <a:spcBef>
                <a:spcPts val="0"/>
              </a:spcBef>
              <a:spcAft>
                <a:spcPts val="0"/>
              </a:spcAft>
              <a:buNone/>
            </a:pPr>
            <a:r>
              <a:rPr lang="en-US"/>
              <a:t>Blower door testing may help indicate whether windows have been successfully sealed. While the house is pressurized, use a smoke pencil to check for air around windows.</a:t>
            </a:r>
            <a:endParaRPr/>
          </a:p>
          <a:p>
            <a:pPr marL="0" lvl="0" indent="0" algn="l" rtl="0">
              <a:spcBef>
                <a:spcPts val="0"/>
              </a:spcBef>
              <a:spcAft>
                <a:spcPts val="0"/>
              </a:spcAft>
              <a:buNone/>
            </a:pPr>
            <a:endParaRPr/>
          </a:p>
        </p:txBody>
      </p:sp>
      <p:sp>
        <p:nvSpPr>
          <p:cNvPr id="409" name="Google Shape;4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1"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8"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1"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30"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6"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6"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1"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1"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1"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1"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59"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1"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1"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txBox="1">
            <a:spLocks noGrp="1"/>
          </p:cNvSpPr>
          <p:nvPr>
            <p:ph type="body" idx="1"/>
          </p:nvPr>
        </p:nvSpPr>
        <p:spPr>
          <a:xfrm>
            <a:off x="1371600" y="2898595"/>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89" name="Google Shape;389;p1"/>
          <p:cNvSpPr txBox="1"/>
          <p:nvPr/>
        </p:nvSpPr>
        <p:spPr>
          <a:xfrm>
            <a:off x="1371600" y="3966788"/>
            <a:ext cx="8553450" cy="27392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Air sealing the rough opening around doors and windows:</a:t>
            </a:r>
            <a:endParaRPr sz="2400">
              <a:solidFill>
                <a:srgbClr val="231F20"/>
              </a:solidFill>
              <a:latin typeface="Franklin Gothic"/>
              <a:ea typeface="Franklin Gothic"/>
              <a:cs typeface="Franklin Gothic"/>
              <a:sym typeface="Franklin Gothic"/>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Should occur prior to installing trim to minimize air leakage.</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Can be accomplished using caulk, canned spray foam, or foam backer rod. </a:t>
            </a:r>
            <a:endParaRPr/>
          </a:p>
        </p:txBody>
      </p:sp>
      <p:pic>
        <p:nvPicPr>
          <p:cNvPr id="390" name="Google Shape;390;p1"/>
          <p:cNvPicPr preferRelativeResize="0">
            <a:picLocks noGrp="1"/>
          </p:cNvPicPr>
          <p:nvPr>
            <p:ph type="pic" idx="2"/>
          </p:nvPr>
        </p:nvPicPr>
        <p:blipFill rotWithShape="1">
          <a:blip r:embed="rId3">
            <a:alphaModFix/>
          </a:blip>
          <a:srcRect/>
          <a:stretch/>
        </p:blipFill>
        <p:spPr>
          <a:xfrm>
            <a:off x="10772278" y="2206235"/>
            <a:ext cx="5719926" cy="7172606"/>
          </a:xfrm>
          <a:prstGeom prst="rect">
            <a:avLst/>
          </a:prstGeom>
          <a:solidFill>
            <a:srgbClr val="F2F2F2"/>
          </a:solidFill>
          <a:ln>
            <a:noFill/>
          </a:ln>
        </p:spPr>
      </p:pic>
      <p:sp>
        <p:nvSpPr>
          <p:cNvPr id="391" name="Google Shape;391;p1"/>
          <p:cNvSpPr/>
          <p:nvPr/>
        </p:nvSpPr>
        <p:spPr>
          <a:xfrm>
            <a:off x="1795796" y="7498225"/>
            <a:ext cx="6824749"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2" name="Google Shape;392;p1"/>
          <p:cNvSpPr/>
          <p:nvPr/>
        </p:nvSpPr>
        <p:spPr>
          <a:xfrm>
            <a:off x="4807254" y="7716790"/>
            <a:ext cx="395941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Low-e storm windows can save between 10%–30% in heating and cooling costs.</a:t>
            </a:r>
            <a:endParaRPr sz="1100">
              <a:solidFill>
                <a:schemeClr val="dk1"/>
              </a:solidFill>
              <a:latin typeface="Libre Franklin"/>
              <a:ea typeface="Libre Franklin"/>
              <a:cs typeface="Libre Franklin"/>
              <a:sym typeface="Libre Franklin"/>
            </a:endParaRPr>
          </a:p>
        </p:txBody>
      </p:sp>
      <p:pic>
        <p:nvPicPr>
          <p:cNvPr id="393" name="Google Shape;393;p1"/>
          <p:cNvPicPr preferRelativeResize="0"/>
          <p:nvPr/>
        </p:nvPicPr>
        <p:blipFill>
          <a:blip r:embed="rId4"/>
          <a:srcRect/>
          <a:stretch/>
        </p:blipFill>
        <p:spPr>
          <a:xfrm>
            <a:off x="3377140" y="7584380"/>
            <a:ext cx="880533" cy="1188721"/>
          </a:xfrm>
          <a:prstGeom prst="rect">
            <a:avLst/>
          </a:prstGeom>
          <a:noFill/>
          <a:ln>
            <a:noFill/>
          </a:ln>
        </p:spPr>
      </p:pic>
      <p:pic>
        <p:nvPicPr>
          <p:cNvPr id="394" name="Google Shape;394;p1"/>
          <p:cNvPicPr preferRelativeResize="0"/>
          <p:nvPr/>
        </p:nvPicPr>
        <p:blipFill>
          <a:blip r:embed="rId5"/>
          <a:srcRect/>
          <a:stretch/>
        </p:blipFill>
        <p:spPr>
          <a:xfrm>
            <a:off x="2225076" y="7586038"/>
            <a:ext cx="880533" cy="1188720"/>
          </a:xfrm>
          <a:prstGeom prst="rect">
            <a:avLst/>
          </a:prstGeom>
          <a:noFill/>
          <a:ln>
            <a:noFill/>
          </a:ln>
        </p:spPr>
      </p:pic>
      <p:sp>
        <p:nvSpPr>
          <p:cNvPr id="395" name="Google Shape;395;p1"/>
          <p:cNvSpPr/>
          <p:nvPr/>
        </p:nvSpPr>
        <p:spPr>
          <a:xfrm>
            <a:off x="0" y="2898595"/>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6" name="Google Shape;396;p1"/>
          <p:cNvSpPr/>
          <p:nvPr/>
        </p:nvSpPr>
        <p:spPr>
          <a:xfrm>
            <a:off x="913743" y="568116"/>
            <a:ext cx="16926581"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ROUGH OPENING </a:t>
            </a:r>
            <a:r>
              <a:rPr lang="en-US" sz="6600">
                <a:solidFill>
                  <a:srgbClr val="00853D"/>
                </a:solidFill>
                <a:latin typeface="Libre Franklin Black"/>
                <a:ea typeface="Libre Franklin Black"/>
                <a:cs typeface="Libre Franklin Black"/>
                <a:sym typeface="Libre Franklin Black"/>
              </a:rPr>
              <a:t>FLASHING</a:t>
            </a:r>
            <a:r>
              <a:rPr lang="en-US" sz="6600">
                <a:latin typeface="Libre Franklin Black"/>
                <a:ea typeface="Libre Franklin Black"/>
                <a:cs typeface="Libre Franklin Black"/>
                <a:sym typeface="Libre Franklin Black"/>
              </a:rPr>
              <a:t>:</a:t>
            </a:r>
            <a:r>
              <a:rPr lang="en-US" sz="6600">
                <a:solidFill>
                  <a:srgbClr val="000000"/>
                </a:solidFill>
                <a:latin typeface="Libre Franklin Black"/>
                <a:ea typeface="Libre Franklin Black"/>
                <a:cs typeface="Libre Franklin Black"/>
                <a:sym typeface="Libre Franklin Black"/>
              </a:rPr>
              <a:t> AIR SEALING </a:t>
            </a:r>
            <a:endParaRPr sz="6600">
              <a:solidFill>
                <a:schemeClr val="dk1"/>
              </a:solidFill>
              <a:latin typeface="Libre Franklin Black"/>
              <a:ea typeface="Libre Franklin Black"/>
              <a:cs typeface="Libre Franklin Black"/>
              <a:sym typeface="Libre Franklin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
          <p:cNvSpPr txBox="1">
            <a:spLocks noGrp="1"/>
          </p:cNvSpPr>
          <p:nvPr>
            <p:ph type="body" idx="1"/>
          </p:nvPr>
        </p:nvSpPr>
        <p:spPr>
          <a:xfrm>
            <a:off x="9144000" y="1494507"/>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3" name="Google Shape;403;p2"/>
          <p:cNvSpPr txBox="1"/>
          <p:nvPr/>
        </p:nvSpPr>
        <p:spPr>
          <a:xfrm>
            <a:off x="9065893" y="2661520"/>
            <a:ext cx="8680200" cy="60030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Window and door rough openings are big holes in the building envelope.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Window and door units fill these holes, but the gaps between the units and the framing rough openings can be major sites for uncontrolled air leakage in a home.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Sealing rough opening gaps can significantly reduce this air leakage.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Study from Oak Ridge National Laboratory’s Buildings Technology Center: sealing ¾-inch rough opening gaps from interior side of wall reduced leakage area from 28.2 cm</a:t>
            </a:r>
            <a:r>
              <a:rPr lang="en-US" sz="2400" baseline="30000">
                <a:solidFill>
                  <a:schemeClr val="dk1"/>
                </a:solidFill>
                <a:latin typeface="Libre Franklin"/>
                <a:ea typeface="Libre Franklin"/>
                <a:cs typeface="Libre Franklin"/>
                <a:sym typeface="Libre Franklin"/>
              </a:rPr>
              <a:t>2</a:t>
            </a:r>
            <a:r>
              <a:rPr lang="en-US" sz="2400">
                <a:solidFill>
                  <a:schemeClr val="dk1"/>
                </a:solidFill>
                <a:latin typeface="Libre Franklin"/>
                <a:ea typeface="Libre Franklin"/>
                <a:cs typeface="Libre Franklin"/>
                <a:sym typeface="Libre Franklin"/>
              </a:rPr>
              <a:t>/m</a:t>
            </a:r>
            <a:r>
              <a:rPr lang="en-US" sz="2400" baseline="30000">
                <a:solidFill>
                  <a:schemeClr val="dk1"/>
                </a:solidFill>
                <a:latin typeface="Libre Franklin"/>
                <a:ea typeface="Libre Franklin"/>
                <a:cs typeface="Libre Franklin"/>
                <a:sym typeface="Libre Franklin"/>
              </a:rPr>
              <a:t>2 </a:t>
            </a:r>
            <a:r>
              <a:rPr lang="en-US" sz="2400">
                <a:solidFill>
                  <a:schemeClr val="dk1"/>
                </a:solidFill>
                <a:latin typeface="Libre Franklin"/>
                <a:ea typeface="Libre Franklin"/>
                <a:cs typeface="Libre Franklin"/>
                <a:sym typeface="Libre Franklin"/>
              </a:rPr>
              <a:t>to 0.5 cm</a:t>
            </a:r>
            <a:r>
              <a:rPr lang="en-US" sz="2400" baseline="30000">
                <a:solidFill>
                  <a:schemeClr val="dk1"/>
                </a:solidFill>
                <a:latin typeface="Libre Franklin"/>
                <a:ea typeface="Libre Franklin"/>
                <a:cs typeface="Libre Franklin"/>
                <a:sym typeface="Libre Franklin"/>
              </a:rPr>
              <a:t>2</a:t>
            </a:r>
            <a:r>
              <a:rPr lang="en-US" sz="2400">
                <a:solidFill>
                  <a:schemeClr val="dk1"/>
                </a:solidFill>
                <a:latin typeface="Libre Franklin"/>
                <a:ea typeface="Libre Franklin"/>
                <a:cs typeface="Libre Franklin"/>
                <a:sym typeface="Libre Franklin"/>
              </a:rPr>
              <a:t>/m</a:t>
            </a:r>
            <a:r>
              <a:rPr lang="en-US" sz="2400" baseline="30000">
                <a:solidFill>
                  <a:schemeClr val="dk1"/>
                </a:solidFill>
                <a:latin typeface="Libre Franklin"/>
                <a:ea typeface="Libre Franklin"/>
                <a:cs typeface="Libre Franklin"/>
                <a:sym typeface="Libre Franklin"/>
              </a:rPr>
              <a:t>2</a:t>
            </a:r>
            <a:r>
              <a:rPr lang="en-US" sz="2400">
                <a:solidFill>
                  <a:schemeClr val="dk1"/>
                </a:solidFill>
                <a:latin typeface="Libre Franklin"/>
                <a:ea typeface="Libre Franklin"/>
                <a:cs typeface="Libre Franklin"/>
                <a:sym typeface="Libre Franklin"/>
              </a:rPr>
              <a:t>.</a:t>
            </a:r>
            <a:endParaRPr/>
          </a:p>
        </p:txBody>
      </p:sp>
      <p:pic>
        <p:nvPicPr>
          <p:cNvPr id="404" name="Google Shape;404;p2"/>
          <p:cNvPicPr preferRelativeResize="0">
            <a:picLocks noGrp="1"/>
          </p:cNvPicPr>
          <p:nvPr>
            <p:ph type="pic" idx="2"/>
          </p:nvPr>
        </p:nvPicPr>
        <p:blipFill rotWithShape="1">
          <a:blip r:embed="rId3">
            <a:alphaModFix/>
          </a:blip>
          <a:srcRect l="8909"/>
          <a:stretch/>
        </p:blipFill>
        <p:spPr>
          <a:xfrm>
            <a:off x="-1" y="1661420"/>
            <a:ext cx="8208767" cy="6758679"/>
          </a:xfrm>
          <a:prstGeom prst="rect">
            <a:avLst/>
          </a:prstGeom>
          <a:solidFill>
            <a:srgbClr val="F2F2F2"/>
          </a:solidFill>
          <a:ln>
            <a:noFill/>
          </a:ln>
        </p:spPr>
      </p:pic>
      <p:sp>
        <p:nvSpPr>
          <p:cNvPr id="405" name="Google Shape;405;p2"/>
          <p:cNvSpPr/>
          <p:nvPr/>
        </p:nvSpPr>
        <p:spPr>
          <a:xfrm>
            <a:off x="17997714" y="1494507"/>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
          <p:cNvSpPr txBox="1">
            <a:spLocks noGrp="1"/>
          </p:cNvSpPr>
          <p:nvPr>
            <p:ph type="body" idx="1"/>
          </p:nvPr>
        </p:nvSpPr>
        <p:spPr>
          <a:xfrm>
            <a:off x="1375922" y="-662050"/>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2" name="Google Shape;412;p3"/>
          <p:cNvSpPr txBox="1"/>
          <p:nvPr/>
        </p:nvSpPr>
        <p:spPr>
          <a:xfrm>
            <a:off x="1375922" y="3573843"/>
            <a:ext cx="8513145" cy="459649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Fill the rough opening around windows and exterior doors with caulk, canned spray foam, or foam backer rod.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Use a low-expansion foam designated for doors and windows.</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Do not rely on fibrous insulation alone to block airflow; it will not air seal.</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Blower door testing may help indicate whether windows have been successfully sealed. While the house is pressurized, use a smoke pencil to check for air around windows.</a:t>
            </a:r>
            <a:endParaRPr sz="2400">
              <a:solidFill>
                <a:schemeClr val="dk1"/>
              </a:solidFill>
              <a:latin typeface="Lato"/>
              <a:ea typeface="Lato"/>
              <a:cs typeface="Lato"/>
              <a:sym typeface="Lato"/>
            </a:endParaRPr>
          </a:p>
        </p:txBody>
      </p:sp>
      <p:pic>
        <p:nvPicPr>
          <p:cNvPr id="413" name="Google Shape;413;p3"/>
          <p:cNvPicPr preferRelativeResize="0">
            <a:picLocks noGrp="1"/>
          </p:cNvPicPr>
          <p:nvPr>
            <p:ph type="pic" idx="2"/>
          </p:nvPr>
        </p:nvPicPr>
        <p:blipFill rotWithShape="1">
          <a:blip r:embed="rId3">
            <a:alphaModFix/>
          </a:blip>
          <a:srcRect/>
          <a:stretch/>
        </p:blipFill>
        <p:spPr>
          <a:xfrm>
            <a:off x="10924226" y="3130411"/>
            <a:ext cx="6212308" cy="5352143"/>
          </a:xfrm>
          <a:prstGeom prst="rect">
            <a:avLst/>
          </a:prstGeom>
          <a:solidFill>
            <a:srgbClr val="F2F2F2"/>
          </a:solidFill>
          <a:ln>
            <a:noFill/>
          </a:ln>
        </p:spPr>
      </p:pic>
      <p:sp>
        <p:nvSpPr>
          <p:cNvPr id="414" name="Google Shape;414;p3"/>
          <p:cNvSpPr/>
          <p:nvPr/>
        </p:nvSpPr>
        <p:spPr>
          <a:xfrm>
            <a:off x="4322" y="2097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536</Words>
  <Application>Microsoft Office PowerPoint</Application>
  <PresentationFormat>Custom</PresentationFormat>
  <Paragraphs>29</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Franklin Gothic</vt:lpstr>
      <vt:lpstr>Lato</vt:lpstr>
      <vt:lpstr>Noto Sans Symbols</vt:lpstr>
      <vt:lpstr>Libre Franklin</vt:lpstr>
      <vt:lpstr>Calibri</vt:lpstr>
      <vt:lpstr>Libre Franklin Black</vt:lpstr>
      <vt:lpstr>Arial</vt:lpstr>
      <vt:lpstr>Lato Black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1</cp:revision>
  <dcterms:created xsi:type="dcterms:W3CDTF">2017-04-03T13:46:27Z</dcterms:created>
  <dcterms:modified xsi:type="dcterms:W3CDTF">2022-05-03T21:26:50Z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