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roof cladding substrate can be installed over layers of exterior rigid insulation to provide a </a:t>
            </a:r>
            <a:r>
              <a:rPr lang="en-US" dirty="0" err="1"/>
              <a:t>nailbase</a:t>
            </a:r>
            <a:r>
              <a:rPr lang="en-US" dirty="0"/>
              <a:t> for roof cladding material a solid substrate for fasteners. This substrate usually consists of plywood or OSB roof sheathing.</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retrofit that involves re-roofing provides a great opportunity to install rigid foam insulation above the roof deck. This can help achieve a high R-value roof enclosure that offers robust water control while providing a conditioned, unvented attic space for storage and for housing the home’s HVAC system and/or ducts. Because one or more rigid foam layer are installed on top of the roof deck, it is necessary to provide a </a:t>
            </a:r>
            <a:r>
              <a:rPr lang="en-US" dirty="0" err="1"/>
              <a:t>nailbase</a:t>
            </a:r>
            <a:r>
              <a:rPr lang="en-US" dirty="0"/>
              <a:t> substrate for the roof cladding.</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unvented roof cladding substrate, consisting of plywood or OSB roof sheathing, can be installed over exterior insulation layers using long exterior-grade screws. The screws must be long enough to penetrate an adequate depth into the roof framing. It’s important to mark the location of framing on each successive layer, especially when the framing has irregular spacing. Install roof underlayment, flashing, and cladding on top of the substrate as per best practices.</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887440"/>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955633"/>
            <a:ext cx="9090837" cy="2179058"/>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A roof cladding substrate:</a:t>
            </a:r>
          </a:p>
          <a:p>
            <a:pPr marL="34290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Is installed over layers of exterior rigid insulation.</a:t>
            </a:r>
          </a:p>
          <a:p>
            <a:pPr marL="34290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Provides a </a:t>
            </a:r>
            <a:r>
              <a:rPr lang="en-US" sz="2400" dirty="0" err="1">
                <a:solidFill>
                  <a:srgbClr val="231F20"/>
                </a:solidFill>
                <a:latin typeface="Franklin Gothic Book" panose="020B0503020102020204" pitchFamily="34" charset="0"/>
              </a:rPr>
              <a:t>nailbase</a:t>
            </a:r>
            <a:r>
              <a:rPr lang="en-US" sz="2400" dirty="0">
                <a:solidFill>
                  <a:srgbClr val="231F20"/>
                </a:solidFill>
                <a:latin typeface="Franklin Gothic Book" panose="020B0503020102020204" pitchFamily="34" charset="0"/>
              </a:rPr>
              <a:t> for roof cladding.</a:t>
            </a:r>
          </a:p>
          <a:p>
            <a:pPr marL="34290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Usually consists of plywood or OSB sheathing.</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a:stretch/>
        </p:blipFill>
        <p:spPr>
          <a:xfrm>
            <a:off x="9734726" y="2689046"/>
            <a:ext cx="6153030" cy="7029838"/>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71601" y="7590728"/>
            <a:ext cx="2647506"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88744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00265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ROOFING: ROOF </a:t>
            </a:r>
            <a:r>
              <a:rPr lang="en-US" sz="6600" dirty="0">
                <a:solidFill>
                  <a:srgbClr val="00853D"/>
                </a:solidFill>
                <a:latin typeface="Franklin Gothic Heavy" panose="020B0903020102020204" pitchFamily="34" charset="0"/>
              </a:rPr>
              <a:t>CLADDING SUBSTRATE </a:t>
            </a:r>
            <a:r>
              <a:rPr lang="en-US" sz="6600" dirty="0">
                <a:latin typeface="Franklin Gothic Heavy" panose="020B0903020102020204" pitchFamily="34" charset="0"/>
              </a:rPr>
              <a:t>WITH RIGID INSULATION</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72171" y="7659466"/>
            <a:ext cx="878276" cy="1185674"/>
          </a:xfrm>
          <a:prstGeom prst="rect">
            <a:avLst/>
          </a:prstGeom>
        </p:spPr>
      </p:pic>
      <p:pic>
        <p:nvPicPr>
          <p:cNvPr id="3" name="Picture 2">
            <a:extLst>
              <a:ext uri="{FF2B5EF4-FFF2-40B4-BE49-F238E27FC236}">
                <a16:creationId xmlns:a16="http://schemas.microsoft.com/office/drawing/2014/main" id="{636F0F5D-1051-4DE0-8D0F-5B5A3A0D37A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54306" y="7662514"/>
            <a:ext cx="876019" cy="1182626"/>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598041" y="6152292"/>
            <a:ext cx="12103041" cy="2853776"/>
          </a:xfrm>
          <a:prstGeom prst="rect">
            <a:avLst/>
          </a:prstGeom>
          <a:noFill/>
        </p:spPr>
        <p:txBody>
          <a:bodyPr wrap="square" numCol="2" spcCol="365760" rtlCol="0">
            <a:no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retrofit that involves re-roofing provides a great opportunity to install rigid foam insulation above the roof deck.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This can help achieve a high R-value roof enclosure that offers robust water control while providing a conditioned, unvented attic space for storage and for housing the home’s HVAC system and/or ducts.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Because one or more rigid foam layer are installed on top of the roof deck, it is necessary to provide a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nailbase</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substrate for the roof cladding.</a:t>
            </a:r>
            <a:endParaRPr lang="en-US" sz="2400" dirty="0"/>
          </a:p>
        </p:txBody>
      </p:sp>
      <p:sp>
        <p:nvSpPr>
          <p:cNvPr id="8" name="Freeform 7"/>
          <p:cNvSpPr/>
          <p:nvPr/>
        </p:nvSpPr>
        <p:spPr>
          <a:xfrm flipH="1">
            <a:off x="4914005" y="6237356"/>
            <a:ext cx="45719" cy="3259365"/>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110"/>
          <a:stretch/>
        </p:blipFill>
        <p:spPr>
          <a:xfrm>
            <a:off x="4936865" y="180751"/>
            <a:ext cx="7148845" cy="5331682"/>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090306"/>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8389089" y="2866525"/>
            <a:ext cx="9324753" cy="5009641"/>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An unvented roof cladding substrate, consisting of plywood or OSB roof sheathing, can be installed over exterior insulation layers using long exterior-grade screws.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screws must be long enough to penetrate an adequate depth into the roof framing.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It’s important to mark the location of framing on each successive layer, especially when the framing has irregular spacing.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roof underlayment, flashing, and cladding on top of the substrate as per best practices.</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1900808" y="3799632"/>
            <a:ext cx="5545324" cy="3972768"/>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166915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2862</TotalTime>
  <Words>414</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Calibri</vt:lpstr>
      <vt:lpstr>Wingdings</vt:lpstr>
      <vt:lpstr>Lato</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327</cp:revision>
  <dcterms:created xsi:type="dcterms:W3CDTF">2017-04-03T13:46:27Z</dcterms:created>
  <dcterms:modified xsi:type="dcterms:W3CDTF">2022-05-03T22:47:21Z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