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61" d="100"/>
          <a:sy n="61" d="100"/>
        </p:scale>
        <p:origin x="72" y="21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sustainable stormwater management plan for a new energy-efficient home requires understanding of the site and how water works in the landscape and climate. Stormwater must be channeled away from the construction site to prevent pollution and from the finished building’s foundation to keep the basement or crawlspace dry and block water from the interior.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drained away from the house, the high volume of water coming off the roof can quickly saturate the home’s surrounding soil and wick through the foundation. A variety of problems involve mold and rot, indoor air quality, and building durability.</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Slope grade away from the house. Install gutters and downspouts on the home to direct rainwater down and away from the building and to reduce the chances of saturating the soil around the foundation. A complete exterior system with climate-appropriate flashing, overhangs, and drainage planes is particularly important to keep water away from the building foundation in areas with expansive and/or collapsible soils.</a:t>
            </a:r>
          </a:p>
          <a:p>
            <a:endParaRPr lang="en-US" dirty="0"/>
          </a:p>
          <a:p>
            <a:r>
              <a:rPr lang="en-US" dirty="0"/>
              <a:t>Consider using vegetated swales, which are gently sloping landscaped depressions that collect and convey stormwater runoff. They are narrow and at least 100 feet in length, and their dense plants filter stormwater and infiltrate water into the ground. They may discharge to a storm sewer or other location where soils don’t drain as well.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5"/>
            <a:ext cx="7355046" cy="3354765"/>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SITE EXCAVATION: </a:t>
            </a:r>
            <a:r>
              <a:rPr lang="en-US" sz="6600" dirty="0">
                <a:solidFill>
                  <a:srgbClr val="00853D"/>
                </a:solidFill>
                <a:latin typeface="Franklin Gothic Heavy" panose="020B0903020102020204" pitchFamily="34" charset="0"/>
              </a:rPr>
              <a:t>STORMWATER </a:t>
            </a:r>
            <a:r>
              <a:rPr lang="en-US" sz="6600" dirty="0">
                <a:latin typeface="Franklin Gothic Heavy" panose="020B0903020102020204" pitchFamily="34" charset="0"/>
              </a:rPr>
              <a:t>MANAGEMENT</a:t>
            </a:r>
          </a:p>
        </p:txBody>
      </p:sp>
      <p:sp>
        <p:nvSpPr>
          <p:cNvPr id="6" name="Text Placeholder 5"/>
          <p:cNvSpPr>
            <a:spLocks noGrp="1"/>
          </p:cNvSpPr>
          <p:nvPr>
            <p:ph type="body" sz="quarter" idx="12"/>
          </p:nvPr>
        </p:nvSpPr>
        <p:spPr>
          <a:xfrm>
            <a:off x="1371600" y="4936403"/>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6004596"/>
            <a:ext cx="5929745" cy="2308324"/>
          </a:xfrm>
          <a:prstGeom prst="rect">
            <a:avLst/>
          </a:prstGeom>
          <a:noFill/>
        </p:spPr>
        <p:txBody>
          <a:bodyPr wrap="square" rtlCol="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sustainable stormwater management plan for a new energy-efficient home requires understanding of the site</a:t>
            </a:r>
            <a:r>
              <a:rPr lang="en-US" sz="1800" dirty="0">
                <a:effectLst/>
                <a:latin typeface="Arial" panose="020B0604020202020204" pitchFamily="34" charset="0"/>
                <a:ea typeface="Arial" panose="020B0604020202020204" pitchFamily="34" charset="0"/>
              </a:rPr>
              <a:t> and</a:t>
            </a:r>
            <a:r>
              <a:rPr lang="en-US" sz="1800" dirty="0">
                <a:solidFill>
                  <a:srgbClr val="000000"/>
                </a:solidFill>
                <a:effectLst/>
                <a:latin typeface="Arial" panose="020B0604020202020204" pitchFamily="34" charset="0"/>
                <a:ea typeface="Arial" panose="020B0604020202020204" pitchFamily="34" charset="0"/>
              </a:rPr>
              <a:t> how water works in the landscape and climate.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Stormwater must be channeled away from the construction site to prevent pollution and from the finished building’s foundation to keep the basement or crawlspace dry and block water from the interior. </a:t>
            </a:r>
            <a:endParaRPr lang="en-US" sz="1800" dirty="0">
              <a:effectLst/>
              <a:latin typeface="Times New Roman" panose="02020603050405020304" pitchFamily="18" charset="0"/>
              <a:ea typeface="Times New Roman" panose="02020603050405020304" pitchFamily="18" charset="0"/>
            </a:endParaRP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35287" r="14629"/>
          <a:stretch/>
        </p:blipFill>
        <p:spPr>
          <a:xfrm>
            <a:off x="8987245" y="190503"/>
            <a:ext cx="7600515" cy="10096497"/>
          </a:xfrm>
        </p:spPr>
      </p:pic>
      <p:sp>
        <p:nvSpPr>
          <p:cNvPr id="10" name="Rectangle 9">
            <a:extLst>
              <a:ext uri="{FF2B5EF4-FFF2-40B4-BE49-F238E27FC236}">
                <a16:creationId xmlns:a16="http://schemas.microsoft.com/office/drawing/2014/main" id="{FD6FB255-520D-432F-B2B8-BE5838389013}"/>
              </a:ext>
            </a:extLst>
          </p:cNvPr>
          <p:cNvSpPr/>
          <p:nvPr/>
        </p:nvSpPr>
        <p:spPr>
          <a:xfrm>
            <a:off x="0" y="493640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1593890" y="2235831"/>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1593890" y="3946420"/>
            <a:ext cx="5715903" cy="3901646"/>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not drained away from the house, the high volume of water coming off the roof can quickly saturate the home’s surrounding soil and wick through the foundation. A variety of problems involve mold and rot, indoor air quality, and building durability.</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613" r="5481"/>
          <a:stretch/>
        </p:blipFill>
        <p:spPr>
          <a:xfrm>
            <a:off x="483476" y="613831"/>
            <a:ext cx="10205545" cy="9673169"/>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223583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1" y="2193777"/>
            <a:ext cx="2716924" cy="113165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Slope grade away from the house.</a:t>
            </a:r>
            <a:endParaRPr lang="en-US" sz="2400" dirty="0"/>
          </a:p>
        </p:txBody>
      </p:sp>
      <p:sp>
        <p:nvSpPr>
          <p:cNvPr id="35" name="TextBox 34"/>
          <p:cNvSpPr txBox="1"/>
          <p:nvPr/>
        </p:nvSpPr>
        <p:spPr>
          <a:xfrm>
            <a:off x="4855780" y="2193777"/>
            <a:ext cx="6218371" cy="223965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gutters and downspouts on the home to direct rainwater down and away from the building and to reduce the chances of saturating the soil around the foundation.</a:t>
            </a:r>
            <a:endParaRPr lang="en-US" sz="2400" dirty="0"/>
          </a:p>
        </p:txBody>
      </p:sp>
      <p:sp>
        <p:nvSpPr>
          <p:cNvPr id="36" name="TextBox 35"/>
          <p:cNvSpPr txBox="1"/>
          <p:nvPr/>
        </p:nvSpPr>
        <p:spPr>
          <a:xfrm>
            <a:off x="11795022" y="2193776"/>
            <a:ext cx="4499626" cy="223965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vegetated swales in the yard to filter stormwater and transport it to an approved discharge location. </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5684304"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1795022"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800417"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1911135"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6380988" y="5528441"/>
            <a:ext cx="9787491" cy="4758559"/>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409</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Times New Roman</vt:lpstr>
      <vt:lpstr>Lato</vt:lpstr>
      <vt:lpstr>Franklin Gothic Demi</vt:lpstr>
      <vt:lpstr>Calibri</vt:lpstr>
      <vt:lpstr>Franklin Gothic Book</vt:lpstr>
      <vt:lpstr>Franklin Gothic Heavy</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320</cp:revision>
  <dcterms:created xsi:type="dcterms:W3CDTF">2017-04-03T13:46:27Z</dcterms:created>
  <dcterms:modified xsi:type="dcterms:W3CDTF">2022-01-29T03:41:14Z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