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367" r:id="rId3"/>
    <p:sldId id="280"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63" d="100"/>
          <a:sy n="63" d="100"/>
        </p:scale>
        <p:origin x="472" y="7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Designing for optimal home energy efficiency requires a whole-house systems approach so that homeowners, designers, architects, and builders develop successful strategies during the planning period. This approach looks at the house as an energy system with interdependent parts, each of which affects the performance of the entire system. This includes factors like site conditions; local climate; appliances and home electronics; insulation and air sealing; lighting and daylighting; space heating and cooling; water heating; and windows, doors, and skylights.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most notable benefits of using a whole-house systems approach include reduced utility and maintenance costs; increased comfort; reduced noise; a healthier and safer indoor environment; and improved building durability.</a:t>
            </a:r>
          </a:p>
          <a:p>
            <a:endParaRPr lang="en-US" dirty="0"/>
          </a:p>
          <a:p>
            <a:r>
              <a:rPr lang="en-US" dirty="0"/>
              <a:t>In many cases, homeowners can recoup some of the costs of energy efficiency and renewable energy upgrades through rebates and other financial incentives.</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269878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 designer is experienced and knows the team is using a whole-house approach from the beginning. The designer can incorporate passive solar heating and cooling and energy-efficient landscaping strategies and compare multiple design options to arrive at the best solution. </a:t>
            </a:r>
          </a:p>
          <a:p>
            <a:endParaRPr lang="en-US" dirty="0"/>
          </a:p>
          <a:p>
            <a:r>
              <a:rPr lang="en-US" dirty="0"/>
              <a:t>The team’s first objective is to reduce the home’s energy load requirements as much as possible; adding the best onsite renewable energy systems that generate electricity and heat water is the next step.</a:t>
            </a:r>
          </a:p>
          <a:p>
            <a:endParaRPr lang="en-US" dirty="0"/>
          </a:p>
          <a:p>
            <a:r>
              <a:rPr lang="en-US" dirty="0"/>
              <a:t>An energy assessor can help to provide the Home Energy Score to rate the home's efficiency, as well as a list of potential savings. </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425871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26/01/2022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6.xml"/><Relationship Id="rId1" Type="http://schemas.openxmlformats.org/officeDocument/2006/relationships/tags" Target="../tags/tag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4.xml"/><Relationship Id="rId1" Type="http://schemas.openxmlformats.org/officeDocument/2006/relationships/tags" Target="../tags/tag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035EE0-7544-4A61-9CE6-4119F3D93A7C}"/>
              </a:ext>
            </a:extLst>
          </p:cNvPr>
          <p:cNvSpPr/>
          <p:nvPr/>
        </p:nvSpPr>
        <p:spPr>
          <a:xfrm>
            <a:off x="913743" y="568116"/>
            <a:ext cx="16825617" cy="1323439"/>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HOW TO </a:t>
            </a:r>
            <a:r>
              <a:rPr lang="en-US" sz="6600" dirty="0">
                <a:solidFill>
                  <a:srgbClr val="00853D"/>
                </a:solidFill>
                <a:latin typeface="Franklin Gothic Heavy" panose="020B0903020102020204" pitchFamily="34" charset="0"/>
              </a:rPr>
              <a:t>DESIGN </a:t>
            </a:r>
            <a:r>
              <a:rPr lang="en-US" sz="6600" dirty="0">
                <a:latin typeface="Franklin Gothic Heavy" panose="020B0903020102020204" pitchFamily="34" charset="0"/>
              </a:rPr>
              <a:t>FOR PERFORMANCE</a:t>
            </a:r>
          </a:p>
        </p:txBody>
      </p:sp>
      <p:sp>
        <p:nvSpPr>
          <p:cNvPr id="6" name="Text Placeholder 5"/>
          <p:cNvSpPr>
            <a:spLocks noGrp="1"/>
          </p:cNvSpPr>
          <p:nvPr>
            <p:ph type="body" sz="quarter" idx="12"/>
          </p:nvPr>
        </p:nvSpPr>
        <p:spPr>
          <a:xfrm>
            <a:off x="1371600" y="289859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3966788"/>
            <a:ext cx="8676640" cy="1815882"/>
          </a:xfrm>
          <a:prstGeom prst="rect">
            <a:avLst/>
          </a:prstGeom>
          <a:noFill/>
        </p:spPr>
        <p:txBody>
          <a:bodyPr wrap="square" numCol="1" rtlCol="0">
            <a:spAutoFit/>
          </a:bodyPr>
          <a:lstStyle/>
          <a:p>
            <a:r>
              <a:rPr lang="en-US" sz="2800" dirty="0">
                <a:solidFill>
                  <a:srgbClr val="60BB46"/>
                </a:solidFill>
                <a:latin typeface="Franklin Gothic Demi" panose="020B0703020102020204" pitchFamily="34" charset="0"/>
              </a:rPr>
              <a:t>During planning, a whole-house systems approach looks at the house as an energy system with interdependent parts, each of which affects the performance of the entire system, including: </a:t>
            </a:r>
            <a:endParaRPr lang="en-US" sz="2800" dirty="0">
              <a:solidFill>
                <a:srgbClr val="231F20"/>
              </a:solidFill>
              <a:latin typeface="Franklin Gothic Demi" panose="020B0703020102020204" pitchFamily="34" charset="0"/>
            </a:endParaRP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a:stretch/>
        </p:blipFill>
        <p:spPr>
          <a:xfrm>
            <a:off x="10293858" y="3713209"/>
            <a:ext cx="7994142" cy="5328881"/>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289859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639F7A7-C1D6-4708-AABA-917249F7450D}"/>
              </a:ext>
            </a:extLst>
          </p:cNvPr>
          <p:cNvSpPr txBox="1"/>
          <p:nvPr/>
        </p:nvSpPr>
        <p:spPr>
          <a:xfrm>
            <a:off x="1473200" y="5989828"/>
            <a:ext cx="8442960" cy="3172259"/>
          </a:xfrm>
          <a:prstGeom prst="rect">
            <a:avLst/>
          </a:prstGeom>
          <a:noFill/>
        </p:spPr>
        <p:txBody>
          <a:bodyPr wrap="square" numCol="2" rtlCol="0">
            <a:noAutofit/>
          </a:bodyPr>
          <a:lstStyle/>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Site conditions</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Local climate</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Appliances and home electronics</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Insulation and air sealing</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Lighting and daylighting</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Space heating and cooling</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Water heating</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Windows, doors, and skylights</a:t>
            </a:r>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972995"/>
            <a:ext cx="5885543" cy="3690357"/>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6" name="TextBox 35"/>
          <p:cNvSpPr txBox="1"/>
          <p:nvPr/>
        </p:nvSpPr>
        <p:spPr>
          <a:xfrm>
            <a:off x="9702800" y="2193776"/>
            <a:ext cx="7548880" cy="6671635"/>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Some of the most notable benefits of using a whole-house systems approach include:</a:t>
            </a:r>
          </a:p>
          <a:p>
            <a:pPr>
              <a:lnSpc>
                <a:spcPct val="150000"/>
              </a:lnSpc>
            </a:pPr>
            <a:endParaRPr lang="en-US" sz="2400" dirty="0">
              <a:latin typeface="Franklin Gothic Book" panose="020B0503020102020204" pitchFamily="34" charset="0"/>
              <a:ea typeface="BatangChe" panose="02030609000101010101" pitchFamily="49" charset="-127"/>
              <a:cs typeface="Miriam Fixed" panose="020B0509050101010101" pitchFamily="49" charset="-79"/>
            </a:endParaRP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Reduced utility and maintenance costs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Increased comfort</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Reduced noise</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 healthier and safer indoor environment</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Improved building durability</a:t>
            </a:r>
          </a:p>
          <a:p>
            <a:pPr>
              <a:lnSpc>
                <a:spcPct val="150000"/>
              </a:lnSpc>
            </a:pPr>
            <a:endParaRPr lang="en-US" sz="24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 many cases, homeowners can recoup some of the costs of energy efficiency and renewable energy upgrades through rebates and other financial incentives.</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0" y="3138071"/>
            <a:ext cx="8585201" cy="5727340"/>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1786469"/>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5029200" y="6889253"/>
            <a:ext cx="12898121" cy="2862322"/>
          </a:xfrm>
          <a:prstGeom prst="rect">
            <a:avLst/>
          </a:prstGeom>
          <a:noFill/>
        </p:spPr>
        <p:txBody>
          <a:bodyPr wrap="square" numCol="2"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designer will incorporate passive solar heating and cooling and energy-efficient landscaping strategies and compare multiple design options to arrive at the best solution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team’s first objective is to reduce the home’s energy load requirements as much as possible</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Adding the best onsite renewable energy systems that generate electricity and heat water is the next step</a:t>
            </a:r>
            <a:endParaRPr lang="en-US" sz="2400" dirty="0"/>
          </a:p>
        </p:txBody>
      </p:sp>
      <p:sp>
        <p:nvSpPr>
          <p:cNvPr id="8" name="Freeform 7"/>
          <p:cNvSpPr/>
          <p:nvPr/>
        </p:nvSpPr>
        <p:spPr>
          <a:xfrm flipH="1">
            <a:off x="4343400" y="7229171"/>
            <a:ext cx="45719" cy="2182486"/>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0372" b="30372"/>
          <a:stretch/>
        </p:blipFill>
        <p:spPr>
          <a:xfrm>
            <a:off x="0" y="190500"/>
            <a:ext cx="18288000" cy="6135144"/>
          </a:xfr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2854</TotalTime>
  <Words>448</Words>
  <Application>Microsoft Office PowerPoint</Application>
  <PresentationFormat>Custom</PresentationFormat>
  <Paragraphs>38</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Wingdings</vt:lpstr>
      <vt:lpstr>Lato</vt:lpstr>
      <vt:lpstr>Lato Black</vt:lpstr>
      <vt:lpstr>Franklin Gothic Demi</vt:lpstr>
      <vt:lpstr>Calibri</vt:lpstr>
      <vt:lpstr>Franklin Gothic Book</vt:lpstr>
      <vt:lpstr>Franklin Gothic Heavy</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Margaret Turek</cp:lastModifiedBy>
  <cp:revision>321</cp:revision>
  <dcterms:created xsi:type="dcterms:W3CDTF">2017-04-03T13:46:27Z</dcterms:created>
  <dcterms:modified xsi:type="dcterms:W3CDTF">2022-01-27T00:11:26Z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