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bold r:id="rId10"/>
    </p:embeddedFont>
    <p:embeddedFont>
      <p:font typeface="Lato" panose="020F0502020204030203" pitchFamily="34" charset="0"/>
      <p:regular r:id="rId11"/>
      <p:bold r:id="rId12"/>
      <p:italic r:id="rId13"/>
      <p:boldItalic r:id="rId14"/>
    </p:embeddedFont>
    <p:embeddedFont>
      <p:font typeface="Lato Black" panose="020F0502020204030203" pitchFamily="34" charset="0"/>
      <p:bold r:id="rId15"/>
      <p:boldItalic r:id="rId16"/>
    </p:embeddedFont>
    <p:embeddedFont>
      <p:font typeface="Libre Franklin" pitchFamily="2" charset="0"/>
      <p:regular r:id="rId17"/>
      <p:bold r:id="rId18"/>
      <p:italic r:id="rId19"/>
      <p:boldItalic r:id="rId20"/>
    </p:embeddedFont>
    <p:embeddedFont>
      <p:font typeface="Libre Franklin Black"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I9iqcbaGK7tNceSWEvQBuJXCq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14" y="192"/>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presProps" Target="presProps.xml"/><Relationship Id="rId5" Type="http://schemas.openxmlformats.org/officeDocument/2006/relationships/notesMaster" Target="notesMasters/notesMaster1.xml"/><Relationship Id="rId15" Type="http://schemas.openxmlformats.org/officeDocument/2006/relationships/font" Target="fonts/font10.fntdata"/><Relationship Id="rId23" Type="http://customschemas.google.com/relationships/presentationmetadata" Target="metadata"/><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minimize thermal bridging, apply foam insulation to footed walls before post-tensioned slabs are poured.</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Foam insulation provides good insulation but also a quality air and water barrier when applied over and under a compacted crushed-stone base (R-10 or more is a good number). This step improves energy efficiency and occupant comfort. </a:t>
            </a:r>
            <a:endParaRPr/>
          </a:p>
        </p:txBody>
      </p:sp>
      <p:sp>
        <p:nvSpPr>
          <p:cNvPr id="406" name="Google Shape;4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provide insulation and air sealing, place a layer of foam insulation under the slab and also under the footings. Before pouring the post-tensioned slab, cover the footing walls’ interior perimeter with about two inches of foam insulation.</a:t>
            </a:r>
            <a:endParaRPr/>
          </a:p>
          <a:p>
            <a:pPr marL="0" lvl="0" indent="0" algn="l" rtl="0">
              <a:spcBef>
                <a:spcPts val="0"/>
              </a:spcBef>
              <a:spcAft>
                <a:spcPts val="0"/>
              </a:spcAft>
              <a:buNone/>
            </a:pPr>
            <a:endParaRPr/>
          </a:p>
          <a:p>
            <a:pPr marL="0" lvl="0" indent="0" algn="l" rtl="0">
              <a:spcBef>
                <a:spcPts val="0"/>
              </a:spcBef>
              <a:spcAft>
                <a:spcPts val="0"/>
              </a:spcAft>
              <a:buNone/>
            </a:pPr>
            <a:r>
              <a:rPr lang="en-US"/>
              <a:t>The vapor barrier should be located on the top of the rigid insulation, between the rigid insulation and the bottom surface of the concrete. The vapor barrier should never be UNDER the insulation as it will keep the insulation wet.</a:t>
            </a:r>
            <a:endParaRPr/>
          </a:p>
        </p:txBody>
      </p:sp>
      <p:sp>
        <p:nvSpPr>
          <p:cNvPr id="415" name="Google Shape;4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712634"/>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4780827"/>
            <a:ext cx="6690732" cy="168661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0" i="0" u="none" strike="noStrike" cap="none">
                <a:solidFill>
                  <a:srgbClr val="231F20"/>
                </a:solidFill>
                <a:latin typeface="Libre Franklin"/>
                <a:ea typeface="Libre Franklin"/>
                <a:cs typeface="Libre Franklin"/>
                <a:sym typeface="Libre Franklin"/>
              </a:rPr>
              <a:t>To minimize thermal bridging, apply foam insulation to footed walls before post-tensioned slabs are poured. </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9137714" y="1440755"/>
            <a:ext cx="7981885" cy="7831116"/>
          </a:xfrm>
          <a:prstGeom prst="rect">
            <a:avLst/>
          </a:prstGeom>
          <a:solidFill>
            <a:srgbClr val="F2F2F2"/>
          </a:solidFill>
          <a:ln>
            <a:noFill/>
          </a:ln>
        </p:spPr>
      </p:pic>
      <p:sp>
        <p:nvSpPr>
          <p:cNvPr id="391" name="Google Shape;391;p1"/>
          <p:cNvSpPr/>
          <p:nvPr/>
        </p:nvSpPr>
        <p:spPr>
          <a:xfrm>
            <a:off x="0" y="371263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92" name="Google Shape;392;p1"/>
          <p:cNvSpPr/>
          <p:nvPr/>
        </p:nvSpPr>
        <p:spPr>
          <a:xfrm>
            <a:off x="913750" y="568125"/>
            <a:ext cx="7981800" cy="233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POST-TENSIONED </a:t>
            </a:r>
            <a:r>
              <a:rPr lang="en-US" sz="6600">
                <a:solidFill>
                  <a:srgbClr val="00853D"/>
                </a:solidFill>
                <a:latin typeface="Libre Franklin Black"/>
                <a:ea typeface="Libre Franklin Black"/>
                <a:cs typeface="Libre Franklin Black"/>
                <a:sym typeface="Libre Franklin Black"/>
              </a:rPr>
              <a:t>SLAB</a:t>
            </a:r>
            <a:r>
              <a:rPr lang="en-US" sz="6600">
                <a:solidFill>
                  <a:srgbClr val="000000"/>
                </a:solidFill>
                <a:latin typeface="Libre Franklin Black"/>
                <a:ea typeface="Libre Franklin Black"/>
                <a:cs typeface="Libre Franklin Black"/>
                <a:sym typeface="Libre Franklin Black"/>
              </a:rPr>
              <a:t> POUR</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371600" y="8175858"/>
            <a:ext cx="4938600" cy="1283100"/>
            <a:chOff x="1168400" y="8511138"/>
            <a:chExt cx="4938600" cy="1283100"/>
          </a:xfrm>
        </p:grpSpPr>
        <p:sp>
          <p:nvSpPr>
            <p:cNvPr id="394" name="Google Shape;394;p1"/>
            <p:cNvSpPr/>
            <p:nvPr/>
          </p:nvSpPr>
          <p:spPr>
            <a:xfrm>
              <a:off x="1168400" y="8511138"/>
              <a:ext cx="4938600" cy="1283100"/>
            </a:xfrm>
            <a:prstGeom prst="rect">
              <a:avLst/>
            </a:prstGeom>
            <a:solidFill>
              <a:srgbClr val="FFFFFF"/>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Lato"/>
                <a:ea typeface="Lato"/>
                <a:cs typeface="Lato"/>
                <a:sym typeface="Lato"/>
              </a:endParaRPr>
            </a:p>
          </p:txBody>
        </p:sp>
        <p:pic>
          <p:nvPicPr>
            <p:cNvPr id="395" name="Google Shape;395;p1"/>
            <p:cNvPicPr preferRelativeResize="0"/>
            <p:nvPr/>
          </p:nvPicPr>
          <p:blipFill rotWithShape="1">
            <a:blip r:embed="rId4">
              <a:alphaModFix/>
            </a:blip>
            <a:srcRect/>
            <a:stretch/>
          </p:blipFill>
          <p:spPr>
            <a:xfrm>
              <a:off x="1373336" y="8563061"/>
              <a:ext cx="1102936" cy="1188720"/>
            </a:xfrm>
            <a:prstGeom prst="rect">
              <a:avLst/>
            </a:prstGeom>
            <a:noFill/>
            <a:ln>
              <a:noFill/>
            </a:ln>
          </p:spPr>
        </p:pic>
        <p:pic>
          <p:nvPicPr>
            <p:cNvPr id="396" name="Google Shape;396;p1"/>
            <p:cNvPicPr preferRelativeResize="0"/>
            <p:nvPr/>
          </p:nvPicPr>
          <p:blipFill rotWithShape="1">
            <a:blip r:embed="rId5">
              <a:alphaModFix/>
            </a:blip>
            <a:srcRect/>
            <a:stretch/>
          </p:blipFill>
          <p:spPr>
            <a:xfrm>
              <a:off x="3646477" y="8586528"/>
              <a:ext cx="1097282" cy="1182626"/>
            </a:xfrm>
            <a:prstGeom prst="rect">
              <a:avLst/>
            </a:prstGeom>
            <a:noFill/>
            <a:ln>
              <a:noFill/>
            </a:ln>
          </p:spPr>
        </p:pic>
      </p:grpSp>
      <p:grpSp>
        <p:nvGrpSpPr>
          <p:cNvPr id="397" name="Google Shape;397;p1"/>
          <p:cNvGrpSpPr/>
          <p:nvPr/>
        </p:nvGrpSpPr>
        <p:grpSpPr>
          <a:xfrm>
            <a:off x="1371600" y="8175858"/>
            <a:ext cx="4938600" cy="1283100"/>
            <a:chOff x="1168400" y="8511138"/>
            <a:chExt cx="4938600" cy="1283100"/>
          </a:xfrm>
        </p:grpSpPr>
        <p:sp>
          <p:nvSpPr>
            <p:cNvPr id="398" name="Google Shape;398;p1"/>
            <p:cNvSpPr/>
            <p:nvPr/>
          </p:nvSpPr>
          <p:spPr>
            <a:xfrm>
              <a:off x="1168400" y="8511138"/>
              <a:ext cx="4938600" cy="1283100"/>
            </a:xfrm>
            <a:prstGeom prst="rect">
              <a:avLst/>
            </a:prstGeom>
            <a:solidFill>
              <a:srgbClr val="FFFFFF"/>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Lato"/>
                <a:ea typeface="Lato"/>
                <a:cs typeface="Lato"/>
                <a:sym typeface="Lato"/>
              </a:endParaRPr>
            </a:p>
          </p:txBody>
        </p:sp>
        <p:pic>
          <p:nvPicPr>
            <p:cNvPr id="399" name="Google Shape;399;p1"/>
            <p:cNvPicPr preferRelativeResize="0"/>
            <p:nvPr/>
          </p:nvPicPr>
          <p:blipFill>
            <a:blip r:embed="rId6"/>
            <a:srcRect/>
            <a:stretch/>
          </p:blipFill>
          <p:spPr>
            <a:xfrm>
              <a:off x="1484537" y="8563061"/>
              <a:ext cx="880533" cy="1188720"/>
            </a:xfrm>
            <a:prstGeom prst="rect">
              <a:avLst/>
            </a:prstGeom>
            <a:noFill/>
            <a:ln>
              <a:noFill/>
            </a:ln>
          </p:spPr>
        </p:pic>
        <p:pic>
          <p:nvPicPr>
            <p:cNvPr id="400" name="Google Shape;400;p1"/>
            <p:cNvPicPr preferRelativeResize="0"/>
            <p:nvPr/>
          </p:nvPicPr>
          <p:blipFill>
            <a:blip r:embed="rId7"/>
            <a:srcRect/>
            <a:stretch/>
          </p:blipFill>
          <p:spPr>
            <a:xfrm>
              <a:off x="3776276" y="8559123"/>
              <a:ext cx="876019" cy="1182626"/>
            </a:xfrm>
            <a:prstGeom prst="rect">
              <a:avLst/>
            </a:prstGeom>
            <a:noFill/>
            <a:ln>
              <a:noFill/>
            </a:ln>
          </p:spPr>
        </p:pic>
      </p:grpSp>
      <p:pic>
        <p:nvPicPr>
          <p:cNvPr id="401" name="Google Shape;401;p1"/>
          <p:cNvPicPr preferRelativeResize="0">
            <a:picLocks noChangeAspect="1"/>
          </p:cNvPicPr>
          <p:nvPr/>
        </p:nvPicPr>
        <p:blipFill>
          <a:blip r:embed="rId8">
            <a:alphaModFix/>
          </a:blip>
          <a:stretch>
            <a:fillRect/>
          </a:stretch>
        </p:blipFill>
        <p:spPr>
          <a:xfrm>
            <a:off x="2772099" y="8226893"/>
            <a:ext cx="873749" cy="1179576"/>
          </a:xfrm>
          <a:prstGeom prst="rect">
            <a:avLst/>
          </a:prstGeom>
          <a:noFill/>
          <a:ln>
            <a:noFill/>
          </a:ln>
        </p:spPr>
      </p:pic>
      <p:pic>
        <p:nvPicPr>
          <p:cNvPr id="402" name="Google Shape;402;p1"/>
          <p:cNvPicPr preferRelativeResize="0">
            <a:picLocks noChangeAspect="1"/>
          </p:cNvPicPr>
          <p:nvPr/>
        </p:nvPicPr>
        <p:blipFill>
          <a:blip r:embed="rId9">
            <a:alphaModFix/>
          </a:blip>
          <a:stretch>
            <a:fillRect/>
          </a:stretch>
        </p:blipFill>
        <p:spPr>
          <a:xfrm>
            <a:off x="5189123" y="8226893"/>
            <a:ext cx="873756" cy="11795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
          <p:cNvSpPr txBox="1">
            <a:spLocks noGrp="1"/>
          </p:cNvSpPr>
          <p:nvPr>
            <p:ph type="body" idx="1"/>
          </p:nvPr>
        </p:nvSpPr>
        <p:spPr>
          <a:xfrm>
            <a:off x="8519530" y="2833350"/>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9" name="Google Shape;409;p2"/>
          <p:cNvSpPr txBox="1"/>
          <p:nvPr/>
        </p:nvSpPr>
        <p:spPr>
          <a:xfrm>
            <a:off x="8519530" y="4820115"/>
            <a:ext cx="78504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Foam insulation provides good insulation–but also a quality air and water barrier–when applied over and under a compacted crushed-stone base (R-10 or more is a good number). This step improves energy efficiency and occupant comfort. </a:t>
            </a:r>
            <a:endParaRPr sz="2400">
              <a:solidFill>
                <a:schemeClr val="dk1"/>
              </a:solidFill>
              <a:latin typeface="Lato"/>
              <a:ea typeface="Lato"/>
              <a:cs typeface="Lato"/>
              <a:sym typeface="Lato"/>
            </a:endParaRPr>
          </a:p>
        </p:txBody>
      </p:sp>
      <p:pic>
        <p:nvPicPr>
          <p:cNvPr id="410" name="Google Shape;410;p2"/>
          <p:cNvPicPr preferRelativeResize="0">
            <a:picLocks noGrp="1"/>
          </p:cNvPicPr>
          <p:nvPr>
            <p:ph type="pic" idx="2"/>
          </p:nvPr>
        </p:nvPicPr>
        <p:blipFill rotWithShape="1">
          <a:blip r:embed="rId3">
            <a:alphaModFix/>
          </a:blip>
          <a:srcRect/>
          <a:stretch/>
        </p:blipFill>
        <p:spPr>
          <a:xfrm>
            <a:off x="1472314" y="2833350"/>
            <a:ext cx="5832088" cy="5409926"/>
          </a:xfrm>
          <a:prstGeom prst="rect">
            <a:avLst/>
          </a:prstGeom>
          <a:solidFill>
            <a:srgbClr val="F2F2F2"/>
          </a:solidFill>
          <a:ln>
            <a:noFill/>
          </a:ln>
        </p:spPr>
      </p:pic>
      <p:sp>
        <p:nvSpPr>
          <p:cNvPr id="411" name="Google Shape;411;p2"/>
          <p:cNvSpPr/>
          <p:nvPr/>
        </p:nvSpPr>
        <p:spPr>
          <a:xfrm>
            <a:off x="17997714" y="2666778"/>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8" name="Google Shape;418;p3"/>
          <p:cNvSpPr txBox="1"/>
          <p:nvPr/>
        </p:nvSpPr>
        <p:spPr>
          <a:xfrm>
            <a:off x="6423102" y="2026508"/>
            <a:ext cx="11027682" cy="1131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Place a layer of foam insulation under the slab and also under the footings. Cover the footing walls’ interior perimeter with about two inches of foam insulation.</a:t>
            </a:r>
            <a:endParaRPr sz="2400">
              <a:solidFill>
                <a:schemeClr val="dk1"/>
              </a:solidFill>
              <a:latin typeface="Lato"/>
              <a:ea typeface="Lato"/>
              <a:cs typeface="Lato"/>
              <a:sym typeface="Lato"/>
            </a:endParaRPr>
          </a:p>
        </p:txBody>
      </p:sp>
      <p:pic>
        <p:nvPicPr>
          <p:cNvPr id="419" name="Google Shape;419;p3"/>
          <p:cNvPicPr preferRelativeResize="0">
            <a:picLocks noGrp="1"/>
          </p:cNvPicPr>
          <p:nvPr>
            <p:ph type="pic" idx="2"/>
          </p:nvPr>
        </p:nvPicPr>
        <p:blipFill rotWithShape="1">
          <a:blip r:embed="rId3">
            <a:alphaModFix/>
          </a:blip>
          <a:srcRect/>
          <a:stretch/>
        </p:blipFill>
        <p:spPr>
          <a:xfrm>
            <a:off x="6545763" y="3739706"/>
            <a:ext cx="7152802" cy="5364602"/>
          </a:xfrm>
          <a:prstGeom prst="rect">
            <a:avLst/>
          </a:prstGeom>
          <a:solidFill>
            <a:srgbClr val="F2F2F2"/>
          </a:solidFill>
          <a:ln>
            <a:noFill/>
          </a:ln>
        </p:spPr>
      </p:pic>
      <p:sp>
        <p:nvSpPr>
          <p:cNvPr id="420" name="Google Shape;420;p3"/>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Words>
  <Application>Microsoft Office PowerPoint</Application>
  <PresentationFormat>Custom</PresentationFormat>
  <Paragraphs>16</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Calibri</vt:lpstr>
      <vt:lpstr>Lato Black</vt:lpstr>
      <vt:lpstr>Franklin Gothic</vt:lpstr>
      <vt:lpstr>Lato</vt:lpstr>
      <vt:lpstr>Libre Franklin</vt:lpstr>
      <vt:lpstr>Arial</vt:lpstr>
      <vt:lpstr>Libre Franklin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1</cp:revision>
  <dcterms:created xsi:type="dcterms:W3CDTF">2017-04-03T13:46:27Z</dcterms:created>
  <dcterms:modified xsi:type="dcterms:W3CDTF">2022-03-17T02:18:23Z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