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
  </p:notesMasterIdLst>
  <p:sldIdLst>
    <p:sldId id="258" r:id="rId2"/>
    <p:sldId id="280" r:id="rId3"/>
    <p:sldId id="367"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Book" panose="020B0503020102020204" pitchFamily="34" charset="0"/>
      <p:regular r:id="rId10"/>
      <p:italic r:id="rId11"/>
    </p:embeddedFont>
    <p:embeddedFont>
      <p:font typeface="Franklin Gothic Demi" panose="020B0703020102020204" pitchFamily="34" charset="0"/>
      <p:regular r:id="rId12"/>
      <p:italic r:id="rId13"/>
    </p:embeddedFont>
    <p:embeddedFont>
      <p:font typeface="Franklin Gothic Heavy" panose="020B09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Lato Black" panose="020F0502020204030203" pitchFamily="34" charset="0"/>
      <p:bold r:id="rId20"/>
      <p:boldItalic r:id="rId21"/>
    </p:embeddedFont>
  </p:embeddedFontLst>
  <p:custDataLst>
    <p:tags r:id="rId22"/>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5760" userDrawn="1">
          <p15:clr>
            <a:srgbClr val="A4A3A4"/>
          </p15:clr>
        </p15:guide>
        <p15:guide id="3" orient="horz" pos="3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515B65"/>
    <a:srgbClr val="00853D"/>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4" autoAdjust="0"/>
    <p:restoredTop sz="70679" autoAdjust="0"/>
  </p:normalViewPr>
  <p:slideViewPr>
    <p:cSldViewPr snapToGrid="0">
      <p:cViewPr varScale="1">
        <p:scale>
          <a:sx n="31" d="100"/>
          <a:sy n="31" d="100"/>
        </p:scale>
        <p:origin x="1686" y="51"/>
      </p:cViewPr>
      <p:guideLst>
        <p:guide orient="horz" pos="120"/>
        <p:guide pos="5760"/>
        <p:guide orient="horz" pos="33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viewProps" Target="viewProp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presProps" Target="pres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72D4-0942-46BC-B4FD-30CBBA19879A}" type="datetimeFigureOut">
              <a:rPr lang="en-US" smtClean="0"/>
              <a:t>4/29/2022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85D2-0598-4C46-8D39-3E4A20E5256C}" type="slidenum">
              <a:rPr lang="en-US" smtClean="0"/>
              <a:t>‹#›</a:t>
            </a:fld>
            <a:endParaRPr lang="en-US"/>
          </a:p>
        </p:txBody>
      </p:sp>
    </p:spTree>
    <p:extLst>
      <p:ext uri="{BB962C8B-B14F-4D97-AF65-F5344CB8AC3E}">
        <p14:creationId xmlns:p14="http://schemas.microsoft.com/office/powerpoint/2010/main" val="36085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Insulate all hot water supply pipes and, where condensation is a factor, insulate cold water supply pipes. If pipes must be placed in exterior walls, ensure that the pipes are insulated and that suitable cavity insulation is installed behind the pipes; air-seal the wall cavity to prevent cold air from flowing around the pipes.</a:t>
            </a:r>
          </a:p>
        </p:txBody>
      </p:sp>
      <p:sp>
        <p:nvSpPr>
          <p:cNvPr id="4" name="Slide Number Placeholder 3"/>
          <p:cNvSpPr>
            <a:spLocks noGrp="1"/>
          </p:cNvSpPr>
          <p:nvPr>
            <p:ph type="sldNum" sz="quarter" idx="10"/>
          </p:nvPr>
        </p:nvSpPr>
        <p:spPr/>
        <p:txBody>
          <a:bodyPr/>
          <a:lstStyle/>
          <a:p>
            <a:fld id="{2A8A85D2-0598-4C46-8D39-3E4A20E5256C}" type="slidenum">
              <a:rPr lang="en-US" smtClean="0"/>
              <a:t>1</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Insulating water pipes can save energy by lessening heat loss through the piping. According to studies by </a:t>
            </a:r>
            <a:r>
              <a:rPr lang="en-US" dirty="0" err="1"/>
              <a:t>DOE’s</a:t>
            </a:r>
            <a:r>
              <a:rPr lang="en-US" dirty="0"/>
              <a:t> Building America program, distribution heat loss in uninsulated hot water pipes can range from 16% to 23% depending on the climate. Adding ¾-inch pipe insulation can reduce overall water heating energy use by 4% to 5% annually.</a:t>
            </a:r>
          </a:p>
        </p:txBody>
      </p:sp>
      <p:sp>
        <p:nvSpPr>
          <p:cNvPr id="4" name="Slide Number Placeholder 3"/>
          <p:cNvSpPr>
            <a:spLocks noGrp="1"/>
          </p:cNvSpPr>
          <p:nvPr>
            <p:ph type="sldNum" sz="quarter" idx="10"/>
          </p:nvPr>
        </p:nvSpPr>
        <p:spPr/>
        <p:txBody>
          <a:bodyPr/>
          <a:lstStyle/>
          <a:p>
            <a:fld id="{2A8A85D2-0598-4C46-8D39-3E4A20E5256C}" type="slidenum">
              <a:rPr lang="en-US" smtClean="0"/>
              <a:t>2</a:t>
            </a:fld>
            <a:endParaRPr lang="en-US"/>
          </a:p>
        </p:txBody>
      </p:sp>
    </p:spTree>
    <p:extLst>
      <p:ext uri="{BB962C8B-B14F-4D97-AF65-F5344CB8AC3E}">
        <p14:creationId xmlns:p14="http://schemas.microsoft.com/office/powerpoint/2010/main" val="425871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Pipe insulation is available in several forms: tubular pipe sleeves, spiral insulation wrap, and fiberglass batts that can be taped around the pipes; when properly installed, any of these can be effective. Clean and measure pipes before purchasing insulation and match the pipe’s outside diameter to the pipe sleeve’s inside diameter to ensure a snug fit. Wear gloves, goggles, and a dust mask when working with fiberglass. To further protect pipes, the wall cavity holding the pipes should be air-sealed with caulking or by foaming all seams between the back wall of the cavity and the framing and by sealing any holes through the framing for the piping. Then, cavity insulation should be installed behind the pipes, between the pipes and the exterior wall.</a:t>
            </a:r>
          </a:p>
        </p:txBody>
      </p:sp>
      <p:sp>
        <p:nvSpPr>
          <p:cNvPr id="4" name="Slide Number Placeholder 3"/>
          <p:cNvSpPr>
            <a:spLocks noGrp="1"/>
          </p:cNvSpPr>
          <p:nvPr>
            <p:ph type="sldNum" sz="quarter" idx="10"/>
          </p:nvPr>
        </p:nvSpPr>
        <p:spPr/>
        <p:txBody>
          <a:bodyPr/>
          <a:lstStyle/>
          <a:p>
            <a:fld id="{2A8A85D2-0598-4C46-8D39-3E4A20E5256C}" type="slidenum">
              <a:rPr lang="en-US" smtClean="0"/>
              <a:t>3</a:t>
            </a:fld>
            <a:endParaRPr lang="en-US"/>
          </a:p>
        </p:txBody>
      </p:sp>
    </p:spTree>
    <p:extLst>
      <p:ext uri="{BB962C8B-B14F-4D97-AF65-F5344CB8AC3E}">
        <p14:creationId xmlns:p14="http://schemas.microsoft.com/office/powerpoint/2010/main" val="269878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7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
        <p:nvSpPr>
          <p:cNvPr id="9" name="Picture Placeholder 8"/>
          <p:cNvSpPr>
            <a:spLocks noGrp="1"/>
          </p:cNvSpPr>
          <p:nvPr>
            <p:ph type="pic" sz="quarter" idx="12"/>
          </p:nvPr>
        </p:nvSpPr>
        <p:spPr>
          <a:xfrm>
            <a:off x="4634754" y="5201957"/>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3"/>
          </p:nvPr>
        </p:nvSpPr>
        <p:spPr>
          <a:xfrm>
            <a:off x="11068050" y="3771900"/>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4"/>
          </p:nvPr>
        </p:nvSpPr>
        <p:spPr>
          <a:xfrm>
            <a:off x="11068050" y="663201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7114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371600" y="7512050"/>
            <a:ext cx="6006230"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27625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81199" y="2656114"/>
            <a:ext cx="6611257" cy="4233636"/>
          </a:xfrm>
          <a:custGeom>
            <a:avLst/>
            <a:gdLst>
              <a:gd name="connsiteX0" fmla="*/ 0 w 5829300"/>
              <a:gd name="connsiteY0" fmla="*/ 0 h 3594100"/>
              <a:gd name="connsiteX1" fmla="*/ 5829300 w 5829300"/>
              <a:gd name="connsiteY1" fmla="*/ 0 h 3594100"/>
              <a:gd name="connsiteX2" fmla="*/ 5829300 w 5829300"/>
              <a:gd name="connsiteY2" fmla="*/ 3594100 h 3594100"/>
              <a:gd name="connsiteX3" fmla="*/ 0 w 5829300"/>
              <a:gd name="connsiteY3" fmla="*/ 3594100 h 3594100"/>
            </a:gdLst>
            <a:ahLst/>
            <a:cxnLst>
              <a:cxn ang="0">
                <a:pos x="connsiteX0" y="connsiteY0"/>
              </a:cxn>
              <a:cxn ang="0">
                <a:pos x="connsiteX1" y="connsiteY1"/>
              </a:cxn>
              <a:cxn ang="0">
                <a:pos x="connsiteX2" y="connsiteY2"/>
              </a:cxn>
              <a:cxn ang="0">
                <a:pos x="connsiteX3" y="connsiteY3"/>
              </a:cxn>
            </a:cxnLst>
            <a:rect l="l" t="t" r="r" b="b"/>
            <a:pathLst>
              <a:path w="5829300" h="3594100">
                <a:moveTo>
                  <a:pt x="0" y="0"/>
                </a:moveTo>
                <a:lnTo>
                  <a:pt x="5829300" y="0"/>
                </a:lnTo>
                <a:lnTo>
                  <a:pt x="5829300" y="3594100"/>
                </a:lnTo>
                <a:lnTo>
                  <a:pt x="0" y="3594100"/>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Rectangle 1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45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2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158513" y="0"/>
            <a:ext cx="9129486" cy="10287000"/>
          </a:xfrm>
          <a:custGeom>
            <a:avLst/>
            <a:gdLst>
              <a:gd name="connsiteX0" fmla="*/ 0 w 9129486"/>
              <a:gd name="connsiteY0" fmla="*/ 0 h 10287000"/>
              <a:gd name="connsiteX1" fmla="*/ 9129486 w 9129486"/>
              <a:gd name="connsiteY1" fmla="*/ 0 h 10287000"/>
              <a:gd name="connsiteX2" fmla="*/ 9129486 w 9129486"/>
              <a:gd name="connsiteY2" fmla="*/ 10287000 h 10287000"/>
              <a:gd name="connsiteX3" fmla="*/ 0 w 912948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29486" h="10287000">
                <a:moveTo>
                  <a:pt x="0" y="0"/>
                </a:moveTo>
                <a:lnTo>
                  <a:pt x="9129486" y="0"/>
                </a:lnTo>
                <a:lnTo>
                  <a:pt x="9129486" y="10287000"/>
                </a:lnTo>
                <a:lnTo>
                  <a:pt x="0" y="10287000"/>
                </a:lnTo>
                <a:close/>
              </a:path>
            </a:pathLst>
          </a:custGeom>
          <a:solidFill>
            <a:schemeClr val="bg1">
              <a:lumMod val="95000"/>
              <a:alpha val="76000"/>
            </a:schemeClr>
          </a:solidFill>
        </p:spPr>
        <p:txBody>
          <a:bodyPr wrap="square">
            <a:noAutofit/>
          </a:bodyPr>
          <a:lstStyle/>
          <a:p>
            <a:endParaRPr lang="en-GB"/>
          </a:p>
        </p:txBody>
      </p:sp>
      <p:sp>
        <p:nvSpPr>
          <p:cNvPr id="16" name="Chart Placeholder 5"/>
          <p:cNvSpPr>
            <a:spLocks noGrp="1"/>
          </p:cNvSpPr>
          <p:nvPr>
            <p:ph type="chart" sz="quarter" idx="13"/>
          </p:nvPr>
        </p:nvSpPr>
        <p:spPr>
          <a:xfrm>
            <a:off x="2525485" y="2757714"/>
            <a:ext cx="6255658" cy="5863771"/>
          </a:xfrm>
        </p:spPr>
        <p:txBody>
          <a:bodyPr/>
          <a:lstStyle/>
          <a:p>
            <a:endParaRPr lang="en-GB"/>
          </a:p>
        </p:txBody>
      </p:sp>
    </p:spTree>
    <p:extLst>
      <p:ext uri="{BB962C8B-B14F-4D97-AF65-F5344CB8AC3E}">
        <p14:creationId xmlns:p14="http://schemas.microsoft.com/office/powerpoint/2010/main" val="306196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137160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58952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3807441" y="2452916"/>
            <a:ext cx="3108959" cy="2924629"/>
          </a:xfrm>
          <a:custGeom>
            <a:avLst/>
            <a:gdLst>
              <a:gd name="connsiteX0" fmla="*/ 0 w 3108959"/>
              <a:gd name="connsiteY0" fmla="*/ 0 h 2924629"/>
              <a:gd name="connsiteX1" fmla="*/ 3108959 w 3108959"/>
              <a:gd name="connsiteY1" fmla="*/ 0 h 2924629"/>
              <a:gd name="connsiteX2" fmla="*/ 3108959 w 3108959"/>
              <a:gd name="connsiteY2" fmla="*/ 2924629 h 2924629"/>
              <a:gd name="connsiteX3" fmla="*/ 0 w 3108959"/>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59" h="2924629">
                <a:moveTo>
                  <a:pt x="0" y="0"/>
                </a:moveTo>
                <a:lnTo>
                  <a:pt x="3108959" y="0"/>
                </a:lnTo>
                <a:lnTo>
                  <a:pt x="3108959" y="2924629"/>
                </a:lnTo>
                <a:lnTo>
                  <a:pt x="0" y="292462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9359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337383" y="2936352"/>
            <a:ext cx="3621309" cy="3609589"/>
          </a:xfrm>
          <a:custGeom>
            <a:avLst/>
            <a:gdLst>
              <a:gd name="connsiteX0" fmla="*/ 0 w 3621309"/>
              <a:gd name="connsiteY0" fmla="*/ 0 h 3609589"/>
              <a:gd name="connsiteX1" fmla="*/ 3621309 w 3621309"/>
              <a:gd name="connsiteY1" fmla="*/ 0 h 3609589"/>
              <a:gd name="connsiteX2" fmla="*/ 3621309 w 3621309"/>
              <a:gd name="connsiteY2" fmla="*/ 3609589 h 3609589"/>
              <a:gd name="connsiteX3" fmla="*/ 0 w 3621309"/>
              <a:gd name="connsiteY3" fmla="*/ 3609589 h 3609589"/>
            </a:gdLst>
            <a:ahLst/>
            <a:cxnLst>
              <a:cxn ang="0">
                <a:pos x="connsiteX0" y="connsiteY0"/>
              </a:cxn>
              <a:cxn ang="0">
                <a:pos x="connsiteX1" y="connsiteY1"/>
              </a:cxn>
              <a:cxn ang="0">
                <a:pos x="connsiteX2" y="connsiteY2"/>
              </a:cxn>
              <a:cxn ang="0">
                <a:pos x="connsiteX3" y="connsiteY3"/>
              </a:cxn>
            </a:cxnLst>
            <a:rect l="l" t="t" r="r" b="b"/>
            <a:pathLst>
              <a:path w="3621309" h="3609589">
                <a:moveTo>
                  <a:pt x="0" y="0"/>
                </a:moveTo>
                <a:lnTo>
                  <a:pt x="3621309" y="0"/>
                </a:lnTo>
                <a:lnTo>
                  <a:pt x="3621309" y="3609589"/>
                </a:lnTo>
                <a:lnTo>
                  <a:pt x="0" y="360958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27021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4310743" y="3381828"/>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997372"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84000"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06975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4889500" y="2353608"/>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99531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2084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34754" y="1620745"/>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0" name="Picture Placeholder 9"/>
          <p:cNvSpPr>
            <a:spLocks noGrp="1"/>
          </p:cNvSpPr>
          <p:nvPr>
            <p:ph type="pic" sz="quarter" idx="11"/>
          </p:nvPr>
        </p:nvSpPr>
        <p:spPr>
          <a:xfrm>
            <a:off x="4634754" y="4480859"/>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2"/>
          </p:nvPr>
        </p:nvSpPr>
        <p:spPr>
          <a:xfrm>
            <a:off x="11068050" y="3050802"/>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6948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452434" y="257501"/>
            <a:ext cx="6699705" cy="10029499"/>
          </a:xfrm>
          <a:custGeom>
            <a:avLst/>
            <a:gdLst>
              <a:gd name="connsiteX0" fmla="*/ 0 w 6699705"/>
              <a:gd name="connsiteY0" fmla="*/ 0 h 10029499"/>
              <a:gd name="connsiteX1" fmla="*/ 6699705 w 6699705"/>
              <a:gd name="connsiteY1" fmla="*/ 0 h 10029499"/>
              <a:gd name="connsiteX2" fmla="*/ 6699705 w 6699705"/>
              <a:gd name="connsiteY2" fmla="*/ 10029499 h 10029499"/>
              <a:gd name="connsiteX3" fmla="*/ 0 w 6699705"/>
              <a:gd name="connsiteY3" fmla="*/ 10029499 h 10029499"/>
            </a:gdLst>
            <a:ahLst/>
            <a:cxnLst>
              <a:cxn ang="0">
                <a:pos x="connsiteX0" y="connsiteY0"/>
              </a:cxn>
              <a:cxn ang="0">
                <a:pos x="connsiteX1" y="connsiteY1"/>
              </a:cxn>
              <a:cxn ang="0">
                <a:pos x="connsiteX2" y="connsiteY2"/>
              </a:cxn>
              <a:cxn ang="0">
                <a:pos x="connsiteX3" y="connsiteY3"/>
              </a:cxn>
            </a:cxnLst>
            <a:rect l="l" t="t" r="r" b="b"/>
            <a:pathLst>
              <a:path w="6699705" h="10029499">
                <a:moveTo>
                  <a:pt x="0" y="0"/>
                </a:moveTo>
                <a:lnTo>
                  <a:pt x="6699705" y="0"/>
                </a:lnTo>
                <a:lnTo>
                  <a:pt x="6699705" y="10029499"/>
                </a:lnTo>
                <a:lnTo>
                  <a:pt x="0" y="10029499"/>
                </a:lnTo>
                <a:close/>
              </a:path>
            </a:pathLst>
          </a:custGeom>
        </p:spPr>
        <p:txBody>
          <a:bodyPr wrap="square">
            <a:noAutofit/>
          </a:bodyPr>
          <a:lstStyle/>
          <a:p>
            <a:endParaRPr lang="en-GB"/>
          </a:p>
        </p:txBody>
      </p:sp>
    </p:spTree>
    <p:extLst>
      <p:ext uri="{BB962C8B-B14F-4D97-AF65-F5344CB8AC3E}">
        <p14:creationId xmlns:p14="http://schemas.microsoft.com/office/powerpoint/2010/main" val="30673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3"/>
          </p:nvPr>
        </p:nvSpPr>
        <p:spPr>
          <a:xfrm>
            <a:off x="12776200" y="2997199"/>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4316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1371600"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42220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70725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99229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83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6162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114667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143171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23" name="Rectangle 22"/>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43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1943100"/>
            <a:ext cx="15544800" cy="5384800"/>
          </a:xfrm>
          <a:custGeom>
            <a:avLst/>
            <a:gdLst>
              <a:gd name="connsiteX0" fmla="*/ 0 w 15544800"/>
              <a:gd name="connsiteY0" fmla="*/ 0 h 5384800"/>
              <a:gd name="connsiteX1" fmla="*/ 15544800 w 15544800"/>
              <a:gd name="connsiteY1" fmla="*/ 0 h 5384800"/>
              <a:gd name="connsiteX2" fmla="*/ 15544800 w 15544800"/>
              <a:gd name="connsiteY2" fmla="*/ 5384800 h 5384800"/>
              <a:gd name="connsiteX3" fmla="*/ 0 w 1554480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15544800" h="5384800">
                <a:moveTo>
                  <a:pt x="0" y="0"/>
                </a:moveTo>
                <a:lnTo>
                  <a:pt x="15544800" y="0"/>
                </a:lnTo>
                <a:lnTo>
                  <a:pt x="15544800" y="5384800"/>
                </a:lnTo>
                <a:lnTo>
                  <a:pt x="0" y="538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8518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939789" y="2959099"/>
            <a:ext cx="4864100" cy="4559300"/>
          </a:xfrm>
          <a:custGeom>
            <a:avLst/>
            <a:gdLst>
              <a:gd name="connsiteX0" fmla="*/ 0 w 4864100"/>
              <a:gd name="connsiteY0" fmla="*/ 0 h 4559300"/>
              <a:gd name="connsiteX1" fmla="*/ 4864100 w 4864100"/>
              <a:gd name="connsiteY1" fmla="*/ 0 h 4559300"/>
              <a:gd name="connsiteX2" fmla="*/ 4864100 w 4864100"/>
              <a:gd name="connsiteY2" fmla="*/ 4559300 h 4559300"/>
              <a:gd name="connsiteX3" fmla="*/ 0 w 4864100"/>
              <a:gd name="connsiteY3" fmla="*/ 4559300 h 4559300"/>
            </a:gdLst>
            <a:ahLst/>
            <a:cxnLst>
              <a:cxn ang="0">
                <a:pos x="connsiteX0" y="connsiteY0"/>
              </a:cxn>
              <a:cxn ang="0">
                <a:pos x="connsiteX1" y="connsiteY1"/>
              </a:cxn>
              <a:cxn ang="0">
                <a:pos x="connsiteX2" y="connsiteY2"/>
              </a:cxn>
              <a:cxn ang="0">
                <a:pos x="connsiteX3" y="connsiteY3"/>
              </a:cxn>
            </a:cxnLst>
            <a:rect l="l" t="t" r="r" b="b"/>
            <a:pathLst>
              <a:path w="4864100" h="4559300">
                <a:moveTo>
                  <a:pt x="0" y="0"/>
                </a:moveTo>
                <a:lnTo>
                  <a:pt x="4864100" y="0"/>
                </a:lnTo>
                <a:lnTo>
                  <a:pt x="4864100" y="4559300"/>
                </a:lnTo>
                <a:lnTo>
                  <a:pt x="0" y="4559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29635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2264229"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6908800"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11553371"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2264228"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6" name="Picture Placeholder 25"/>
          <p:cNvSpPr>
            <a:spLocks noGrp="1"/>
          </p:cNvSpPr>
          <p:nvPr>
            <p:ph type="pic" sz="quarter" idx="16"/>
          </p:nvPr>
        </p:nvSpPr>
        <p:spPr>
          <a:xfrm>
            <a:off x="6908799"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9" name="Picture Placeholder 28"/>
          <p:cNvSpPr>
            <a:spLocks noGrp="1"/>
          </p:cNvSpPr>
          <p:nvPr>
            <p:ph type="pic" sz="quarter" idx="17"/>
          </p:nvPr>
        </p:nvSpPr>
        <p:spPr>
          <a:xfrm>
            <a:off x="11553370"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30" name="Rectangle 2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93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6799949"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560291"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20" name="Rectangle 1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46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1634149" y="2723817"/>
            <a:ext cx="10479315"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0" name="Rectangle 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07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1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11068050"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824283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9681028" y="3077029"/>
            <a:ext cx="7235371" cy="5266871"/>
          </a:xfrm>
        </p:spPr>
        <p:txBody>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cture Placeholder 17"/>
          <p:cNvSpPr>
            <a:spLocks noGrp="1"/>
          </p:cNvSpPr>
          <p:nvPr>
            <p:ph type="pic" sz="quarter" idx="12"/>
          </p:nvPr>
        </p:nvSpPr>
        <p:spPr>
          <a:xfrm>
            <a:off x="13715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3"/>
          </p:nvPr>
        </p:nvSpPr>
        <p:spPr>
          <a:xfrm>
            <a:off x="398552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4"/>
          </p:nvPr>
        </p:nvSpPr>
        <p:spPr>
          <a:xfrm>
            <a:off x="659944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5" name="Picture Placeholder 24"/>
          <p:cNvSpPr>
            <a:spLocks noGrp="1"/>
          </p:cNvSpPr>
          <p:nvPr>
            <p:ph type="pic" sz="quarter" idx="15"/>
          </p:nvPr>
        </p:nvSpPr>
        <p:spPr>
          <a:xfrm>
            <a:off x="921336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8" name="Picture Placeholder 27"/>
          <p:cNvSpPr>
            <a:spLocks noGrp="1"/>
          </p:cNvSpPr>
          <p:nvPr>
            <p:ph type="pic" sz="quarter" idx="16"/>
          </p:nvPr>
        </p:nvSpPr>
        <p:spPr>
          <a:xfrm>
            <a:off x="1182727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31" name="Picture Placeholder 30"/>
          <p:cNvSpPr>
            <a:spLocks noGrp="1"/>
          </p:cNvSpPr>
          <p:nvPr>
            <p:ph type="pic" sz="quarter" idx="17"/>
          </p:nvPr>
        </p:nvSpPr>
        <p:spPr>
          <a:xfrm>
            <a:off x="144411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847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33083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461249"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141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36996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3178629"/>
            <a:ext cx="18288000" cy="7108372"/>
          </a:xfrm>
          <a:custGeom>
            <a:avLst/>
            <a:gdLst>
              <a:gd name="connsiteX0" fmla="*/ 0 w 18288000"/>
              <a:gd name="connsiteY0" fmla="*/ 0 h 6193971"/>
              <a:gd name="connsiteX1" fmla="*/ 18288000 w 18288000"/>
              <a:gd name="connsiteY1" fmla="*/ 0 h 6193971"/>
              <a:gd name="connsiteX2" fmla="*/ 18288000 w 18288000"/>
              <a:gd name="connsiteY2" fmla="*/ 6193971 h 6193971"/>
              <a:gd name="connsiteX3" fmla="*/ 0 w 18288000"/>
              <a:gd name="connsiteY3" fmla="*/ 6193971 h 6193971"/>
            </a:gdLst>
            <a:ahLst/>
            <a:cxnLst>
              <a:cxn ang="0">
                <a:pos x="connsiteX0" y="connsiteY0"/>
              </a:cxn>
              <a:cxn ang="0">
                <a:pos x="connsiteX1" y="connsiteY1"/>
              </a:cxn>
              <a:cxn ang="0">
                <a:pos x="connsiteX2" y="connsiteY2"/>
              </a:cxn>
              <a:cxn ang="0">
                <a:pos x="connsiteX3" y="connsiteY3"/>
              </a:cxn>
            </a:cxnLst>
            <a:rect l="l" t="t" r="r" b="b"/>
            <a:pathLst>
              <a:path w="18288000" h="6193971">
                <a:moveTo>
                  <a:pt x="0" y="0"/>
                </a:moveTo>
                <a:lnTo>
                  <a:pt x="18288000" y="0"/>
                </a:lnTo>
                <a:lnTo>
                  <a:pt x="18288000" y="6193971"/>
                </a:lnTo>
                <a:lnTo>
                  <a:pt x="0" y="6193971"/>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19" name="Rectangle 18"/>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78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781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81679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25240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8167918" y="56514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12524018" y="5651500"/>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637047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2600" y="0"/>
            <a:ext cx="10025063" cy="10287000"/>
          </a:xfrm>
          <a:solidFill>
            <a:schemeClr val="bg1">
              <a:lumMod val="95000"/>
              <a:alpha val="78000"/>
            </a:schemeClr>
          </a:solidFill>
        </p:spPr>
        <p:txBody>
          <a:bodyPr/>
          <a:lstStyle>
            <a:lvl1pPr algn="r">
              <a:defRPr/>
            </a:lvl1pPr>
          </a:lstStyle>
          <a:p>
            <a:endParaRPr lang="en-GB"/>
          </a:p>
        </p:txBody>
      </p:sp>
    </p:spTree>
    <p:extLst>
      <p:ext uri="{BB962C8B-B14F-4D97-AF65-F5344CB8AC3E}">
        <p14:creationId xmlns:p14="http://schemas.microsoft.com/office/powerpoint/2010/main" val="179046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5661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371600" y="1943100"/>
            <a:ext cx="4938713"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95688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617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948229" y="0"/>
            <a:ext cx="4339771" cy="10287000"/>
          </a:xfrm>
          <a:custGeom>
            <a:avLst/>
            <a:gdLst>
              <a:gd name="connsiteX0" fmla="*/ 0 w 4339771"/>
              <a:gd name="connsiteY0" fmla="*/ 0 h 10287000"/>
              <a:gd name="connsiteX1" fmla="*/ 4339771 w 4339771"/>
              <a:gd name="connsiteY1" fmla="*/ 0 h 10287000"/>
              <a:gd name="connsiteX2" fmla="*/ 4339771 w 4339771"/>
              <a:gd name="connsiteY2" fmla="*/ 10287000 h 10287000"/>
              <a:gd name="connsiteX3" fmla="*/ 0 w 433977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339771" h="10287000">
                <a:moveTo>
                  <a:pt x="0" y="0"/>
                </a:moveTo>
                <a:lnTo>
                  <a:pt x="4339771" y="0"/>
                </a:lnTo>
                <a:lnTo>
                  <a:pt x="4339771" y="10287000"/>
                </a:lnTo>
                <a:lnTo>
                  <a:pt x="0" y="10287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46449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4634754"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703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63739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0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4472214"/>
          </a:xfrm>
        </p:spPr>
        <p:txBody>
          <a:bodyPr>
            <a:normAutofit/>
          </a:bodyPr>
          <a:lstStyle>
            <a:lvl1pPr marL="0" indent="0">
              <a:buNone/>
              <a:defRPr sz="6000">
                <a:solidFill>
                  <a:schemeClr val="bg1"/>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 y="0"/>
            <a:ext cx="9144000" cy="4397829"/>
          </a:xfrm>
          <a:custGeom>
            <a:avLst/>
            <a:gdLst>
              <a:gd name="connsiteX0" fmla="*/ 0 w 9144000"/>
              <a:gd name="connsiteY0" fmla="*/ 0 h 4397829"/>
              <a:gd name="connsiteX1" fmla="*/ 9144000 w 9144000"/>
              <a:gd name="connsiteY1" fmla="*/ 0 h 4397829"/>
              <a:gd name="connsiteX2" fmla="*/ 9144000 w 9144000"/>
              <a:gd name="connsiteY2" fmla="*/ 4397829 h 4397829"/>
              <a:gd name="connsiteX3" fmla="*/ 0 w 9144000"/>
              <a:gd name="connsiteY3" fmla="*/ 4397829 h 4397829"/>
            </a:gdLst>
            <a:ahLst/>
            <a:cxnLst>
              <a:cxn ang="0">
                <a:pos x="connsiteX0" y="connsiteY0"/>
              </a:cxn>
              <a:cxn ang="0">
                <a:pos x="connsiteX1" y="connsiteY1"/>
              </a:cxn>
              <a:cxn ang="0">
                <a:pos x="connsiteX2" y="connsiteY2"/>
              </a:cxn>
              <a:cxn ang="0">
                <a:pos x="connsiteX3" y="connsiteY3"/>
              </a:cxn>
            </a:cxnLst>
            <a:rect l="l" t="t" r="r" b="b"/>
            <a:pathLst>
              <a:path w="9144000" h="4397829">
                <a:moveTo>
                  <a:pt x="0" y="0"/>
                </a:moveTo>
                <a:lnTo>
                  <a:pt x="9144000" y="0"/>
                </a:lnTo>
                <a:lnTo>
                  <a:pt x="9144000" y="4397829"/>
                </a:lnTo>
                <a:lnTo>
                  <a:pt x="0" y="4397829"/>
                </a:lnTo>
                <a:close/>
              </a:path>
            </a:pathLst>
          </a:custGeom>
          <a:solidFill>
            <a:schemeClr val="bg1">
              <a:lumMod val="95000"/>
            </a:schemeClr>
          </a:solidFill>
        </p:spPr>
        <p:txBody>
          <a:bodyPr wrap="square">
            <a:noAutofit/>
          </a:bodyPr>
          <a:lstStyle/>
          <a:p>
            <a:endParaRPr lang="en-GB"/>
          </a:p>
        </p:txBody>
      </p:sp>
      <p:sp>
        <p:nvSpPr>
          <p:cNvPr id="8" name="Chart Placeholder 7"/>
          <p:cNvSpPr>
            <a:spLocks noGrp="1"/>
          </p:cNvSpPr>
          <p:nvPr>
            <p:ph type="chart" sz="quarter" idx="14"/>
          </p:nvPr>
        </p:nvSpPr>
        <p:spPr>
          <a:xfrm>
            <a:off x="914401" y="5240338"/>
            <a:ext cx="7213600" cy="4106862"/>
          </a:xfrm>
        </p:spPr>
        <p:txBody>
          <a:bodyPr/>
          <a:lstStyle/>
          <a:p>
            <a:endParaRPr lang="en-GB"/>
          </a:p>
        </p:txBody>
      </p:sp>
    </p:spTree>
    <p:extLst>
      <p:ext uri="{BB962C8B-B14F-4D97-AF65-F5344CB8AC3E}">
        <p14:creationId xmlns:p14="http://schemas.microsoft.com/office/powerpoint/2010/main" val="26044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0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356100"/>
            <a:ext cx="4508500" cy="45085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3995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3670300"/>
            <a:ext cx="5410200" cy="54102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10680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7" name="Picture Placeholder 6"/>
          <p:cNvSpPr>
            <a:spLocks noGrp="1"/>
          </p:cNvSpPr>
          <p:nvPr>
            <p:ph type="pic" sz="quarter" idx="13"/>
          </p:nvPr>
        </p:nvSpPr>
        <p:spPr>
          <a:xfrm>
            <a:off x="6381750" y="3670300"/>
            <a:ext cx="5524500" cy="4508500"/>
          </a:xfrm>
          <a:custGeom>
            <a:avLst/>
            <a:gdLst>
              <a:gd name="connsiteX0" fmla="*/ 0 w 5524500"/>
              <a:gd name="connsiteY0" fmla="*/ 0 h 4508500"/>
              <a:gd name="connsiteX1" fmla="*/ 5524500 w 5524500"/>
              <a:gd name="connsiteY1" fmla="*/ 0 h 4508500"/>
              <a:gd name="connsiteX2" fmla="*/ 5524500 w 5524500"/>
              <a:gd name="connsiteY2" fmla="*/ 4508500 h 4508500"/>
              <a:gd name="connsiteX3" fmla="*/ 0 w 55245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5524500" h="4508500">
                <a:moveTo>
                  <a:pt x="0" y="0"/>
                </a:moveTo>
                <a:lnTo>
                  <a:pt x="5524500" y="0"/>
                </a:lnTo>
                <a:lnTo>
                  <a:pt x="5524500" y="4508500"/>
                </a:lnTo>
                <a:lnTo>
                  <a:pt x="0" y="4508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526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9122228"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4"/>
          </p:nvPr>
        </p:nvSpPr>
        <p:spPr>
          <a:xfrm>
            <a:off x="13113657"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5"/>
          </p:nvPr>
        </p:nvSpPr>
        <p:spPr>
          <a:xfrm>
            <a:off x="9122228"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6"/>
          </p:nvPr>
        </p:nvSpPr>
        <p:spPr>
          <a:xfrm>
            <a:off x="13113657"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40393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7785100"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7785100"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06221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130471"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6130471"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6" name="Picture Placeholder 5"/>
          <p:cNvSpPr>
            <a:spLocks noGrp="1"/>
          </p:cNvSpPr>
          <p:nvPr>
            <p:ph type="pic" sz="quarter" idx="15"/>
          </p:nvPr>
        </p:nvSpPr>
        <p:spPr>
          <a:xfrm>
            <a:off x="9459263"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8" name="Picture Placeholder 7"/>
          <p:cNvSpPr>
            <a:spLocks noGrp="1"/>
          </p:cNvSpPr>
          <p:nvPr>
            <p:ph type="pic" sz="quarter" idx="16"/>
          </p:nvPr>
        </p:nvSpPr>
        <p:spPr>
          <a:xfrm>
            <a:off x="9459263"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1518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427934"/>
            <a:ext cx="18288000" cy="3055916"/>
          </a:xfrm>
          <a:solidFill>
            <a:schemeClr val="bg1">
              <a:lumMod val="95000"/>
            </a:schemeClr>
          </a:solidFill>
        </p:spPr>
        <p:txBody>
          <a:bodyPr/>
          <a:lstStyle/>
          <a:p>
            <a:endParaRPr lang="en-GB"/>
          </a:p>
        </p:txBody>
      </p:sp>
      <p:sp>
        <p:nvSpPr>
          <p:cNvPr id="4" name="Rectangle 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8" name="Rectangle 7"/>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1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4497872" y="3928716"/>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4"/>
          </p:nvPr>
        </p:nvSpPr>
        <p:spPr>
          <a:xfrm>
            <a:off x="8197481"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5"/>
          </p:nvPr>
        </p:nvSpPr>
        <p:spPr>
          <a:xfrm>
            <a:off x="11956680"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6586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5242143" cy="23241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6778171" y="0"/>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2" name="Picture Placeholder 11"/>
          <p:cNvSpPr>
            <a:spLocks noGrp="1"/>
          </p:cNvSpPr>
          <p:nvPr>
            <p:ph type="pic" sz="quarter" idx="14"/>
          </p:nvPr>
        </p:nvSpPr>
        <p:spPr>
          <a:xfrm>
            <a:off x="10669590"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5" name="Picture Placeholder 14"/>
          <p:cNvSpPr>
            <a:spLocks noGrp="1"/>
          </p:cNvSpPr>
          <p:nvPr>
            <p:ph type="pic" sz="quarter" idx="15"/>
          </p:nvPr>
        </p:nvSpPr>
        <p:spPr>
          <a:xfrm>
            <a:off x="14561009"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Tree>
    <p:extLst>
      <p:ext uri="{BB962C8B-B14F-4D97-AF65-F5344CB8AC3E}">
        <p14:creationId xmlns:p14="http://schemas.microsoft.com/office/powerpoint/2010/main" val="124936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599" y="3327400"/>
            <a:ext cx="5600700" cy="5016500"/>
          </a:xfrm>
          <a:custGeom>
            <a:avLst/>
            <a:gdLst>
              <a:gd name="connsiteX0" fmla="*/ 0 w 5600700"/>
              <a:gd name="connsiteY0" fmla="*/ 0 h 5016500"/>
              <a:gd name="connsiteX1" fmla="*/ 5600700 w 5600700"/>
              <a:gd name="connsiteY1" fmla="*/ 0 h 5016500"/>
              <a:gd name="connsiteX2" fmla="*/ 5600700 w 5600700"/>
              <a:gd name="connsiteY2" fmla="*/ 5016500 h 5016500"/>
              <a:gd name="connsiteX3" fmla="*/ 0 w 5600700"/>
              <a:gd name="connsiteY3" fmla="*/ 5016500 h 5016500"/>
            </a:gdLst>
            <a:ahLst/>
            <a:cxnLst>
              <a:cxn ang="0">
                <a:pos x="connsiteX0" y="connsiteY0"/>
              </a:cxn>
              <a:cxn ang="0">
                <a:pos x="connsiteX1" y="connsiteY1"/>
              </a:cxn>
              <a:cxn ang="0">
                <a:pos x="connsiteX2" y="connsiteY2"/>
              </a:cxn>
              <a:cxn ang="0">
                <a:pos x="connsiteX3" y="connsiteY3"/>
              </a:cxn>
            </a:cxnLst>
            <a:rect l="l" t="t" r="r" b="b"/>
            <a:pathLst>
              <a:path w="5600700" h="5016500">
                <a:moveTo>
                  <a:pt x="0" y="0"/>
                </a:moveTo>
                <a:lnTo>
                  <a:pt x="5600700" y="0"/>
                </a:lnTo>
                <a:lnTo>
                  <a:pt x="5600700" y="5016500"/>
                </a:lnTo>
                <a:lnTo>
                  <a:pt x="0" y="5016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2628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3"/>
          </p:nvPr>
        </p:nvSpPr>
        <p:spPr>
          <a:xfrm>
            <a:off x="0"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9143998"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9543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3" name="Picture Placeholder 2"/>
          <p:cNvSpPr>
            <a:spLocks noGrp="1"/>
          </p:cNvSpPr>
          <p:nvPr>
            <p:ph type="pic" sz="quarter" idx="13"/>
          </p:nvPr>
        </p:nvSpPr>
        <p:spPr>
          <a:xfrm>
            <a:off x="0" y="1"/>
            <a:ext cx="18288000" cy="6325644"/>
          </a:xfrm>
          <a:solidFill>
            <a:schemeClr val="bg1">
              <a:lumMod val="95000"/>
            </a:schemeClr>
          </a:solidFill>
        </p:spPr>
        <p:txBody>
          <a:bodyPr/>
          <a:lstStyle/>
          <a:p>
            <a:endParaRPr lang="en-GB"/>
          </a:p>
        </p:txBody>
      </p:sp>
    </p:spTree>
    <p:custDataLst>
      <p:tags r:id="rId1"/>
    </p:custDataLst>
    <p:extLst>
      <p:ext uri="{BB962C8B-B14F-4D97-AF65-F5344CB8AC3E}">
        <p14:creationId xmlns:p14="http://schemas.microsoft.com/office/powerpoint/2010/main" val="277545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7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5" name="Picture Placeholder 4"/>
          <p:cNvSpPr>
            <a:spLocks noGrp="1"/>
          </p:cNvSpPr>
          <p:nvPr>
            <p:ph type="pic" sz="quarter" idx="13"/>
          </p:nvPr>
        </p:nvSpPr>
        <p:spPr>
          <a:xfrm>
            <a:off x="7504351" y="4934857"/>
            <a:ext cx="9412049" cy="5352143"/>
          </a:xfrm>
          <a:custGeom>
            <a:avLst/>
            <a:gdLst>
              <a:gd name="connsiteX0" fmla="*/ 0 w 10783648"/>
              <a:gd name="connsiteY0" fmla="*/ 0 h 5961743"/>
              <a:gd name="connsiteX1" fmla="*/ 10783648 w 10783648"/>
              <a:gd name="connsiteY1" fmla="*/ 0 h 5961743"/>
              <a:gd name="connsiteX2" fmla="*/ 10783648 w 10783648"/>
              <a:gd name="connsiteY2" fmla="*/ 5961743 h 5961743"/>
              <a:gd name="connsiteX3" fmla="*/ 0 w 10783648"/>
              <a:gd name="connsiteY3" fmla="*/ 5961743 h 5961743"/>
            </a:gdLst>
            <a:ahLst/>
            <a:cxnLst>
              <a:cxn ang="0">
                <a:pos x="connsiteX0" y="connsiteY0"/>
              </a:cxn>
              <a:cxn ang="0">
                <a:pos x="connsiteX1" y="connsiteY1"/>
              </a:cxn>
              <a:cxn ang="0">
                <a:pos x="connsiteX2" y="connsiteY2"/>
              </a:cxn>
              <a:cxn ang="0">
                <a:pos x="connsiteX3" y="connsiteY3"/>
              </a:cxn>
            </a:cxnLst>
            <a:rect l="l" t="t" r="r" b="b"/>
            <a:pathLst>
              <a:path w="10783648" h="5961743">
                <a:moveTo>
                  <a:pt x="0" y="0"/>
                </a:moveTo>
                <a:lnTo>
                  <a:pt x="10783648" y="0"/>
                </a:lnTo>
                <a:lnTo>
                  <a:pt x="10783648" y="5961743"/>
                </a:lnTo>
                <a:lnTo>
                  <a:pt x="0" y="5961743"/>
                </a:lnTo>
                <a:close/>
              </a:path>
            </a:pathLst>
          </a:custGeom>
          <a:solidFill>
            <a:schemeClr val="bg1">
              <a:lumMod val="95000"/>
            </a:schemeClr>
          </a:solidFill>
        </p:spPr>
        <p:txBody>
          <a:bodyPr wrap="square">
            <a:noAutofit/>
          </a:bodyPr>
          <a:lstStyle/>
          <a:p>
            <a:endParaRPr lang="en-GB"/>
          </a:p>
        </p:txBody>
      </p:sp>
    </p:spTree>
    <p:custDataLst>
      <p:tags r:id="rId1"/>
    </p:custDataLst>
    <p:extLst>
      <p:ext uri="{BB962C8B-B14F-4D97-AF65-F5344CB8AC3E}">
        <p14:creationId xmlns:p14="http://schemas.microsoft.com/office/powerpoint/2010/main" val="301140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4505140" y="2104371"/>
            <a:ext cx="3782859" cy="3419607"/>
          </a:xfrm>
          <a:solidFill>
            <a:schemeClr val="bg1">
              <a:lumMod val="95000"/>
            </a:schemeClr>
          </a:solidFill>
        </p:spPr>
        <p:txBody>
          <a:bodyPr/>
          <a:lstStyle/>
          <a:p>
            <a:endParaRPr lang="en-GB"/>
          </a:p>
        </p:txBody>
      </p:sp>
      <p:sp>
        <p:nvSpPr>
          <p:cNvPr id="5" name="Picture Placeholder 2"/>
          <p:cNvSpPr>
            <a:spLocks noGrp="1"/>
          </p:cNvSpPr>
          <p:nvPr>
            <p:ph type="pic" sz="quarter" idx="14"/>
          </p:nvPr>
        </p:nvSpPr>
        <p:spPr>
          <a:xfrm>
            <a:off x="10534391" y="2104371"/>
            <a:ext cx="3782859" cy="3419607"/>
          </a:xfrm>
          <a:solidFill>
            <a:schemeClr val="bg1">
              <a:lumMod val="95000"/>
            </a:schemeClr>
          </a:solidFill>
        </p:spPr>
        <p:txBody>
          <a:bodyPr/>
          <a:lstStyle/>
          <a:p>
            <a:endParaRPr lang="en-GB"/>
          </a:p>
        </p:txBody>
      </p:sp>
      <p:sp>
        <p:nvSpPr>
          <p:cNvPr id="7" name="Picture Placeholder 2"/>
          <p:cNvSpPr>
            <a:spLocks noGrp="1"/>
          </p:cNvSpPr>
          <p:nvPr>
            <p:ph type="pic" sz="quarter" idx="15"/>
          </p:nvPr>
        </p:nvSpPr>
        <p:spPr>
          <a:xfrm>
            <a:off x="6563642" y="2104371"/>
            <a:ext cx="3782859" cy="3419607"/>
          </a:xfrm>
          <a:solidFill>
            <a:schemeClr val="bg1">
              <a:lumMod val="95000"/>
            </a:schemeClr>
          </a:solidFill>
        </p:spPr>
        <p:txBody>
          <a:bodyPr/>
          <a:lstStyle/>
          <a:p>
            <a:endParaRPr lang="en-GB"/>
          </a:p>
        </p:txBody>
      </p:sp>
    </p:spTree>
    <p:extLst>
      <p:ext uri="{BB962C8B-B14F-4D97-AF65-F5344CB8AC3E}">
        <p14:creationId xmlns:p14="http://schemas.microsoft.com/office/powerpoint/2010/main" val="283236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 y="1"/>
            <a:ext cx="8029184" cy="5523978"/>
          </a:xfrm>
          <a:solidFill>
            <a:schemeClr val="bg1">
              <a:lumMod val="95000"/>
            </a:schemeClr>
          </a:solidFill>
        </p:spPr>
        <p:txBody>
          <a:bodyPr/>
          <a:lstStyle/>
          <a:p>
            <a:endParaRPr lang="en-GB"/>
          </a:p>
        </p:txBody>
      </p:sp>
    </p:spTree>
    <p:extLst>
      <p:ext uri="{BB962C8B-B14F-4D97-AF65-F5344CB8AC3E}">
        <p14:creationId xmlns:p14="http://schemas.microsoft.com/office/powerpoint/2010/main" val="65267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66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7772400" cy="7006772"/>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245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8" name="Picture Placeholder 7"/>
          <p:cNvSpPr>
            <a:spLocks noGrp="1"/>
          </p:cNvSpPr>
          <p:nvPr>
            <p:ph type="pic" sz="quarter" idx="13"/>
          </p:nvPr>
        </p:nvSpPr>
        <p:spPr>
          <a:xfrm>
            <a:off x="40005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7785100" y="3755569"/>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115697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64548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8432801" y="1943100"/>
            <a:ext cx="8483600"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152900"/>
            <a:ext cx="4864100" cy="4191000"/>
          </a:xfrm>
          <a:custGeom>
            <a:avLst/>
            <a:gdLst>
              <a:gd name="connsiteX0" fmla="*/ 0 w 4864100"/>
              <a:gd name="connsiteY0" fmla="*/ 0 h 4191000"/>
              <a:gd name="connsiteX1" fmla="*/ 4864100 w 4864100"/>
              <a:gd name="connsiteY1" fmla="*/ 0 h 4191000"/>
              <a:gd name="connsiteX2" fmla="*/ 4864100 w 4864100"/>
              <a:gd name="connsiteY2" fmla="*/ 4191000 h 4191000"/>
              <a:gd name="connsiteX3" fmla="*/ 0 w 48641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864100" h="4191000">
                <a:moveTo>
                  <a:pt x="0" y="0"/>
                </a:moveTo>
                <a:lnTo>
                  <a:pt x="4864100" y="0"/>
                </a:lnTo>
                <a:lnTo>
                  <a:pt x="4864100" y="4191000"/>
                </a:lnTo>
                <a:lnTo>
                  <a:pt x="0" y="4191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28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099"/>
            <a:ext cx="6231699" cy="418193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0" y="0"/>
            <a:ext cx="10014857" cy="3512456"/>
          </a:xfrm>
          <a:custGeom>
            <a:avLst/>
            <a:gdLst>
              <a:gd name="connsiteX0" fmla="*/ 0 w 10014857"/>
              <a:gd name="connsiteY0" fmla="*/ 0 h 3512456"/>
              <a:gd name="connsiteX1" fmla="*/ 10014857 w 10014857"/>
              <a:gd name="connsiteY1" fmla="*/ 0 h 3512456"/>
              <a:gd name="connsiteX2" fmla="*/ 10014857 w 10014857"/>
              <a:gd name="connsiteY2" fmla="*/ 3512456 h 3512456"/>
              <a:gd name="connsiteX3" fmla="*/ 0 w 10014857"/>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10014857" h="3512456">
                <a:moveTo>
                  <a:pt x="0" y="0"/>
                </a:moveTo>
                <a:lnTo>
                  <a:pt x="10014857" y="0"/>
                </a:lnTo>
                <a:lnTo>
                  <a:pt x="10014857" y="3512456"/>
                </a:lnTo>
                <a:lnTo>
                  <a:pt x="0" y="35124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07114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653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099"/>
            <a:ext cx="4938713" cy="2890157"/>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8130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1"/>
            <a:ext cx="8708571"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100"/>
            <a:ext cx="4938713" cy="2817586"/>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5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6964471"/>
          </a:xfrm>
          <a:solidFill>
            <a:schemeClr val="bg1">
              <a:lumMod val="95000"/>
              <a:alpha val="76000"/>
            </a:schemeClr>
          </a:solidFill>
        </p:spPr>
        <p:txBody>
          <a:bodyPr/>
          <a:lstStyle/>
          <a:p>
            <a:endParaRPr lang="en-GB"/>
          </a:p>
        </p:txBody>
      </p:sp>
    </p:spTree>
    <p:extLst>
      <p:ext uri="{BB962C8B-B14F-4D97-AF65-F5344CB8AC3E}">
        <p14:creationId xmlns:p14="http://schemas.microsoft.com/office/powerpoint/2010/main" val="131036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7000"/>
            </a:schemeClr>
          </a:solidFill>
        </p:spPr>
        <p:txBody>
          <a:bodyPr anchor="ctr"/>
          <a:lstStyle/>
          <a:p>
            <a:endParaRPr lang="en-GB"/>
          </a:p>
        </p:txBody>
      </p:sp>
    </p:spTree>
    <p:extLst>
      <p:ext uri="{BB962C8B-B14F-4D97-AF65-F5344CB8AC3E}">
        <p14:creationId xmlns:p14="http://schemas.microsoft.com/office/powerpoint/2010/main" val="174234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6000"/>
            </a:schemeClr>
          </a:solidFill>
        </p:spPr>
        <p:txBody>
          <a:bodyPr/>
          <a:lstStyle/>
          <a:p>
            <a:endParaRPr lang="en-GB"/>
          </a:p>
        </p:txBody>
      </p:sp>
      <p:sp>
        <p:nvSpPr>
          <p:cNvPr id="4"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bg1"/>
                </a:solidFill>
                <a:latin typeface="+mj-lt"/>
              </a:defRPr>
            </a:lvl1pPr>
          </a:lstStyle>
          <a:p>
            <a:pPr lvl="0"/>
            <a:endParaRPr lang="en-GB"/>
          </a:p>
        </p:txBody>
      </p:sp>
    </p:spTree>
    <p:extLst>
      <p:ext uri="{BB962C8B-B14F-4D97-AF65-F5344CB8AC3E}">
        <p14:creationId xmlns:p14="http://schemas.microsoft.com/office/powerpoint/2010/main" val="1157029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67340" y="0"/>
            <a:ext cx="15120660" cy="8505371"/>
          </a:xfrm>
          <a:solidFill>
            <a:schemeClr val="bg1">
              <a:lumMod val="95000"/>
            </a:schemeClr>
          </a:solidFill>
        </p:spPr>
        <p:txBody>
          <a:bodyPr/>
          <a:lstStyle/>
          <a:p>
            <a:endParaRPr lang="en-GB"/>
          </a:p>
        </p:txBody>
      </p:sp>
    </p:spTree>
    <p:extLst>
      <p:ext uri="{BB962C8B-B14F-4D97-AF65-F5344CB8AC3E}">
        <p14:creationId xmlns:p14="http://schemas.microsoft.com/office/powerpoint/2010/main" val="3650322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62971" cy="10287000"/>
          </a:xfrm>
          <a:solidFill>
            <a:schemeClr val="bg1">
              <a:lumMod val="95000"/>
              <a:alpha val="76000"/>
            </a:schemeClr>
          </a:solidFill>
        </p:spPr>
        <p:txBody>
          <a:bodyPr/>
          <a:lstStyle>
            <a:lvl1pPr algn="r">
              <a:defRPr/>
            </a:lvl1pPr>
          </a:lstStyle>
          <a:p>
            <a:endParaRPr lang="en-GB"/>
          </a:p>
        </p:txBody>
      </p:sp>
    </p:spTree>
    <p:extLst>
      <p:ext uri="{BB962C8B-B14F-4D97-AF65-F5344CB8AC3E}">
        <p14:creationId xmlns:p14="http://schemas.microsoft.com/office/powerpoint/2010/main" val="31377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1"/>
          </p:nvPr>
        </p:nvSpPr>
        <p:spPr>
          <a:xfrm>
            <a:off x="130302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4" name="Picture Placeholder 23"/>
          <p:cNvSpPr>
            <a:spLocks noGrp="1"/>
          </p:cNvSpPr>
          <p:nvPr>
            <p:ph type="pic" sz="quarter" idx="12"/>
          </p:nvPr>
        </p:nvSpPr>
        <p:spPr>
          <a:xfrm>
            <a:off x="130302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3"/>
          </p:nvPr>
        </p:nvSpPr>
        <p:spPr>
          <a:xfrm>
            <a:off x="91440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5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08422" y="3661231"/>
            <a:ext cx="4332669" cy="3249502"/>
          </a:xfrm>
          <a:custGeom>
            <a:avLst/>
            <a:gdLst>
              <a:gd name="connsiteX0" fmla="*/ 0 w 4332669"/>
              <a:gd name="connsiteY0" fmla="*/ 0 h 3249502"/>
              <a:gd name="connsiteX1" fmla="*/ 4332669 w 4332669"/>
              <a:gd name="connsiteY1" fmla="*/ 0 h 3249502"/>
              <a:gd name="connsiteX2" fmla="*/ 4332669 w 4332669"/>
              <a:gd name="connsiteY2" fmla="*/ 3249502 h 3249502"/>
              <a:gd name="connsiteX3" fmla="*/ 0 w 4332669"/>
              <a:gd name="connsiteY3" fmla="*/ 3249502 h 3249502"/>
            </a:gdLst>
            <a:ahLst/>
            <a:cxnLst>
              <a:cxn ang="0">
                <a:pos x="connsiteX0" y="connsiteY0"/>
              </a:cxn>
              <a:cxn ang="0">
                <a:pos x="connsiteX1" y="connsiteY1"/>
              </a:cxn>
              <a:cxn ang="0">
                <a:pos x="connsiteX2" y="connsiteY2"/>
              </a:cxn>
              <a:cxn ang="0">
                <a:pos x="connsiteX3" y="connsiteY3"/>
              </a:cxn>
            </a:cxnLst>
            <a:rect l="l" t="t" r="r" b="b"/>
            <a:pathLst>
              <a:path w="4332669" h="3249502">
                <a:moveTo>
                  <a:pt x="0" y="0"/>
                </a:moveTo>
                <a:lnTo>
                  <a:pt x="4332669" y="0"/>
                </a:lnTo>
                <a:lnTo>
                  <a:pt x="4332669" y="3249502"/>
                </a:lnTo>
                <a:lnTo>
                  <a:pt x="0" y="3249502"/>
                </a:lnTo>
                <a:close/>
              </a:path>
            </a:pathLst>
          </a:custGeom>
          <a:solidFill>
            <a:schemeClr val="bg1">
              <a:lumMod val="95000"/>
            </a:schemeClr>
          </a:solidFill>
        </p:spPr>
        <p:txBody>
          <a:bodyPr wrap="square">
            <a:noAutofit/>
          </a:bodyPr>
          <a:lstStyle/>
          <a:p>
            <a:endParaRPr lang="en-GB"/>
          </a:p>
        </p:txBody>
      </p:sp>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63036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131923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547688"/>
            <a:ext cx="155448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738438"/>
            <a:ext cx="155448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9534526"/>
            <a:ext cx="4000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4E7276-81DD-48A1-9A1E-7007460BE63D}" type="datetimeFigureOut">
              <a:rPr lang="en-GB" smtClean="0"/>
              <a:t>29/04/2022</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0005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983662-3F1D-4962-9266-64681CCE409A}" type="slidenum">
              <a:rPr lang="en-GB" smtClean="0"/>
              <a:t>‹#›</a:t>
            </a:fld>
            <a:endParaRPr lang="en-GB"/>
          </a:p>
        </p:txBody>
      </p:sp>
      <p:sp>
        <p:nvSpPr>
          <p:cNvPr id="9" name="Rectangle 8">
            <a:extLst>
              <a:ext uri="{FF2B5EF4-FFF2-40B4-BE49-F238E27FC236}">
                <a16:creationId xmlns:a16="http://schemas.microsoft.com/office/drawing/2014/main" id="{BF06D27B-13B7-4DC1-932A-E27462A59065}"/>
              </a:ext>
            </a:extLst>
          </p:cNvPr>
          <p:cNvSpPr/>
          <p:nvPr userDrawn="1"/>
        </p:nvSpPr>
        <p:spPr>
          <a:xfrm>
            <a:off x="0" y="-1"/>
            <a:ext cx="18288000" cy="182880"/>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71"/>
    </p:custDataLst>
    <p:extLst>
      <p:ext uri="{BB962C8B-B14F-4D97-AF65-F5344CB8AC3E}">
        <p14:creationId xmlns:p14="http://schemas.microsoft.com/office/powerpoint/2010/main" val="949457634"/>
      </p:ext>
    </p:extLst>
  </p:cSld>
  <p:clrMap bg1="lt1" tx1="dk1" bg2="lt2" tx2="dk2" accent1="accent1" accent2="accent2" accent3="accent3" accent4="accent4" accent5="accent5" accent6="accent6" hlink="hlink" folHlink="folHlink"/>
  <p:sldLayoutIdLst>
    <p:sldLayoutId id="2147483662" r:id="rId1"/>
    <p:sldLayoutId id="2147483712" r:id="rId2"/>
    <p:sldLayoutId id="2147483711" r:id="rId3"/>
    <p:sldLayoutId id="2147483710" r:id="rId4"/>
    <p:sldLayoutId id="2147483697" r:id="rId5"/>
    <p:sldLayoutId id="2147483676" r:id="rId6"/>
    <p:sldLayoutId id="2147483722" r:id="rId7"/>
    <p:sldLayoutId id="2147483675" r:id="rId8"/>
    <p:sldLayoutId id="2147483690" r:id="rId9"/>
    <p:sldLayoutId id="2147483709" r:id="rId10"/>
    <p:sldLayoutId id="2147483691" r:id="rId11"/>
    <p:sldLayoutId id="2147483668" r:id="rId12"/>
    <p:sldLayoutId id="2147483669" r:id="rId13"/>
    <p:sldLayoutId id="2147483729" r:id="rId14"/>
    <p:sldLayoutId id="2147483728" r:id="rId15"/>
    <p:sldLayoutId id="2147483725" r:id="rId16"/>
    <p:sldLayoutId id="2147483724" r:id="rId17"/>
    <p:sldLayoutId id="2147483718" r:id="rId18"/>
    <p:sldLayoutId id="2147483713" r:id="rId19"/>
    <p:sldLayoutId id="2147483705" r:id="rId20"/>
    <p:sldLayoutId id="2147483694" r:id="rId21"/>
    <p:sldLayoutId id="2147483688" r:id="rId22"/>
    <p:sldLayoutId id="2147483689" r:id="rId23"/>
    <p:sldLayoutId id="2147483687" r:id="rId24"/>
    <p:sldLayoutId id="2147483685" r:id="rId25"/>
    <p:sldLayoutId id="2147483677" r:id="rId26"/>
    <p:sldLayoutId id="2147483672" r:id="rId27"/>
    <p:sldLayoutId id="2147483673" r:id="rId28"/>
    <p:sldLayoutId id="2147483671" r:id="rId29"/>
    <p:sldLayoutId id="2147483727" r:id="rId30"/>
    <p:sldLayoutId id="2147483693" r:id="rId31"/>
    <p:sldLayoutId id="2147483686" r:id="rId32"/>
    <p:sldLayoutId id="2147483674" r:id="rId33"/>
    <p:sldLayoutId id="2147483670" r:id="rId34"/>
    <p:sldLayoutId id="2147483692" r:id="rId35"/>
    <p:sldLayoutId id="2147483667" r:id="rId36"/>
    <p:sldLayoutId id="2147483666" r:id="rId37"/>
    <p:sldLayoutId id="2147483680" r:id="rId38"/>
    <p:sldLayoutId id="2147483732" r:id="rId39"/>
    <p:sldLayoutId id="2147483682" r:id="rId40"/>
    <p:sldLayoutId id="2147483681" r:id="rId41"/>
    <p:sldLayoutId id="2147483730" r:id="rId42"/>
    <p:sldLayoutId id="2147483719" r:id="rId43"/>
    <p:sldLayoutId id="2147483716" r:id="rId44"/>
    <p:sldLayoutId id="2147483717" r:id="rId45"/>
    <p:sldLayoutId id="2147483715" r:id="rId46"/>
    <p:sldLayoutId id="2147483708" r:id="rId47"/>
    <p:sldLayoutId id="2147483703" r:id="rId48"/>
    <p:sldLayoutId id="2147483704" r:id="rId49"/>
    <p:sldLayoutId id="2147483702" r:id="rId50"/>
    <p:sldLayoutId id="2147483700" r:id="rId51"/>
    <p:sldLayoutId id="2147483698" r:id="rId52"/>
    <p:sldLayoutId id="2147483696" r:id="rId53"/>
    <p:sldLayoutId id="2147483683" r:id="rId54"/>
    <p:sldLayoutId id="2147483720" r:id="rId55"/>
    <p:sldLayoutId id="2147483721" r:id="rId56"/>
    <p:sldLayoutId id="2147483684" r:id="rId57"/>
    <p:sldLayoutId id="2147483706" r:id="rId58"/>
    <p:sldLayoutId id="2147483726" r:id="rId59"/>
    <p:sldLayoutId id="2147483701" r:id="rId60"/>
    <p:sldLayoutId id="2147483714" r:id="rId61"/>
    <p:sldLayoutId id="2147483699" r:id="rId62"/>
    <p:sldLayoutId id="2147483679" r:id="rId63"/>
    <p:sldLayoutId id="2147483707" r:id="rId64"/>
    <p:sldLayoutId id="2147483661" r:id="rId65"/>
    <p:sldLayoutId id="2147483663" r:id="rId66"/>
    <p:sldLayoutId id="2147483723" r:id="rId67"/>
    <p:sldLayoutId id="2147483695" r:id="rId68"/>
    <p:sldLayoutId id="2147483678" r:id="rId6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1296" userDrawn="1">
          <p15:clr>
            <a:srgbClr val="F26B43"/>
          </p15:clr>
        </p15:guide>
        <p15:guide id="3" pos="864" userDrawn="1">
          <p15:clr>
            <a:srgbClr val="F26B43"/>
          </p15:clr>
        </p15:guide>
        <p15:guide id="4" orient="horz" pos="1224" userDrawn="1">
          <p15:clr>
            <a:srgbClr val="F26B43"/>
          </p15:clr>
        </p15:guide>
        <p15:guide id="5" pos="10656" userDrawn="1">
          <p15:clr>
            <a:srgbClr val="F26B43"/>
          </p15:clr>
        </p15:guide>
        <p15:guide id="6" orient="horz" pos="5256" userDrawn="1">
          <p15:clr>
            <a:srgbClr val="F26B43"/>
          </p15:clr>
        </p15:guide>
        <p15:guide id="7" orient="horz" pos="816" userDrawn="1">
          <p15:clr>
            <a:srgbClr val="F26B43"/>
          </p15:clr>
        </p15:guide>
        <p15:guide id="8" pos="10224" userDrawn="1">
          <p15:clr>
            <a:srgbClr val="F26B43"/>
          </p15:clr>
        </p15:guide>
        <p15:guide id="9"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4.xml"/><Relationship Id="rId1" Type="http://schemas.openxmlformats.org/officeDocument/2006/relationships/tags" Target="../tags/tag7.xml"/><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6.xml"/><Relationship Id="rId1" Type="http://schemas.openxmlformats.org/officeDocument/2006/relationships/tags" Target="../tags/tag8.xml"/><Relationship Id="rId5" Type="http://schemas.microsoft.com/office/2007/relationships/hdphoto" Target="../media/hdphoto3.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371600" y="3612269"/>
            <a:ext cx="4938713" cy="1016000"/>
          </a:xfrm>
        </p:spPr>
        <p:txBody>
          <a:bodyPr/>
          <a:lstStyle/>
          <a:p>
            <a:r>
              <a:rPr lang="en-US" dirty="0">
                <a:solidFill>
                  <a:srgbClr val="231F20"/>
                </a:solidFill>
                <a:latin typeface="Franklin Gothic Demi" panose="020B0703020102020204" pitchFamily="34" charset="0"/>
              </a:rPr>
              <a:t>WHAT?</a:t>
            </a:r>
            <a:endParaRPr lang="en-GB" dirty="0">
              <a:solidFill>
                <a:srgbClr val="231F20"/>
              </a:solidFill>
              <a:latin typeface="Franklin Gothic Demi" panose="020B0703020102020204" pitchFamily="34" charset="0"/>
            </a:endParaRPr>
          </a:p>
        </p:txBody>
      </p:sp>
      <p:sp>
        <p:nvSpPr>
          <p:cNvPr id="22" name="TextBox 21"/>
          <p:cNvSpPr txBox="1"/>
          <p:nvPr/>
        </p:nvSpPr>
        <p:spPr>
          <a:xfrm>
            <a:off x="1371601" y="4680462"/>
            <a:ext cx="8196146" cy="3416320"/>
          </a:xfrm>
          <a:prstGeom prst="rect">
            <a:avLst/>
          </a:prstGeom>
          <a:noFill/>
        </p:spPr>
        <p:txBody>
          <a:bodyPr wrap="square" rtlCol="0">
            <a:spAutoFit/>
          </a:bodyPr>
          <a:lstStyle/>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Insulate all hot water supply pipes and, where condensation is a factor, insulate cold water supply pipes. </a:t>
            </a: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If pipes must be placed in exterior walls, ensure that the pipes are insulated and that suitable cavity insulation is installed behind the pipes; air-seal the wall cavity to prevent cold air from flowing around the pipes.</a:t>
            </a:r>
          </a:p>
        </p:txBody>
      </p:sp>
      <p:pic>
        <p:nvPicPr>
          <p:cNvPr id="4" name="Picture Placeholder 3">
            <a:extLst>
              <a:ext uri="{FF2B5EF4-FFF2-40B4-BE49-F238E27FC236}">
                <a16:creationId xmlns:a16="http://schemas.microsoft.com/office/drawing/2014/main" id="{5306EF78-5C4B-46E8-9608-682D0D982EA5}"/>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0392937" y="3079915"/>
            <a:ext cx="7895063" cy="5921297"/>
          </a:xfrm>
        </p:spPr>
      </p:pic>
      <p:sp>
        <p:nvSpPr>
          <p:cNvPr id="5" name="Rectangle 4">
            <a:extLst>
              <a:ext uri="{FF2B5EF4-FFF2-40B4-BE49-F238E27FC236}">
                <a16:creationId xmlns:a16="http://schemas.microsoft.com/office/drawing/2014/main" id="{663E8C36-E744-44E2-97B7-E502D4040295}"/>
              </a:ext>
            </a:extLst>
          </p:cNvPr>
          <p:cNvSpPr/>
          <p:nvPr/>
        </p:nvSpPr>
        <p:spPr>
          <a:xfrm>
            <a:off x="1494264" y="8442351"/>
            <a:ext cx="1661532" cy="128300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642CE2-39DE-4B53-B729-EBA17E0746D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868408" y="8526849"/>
            <a:ext cx="882988" cy="1192035"/>
          </a:xfrm>
          <a:prstGeom prst="rect">
            <a:avLst/>
          </a:prstGeom>
        </p:spPr>
      </p:pic>
      <p:sp>
        <p:nvSpPr>
          <p:cNvPr id="10" name="Rectangle 9">
            <a:extLst>
              <a:ext uri="{FF2B5EF4-FFF2-40B4-BE49-F238E27FC236}">
                <a16:creationId xmlns:a16="http://schemas.microsoft.com/office/drawing/2014/main" id="{FD6FB255-520D-432F-B2B8-BE5838389013}"/>
              </a:ext>
            </a:extLst>
          </p:cNvPr>
          <p:cNvSpPr/>
          <p:nvPr/>
        </p:nvSpPr>
        <p:spPr>
          <a:xfrm>
            <a:off x="0" y="3612269"/>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035EE0-7544-4A61-9CE6-4119F3D93A7C}"/>
              </a:ext>
            </a:extLst>
          </p:cNvPr>
          <p:cNvSpPr/>
          <p:nvPr/>
        </p:nvSpPr>
        <p:spPr>
          <a:xfrm>
            <a:off x="913743" y="568116"/>
            <a:ext cx="12858013" cy="2339102"/>
          </a:xfrm>
          <a:prstGeom prst="rect">
            <a:avLst/>
          </a:prstGeom>
        </p:spPr>
        <p:txBody>
          <a:bodyPr wrap="square">
            <a:spAutoFit/>
          </a:bodyPr>
          <a:lstStyle/>
          <a:p>
            <a:endParaRPr lang="en-US" sz="1400" dirty="0">
              <a:solidFill>
                <a:srgbClr val="000000"/>
              </a:solidFill>
              <a:latin typeface="Franklin Gothic Demi" panose="020B0703020102020204" pitchFamily="34" charset="0"/>
            </a:endParaRPr>
          </a:p>
          <a:p>
            <a:r>
              <a:rPr lang="en-US" sz="6600" dirty="0">
                <a:latin typeface="Franklin Gothic Heavy" panose="020B0903020102020204" pitchFamily="34" charset="0"/>
              </a:rPr>
              <a:t>OTHER MAJOR POINTS: </a:t>
            </a:r>
            <a:r>
              <a:rPr lang="en-US" sz="6600" dirty="0">
                <a:solidFill>
                  <a:srgbClr val="00853D"/>
                </a:solidFill>
                <a:latin typeface="Franklin Gothic Heavy" panose="020B0903020102020204" pitchFamily="34" charset="0"/>
              </a:rPr>
              <a:t>PIPES IN EXTERIOR </a:t>
            </a:r>
            <a:r>
              <a:rPr lang="en-US" sz="6600" dirty="0">
                <a:latin typeface="Franklin Gothic Heavy" panose="020B0903020102020204" pitchFamily="34" charset="0"/>
              </a:rPr>
              <a:t>WALLS</a:t>
            </a:r>
          </a:p>
        </p:txBody>
      </p:sp>
    </p:spTree>
    <p:custDataLst>
      <p:tags r:id="rId1"/>
    </p:custDataLst>
    <p:extLst>
      <p:ext uri="{BB962C8B-B14F-4D97-AF65-F5344CB8AC3E}">
        <p14:creationId xmlns:p14="http://schemas.microsoft.com/office/powerpoint/2010/main" val="10317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7103696"/>
            <a:ext cx="6657584" cy="1016000"/>
          </a:xfrm>
        </p:spPr>
        <p:txBody>
          <a:bodyPr/>
          <a:lstStyle/>
          <a:p>
            <a:r>
              <a:rPr lang="en-US" dirty="0">
                <a:solidFill>
                  <a:srgbClr val="231F20"/>
                </a:solidFill>
                <a:latin typeface="Franklin Gothic Demi" panose="020B0703020102020204" pitchFamily="34" charset="0"/>
              </a:rPr>
              <a:t>WHY?</a:t>
            </a:r>
            <a:endParaRPr lang="en-GB" dirty="0">
              <a:solidFill>
                <a:srgbClr val="231F20"/>
              </a:solidFill>
              <a:latin typeface="Franklin Gothic Demi" panose="020B0703020102020204" pitchFamily="34" charset="0"/>
            </a:endParaRPr>
          </a:p>
        </p:txBody>
      </p:sp>
      <p:sp>
        <p:nvSpPr>
          <p:cNvPr id="3" name="TextBox 2"/>
          <p:cNvSpPr txBox="1"/>
          <p:nvPr/>
        </p:nvSpPr>
        <p:spPr>
          <a:xfrm>
            <a:off x="5737301" y="6688535"/>
            <a:ext cx="11768997" cy="2862322"/>
          </a:xfrm>
          <a:prstGeom prst="rect">
            <a:avLst/>
          </a:prstGeom>
          <a:noFill/>
        </p:spPr>
        <p:txBody>
          <a:bodyPr wrap="square" numCol="2" spcCol="54864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Insulating water pipes can save energy by lessening heat loss through the piping. According to studies by </a:t>
            </a:r>
            <a:r>
              <a:rPr lang="en-US" sz="2400" dirty="0" err="1">
                <a:latin typeface="Franklin Gothic Book" panose="020B0503020102020204" pitchFamily="34" charset="0"/>
                <a:ea typeface="BatangChe" panose="02030609000101010101" pitchFamily="49" charset="-127"/>
                <a:cs typeface="Miriam Fixed" panose="020B0509050101010101" pitchFamily="49" charset="-79"/>
              </a:rPr>
              <a:t>DOE’s</a:t>
            </a:r>
            <a:r>
              <a:rPr lang="en-US" sz="2400" dirty="0">
                <a:latin typeface="Franklin Gothic Book" panose="020B0503020102020204" pitchFamily="34" charset="0"/>
                <a:ea typeface="BatangChe" panose="02030609000101010101" pitchFamily="49" charset="-127"/>
                <a:cs typeface="Miriam Fixed" panose="020B0509050101010101" pitchFamily="49" charset="-79"/>
              </a:rPr>
              <a:t> Building America program, distribution heat loss in uninsulated hot water pipes can range from 16% to 23% depending on the climate. Adding ¾-inch pipe insulation can reduce overall water heating energy use by 4% to 5% annually.</a:t>
            </a:r>
            <a:endParaRPr lang="en-US" sz="2400" dirty="0"/>
          </a:p>
        </p:txBody>
      </p:sp>
      <p:sp>
        <p:nvSpPr>
          <p:cNvPr id="8" name="Freeform 7"/>
          <p:cNvSpPr/>
          <p:nvPr/>
        </p:nvSpPr>
        <p:spPr>
          <a:xfrm flipH="1">
            <a:off x="5105400" y="7028453"/>
            <a:ext cx="45719" cy="2182486"/>
          </a:xfrm>
          <a:custGeom>
            <a:avLst/>
            <a:gdLst>
              <a:gd name="connsiteX0" fmla="*/ 0 w 0"/>
              <a:gd name="connsiteY0" fmla="*/ 0 h 2019300"/>
              <a:gd name="connsiteX1" fmla="*/ 0 w 0"/>
              <a:gd name="connsiteY1" fmla="*/ 2019300 h 2019300"/>
            </a:gdLst>
            <a:ahLst/>
            <a:cxnLst>
              <a:cxn ang="0">
                <a:pos x="connsiteX0" y="connsiteY0"/>
              </a:cxn>
              <a:cxn ang="0">
                <a:pos x="connsiteX1" y="connsiteY1"/>
              </a:cxn>
            </a:cxnLst>
            <a:rect l="l" t="t" r="r" b="b"/>
            <a:pathLst>
              <a:path h="2019300">
                <a:moveTo>
                  <a:pt x="0" y="0"/>
                </a:moveTo>
                <a:lnTo>
                  <a:pt x="0" y="2019300"/>
                </a:lnTo>
              </a:path>
            </a:pathLst>
          </a:cu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a:extLst>
              <a:ext uri="{FF2B5EF4-FFF2-40B4-BE49-F238E27FC236}">
                <a16:creationId xmlns:a16="http://schemas.microsoft.com/office/drawing/2014/main" id="{DDFF5C54-3D8E-410D-AAF2-40CC50BD5E85}"/>
              </a:ext>
            </a:extLst>
          </p:cNvPr>
          <p:cNvPicPr>
            <a:picLocks noGrp="1" noChangeAspect="1"/>
          </p:cNvPicPr>
          <p:nvPr>
            <p:ph type="pic" sz="quarter" idx="13"/>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7010"/>
          <a:stretch/>
        </p:blipFill>
        <p:spPr>
          <a:xfrm>
            <a:off x="5128259" y="168198"/>
            <a:ext cx="11357730" cy="5705055"/>
          </a:xfrm>
        </p:spPr>
      </p:pic>
      <p:sp>
        <p:nvSpPr>
          <p:cNvPr id="7" name="Rectangle 6">
            <a:extLst>
              <a:ext uri="{FF2B5EF4-FFF2-40B4-BE49-F238E27FC236}">
                <a16:creationId xmlns:a16="http://schemas.microsoft.com/office/drawing/2014/main" id="{EB56E9E0-36CC-46E9-89FC-F46DA75A0DBC}"/>
              </a:ext>
            </a:extLst>
          </p:cNvPr>
          <p:cNvSpPr/>
          <p:nvPr/>
        </p:nvSpPr>
        <p:spPr>
          <a:xfrm>
            <a:off x="0" y="7103696"/>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60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4544950"/>
            <a:ext cx="5885543" cy="3690357"/>
          </a:xfrm>
        </p:spPr>
        <p:txBody>
          <a:bodyPr/>
          <a:lstStyle/>
          <a:p>
            <a:r>
              <a:rPr lang="en-US" dirty="0">
                <a:solidFill>
                  <a:srgbClr val="231F20"/>
                </a:solidFill>
                <a:latin typeface="Franklin Gothic Demi" panose="020B0703020102020204" pitchFamily="34" charset="0"/>
              </a:rPr>
              <a:t>HOW?</a:t>
            </a:r>
            <a:endParaRPr lang="en-GB" dirty="0">
              <a:solidFill>
                <a:srgbClr val="231F20"/>
              </a:solidFill>
              <a:latin typeface="Franklin Gothic Demi" panose="020B0703020102020204" pitchFamily="34" charset="0"/>
            </a:endParaRPr>
          </a:p>
        </p:txBody>
      </p:sp>
      <p:sp>
        <p:nvSpPr>
          <p:cNvPr id="3" name="TextBox 2"/>
          <p:cNvSpPr txBox="1"/>
          <p:nvPr/>
        </p:nvSpPr>
        <p:spPr>
          <a:xfrm>
            <a:off x="1371600" y="2193777"/>
            <a:ext cx="5742878" cy="2308324"/>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Clean and measure pipes before purchasing insulation—match the pipe’s outside diameter to the pipe sleeve’s inside diameter to ensure a snug fit. </a:t>
            </a:r>
            <a:endParaRPr lang="en-US" sz="2400" dirty="0"/>
          </a:p>
        </p:txBody>
      </p:sp>
      <p:sp>
        <p:nvSpPr>
          <p:cNvPr id="35" name="TextBox 34"/>
          <p:cNvSpPr txBox="1"/>
          <p:nvPr/>
        </p:nvSpPr>
        <p:spPr>
          <a:xfrm>
            <a:off x="7901341" y="2193777"/>
            <a:ext cx="4967163" cy="2308324"/>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Air-seal all seams between the back wall of the cavity and the framing and by sealing any holes through the framing for the piping. </a:t>
            </a:r>
            <a:endParaRPr lang="en-US" sz="2400" dirty="0"/>
          </a:p>
        </p:txBody>
      </p:sp>
      <p:sp>
        <p:nvSpPr>
          <p:cNvPr id="36" name="TextBox 35"/>
          <p:cNvSpPr txBox="1"/>
          <p:nvPr/>
        </p:nvSpPr>
        <p:spPr>
          <a:xfrm>
            <a:off x="13988221" y="2193776"/>
            <a:ext cx="3675310" cy="2308324"/>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Then, apply cavity insulation behind the pipes, between the pipes and the exterior wall. </a:t>
            </a:r>
            <a:endParaRPr lang="en-US" sz="2400" dirty="0"/>
          </a:p>
        </p:txBody>
      </p:sp>
      <p:sp>
        <p:nvSpPr>
          <p:cNvPr id="11" name="TextBox 10"/>
          <p:cNvSpPr txBox="1"/>
          <p:nvPr/>
        </p:nvSpPr>
        <p:spPr>
          <a:xfrm>
            <a:off x="1371600" y="1104366"/>
            <a:ext cx="1393371" cy="646331"/>
          </a:xfrm>
          <a:prstGeom prst="rect">
            <a:avLst/>
          </a:prstGeom>
          <a:noFill/>
        </p:spPr>
        <p:txBody>
          <a:bodyPr wrap="square" rtlCol="0">
            <a:spAutoFit/>
          </a:bodyPr>
          <a:lstStyle/>
          <a:p>
            <a:pPr algn="ctr"/>
            <a:r>
              <a:rPr lang="en-US" sz="3600" dirty="0">
                <a:latin typeface="Franklin Gothic Heavy" panose="020B0903020102020204" pitchFamily="34" charset="0"/>
              </a:rPr>
              <a:t>01</a:t>
            </a:r>
            <a:endParaRPr lang="en-GB" sz="3600" dirty="0">
              <a:latin typeface="Franklin Gothic Heavy" panose="020B0903020102020204" pitchFamily="34" charset="0"/>
            </a:endParaRPr>
          </a:p>
        </p:txBody>
      </p:sp>
      <p:sp>
        <p:nvSpPr>
          <p:cNvPr id="37" name="TextBox 36"/>
          <p:cNvSpPr txBox="1"/>
          <p:nvPr/>
        </p:nvSpPr>
        <p:spPr>
          <a:xfrm>
            <a:off x="7901341" y="1083210"/>
            <a:ext cx="1393371" cy="646331"/>
          </a:xfrm>
          <a:prstGeom prst="rect">
            <a:avLst/>
          </a:prstGeom>
          <a:noFill/>
        </p:spPr>
        <p:txBody>
          <a:bodyPr wrap="square" rtlCol="0">
            <a:spAutoFit/>
          </a:bodyPr>
          <a:lstStyle/>
          <a:p>
            <a:pPr algn="ctr"/>
            <a:r>
              <a:rPr lang="en-US" sz="3600" dirty="0">
                <a:latin typeface="Franklin Gothic Heavy" panose="020B0903020102020204" pitchFamily="34" charset="0"/>
              </a:rPr>
              <a:t>02</a:t>
            </a:r>
            <a:endParaRPr lang="en-GB" sz="3600" dirty="0">
              <a:latin typeface="Franklin Gothic Heavy" panose="020B0903020102020204" pitchFamily="34" charset="0"/>
            </a:endParaRPr>
          </a:p>
        </p:txBody>
      </p:sp>
      <p:sp>
        <p:nvSpPr>
          <p:cNvPr id="38" name="TextBox 37"/>
          <p:cNvSpPr txBox="1"/>
          <p:nvPr/>
        </p:nvSpPr>
        <p:spPr>
          <a:xfrm>
            <a:off x="13988221" y="1117028"/>
            <a:ext cx="1393371" cy="646331"/>
          </a:xfrm>
          <a:prstGeom prst="rect">
            <a:avLst/>
          </a:prstGeom>
          <a:noFill/>
          <a:ln>
            <a:noFill/>
          </a:ln>
        </p:spPr>
        <p:txBody>
          <a:bodyPr wrap="square" rtlCol="0">
            <a:spAutoFit/>
          </a:bodyPr>
          <a:lstStyle/>
          <a:p>
            <a:pPr algn="ctr"/>
            <a:r>
              <a:rPr lang="en-US" sz="3600" dirty="0">
                <a:latin typeface="Franklin Gothic Heavy" panose="020B0903020102020204" pitchFamily="34" charset="0"/>
              </a:rPr>
              <a:t>03</a:t>
            </a:r>
            <a:endParaRPr lang="en-GB" sz="3600" dirty="0">
              <a:latin typeface="Franklin Gothic Heavy" panose="020B0903020102020204" pitchFamily="34" charset="0"/>
            </a:endParaRPr>
          </a:p>
        </p:txBody>
      </p:sp>
      <p:sp>
        <p:nvSpPr>
          <p:cNvPr id="12" name="Freeform 11"/>
          <p:cNvSpPr/>
          <p:nvPr/>
        </p:nvSpPr>
        <p:spPr>
          <a:xfrm>
            <a:off x="1563400" y="1784515"/>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8017454" y="1763359"/>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4104334" y="1797177"/>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a:extLst>
              <a:ext uri="{FF2B5EF4-FFF2-40B4-BE49-F238E27FC236}">
                <a16:creationId xmlns:a16="http://schemas.microsoft.com/office/drawing/2014/main" id="{4E3D063E-8B60-4459-9B04-AF9350305586}"/>
              </a:ext>
            </a:extLst>
          </p:cNvPr>
          <p:cNvPicPr>
            <a:picLocks noGrp="1" noChangeAspect="1"/>
          </p:cNvPicPr>
          <p:nvPr>
            <p:ph type="pic" sz="quarter" idx="13"/>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21106"/>
          <a:stretch/>
        </p:blipFill>
        <p:spPr>
          <a:xfrm>
            <a:off x="8017454" y="4934857"/>
            <a:ext cx="9066214" cy="5352143"/>
          </a:xfrm>
        </p:spPr>
      </p:pic>
      <p:sp>
        <p:nvSpPr>
          <p:cNvPr id="13" name="Rectangle 12">
            <a:extLst>
              <a:ext uri="{FF2B5EF4-FFF2-40B4-BE49-F238E27FC236}">
                <a16:creationId xmlns:a16="http://schemas.microsoft.com/office/drawing/2014/main" id="{FCB6EBFF-E462-44B3-8430-95CAE02BF031}"/>
              </a:ext>
            </a:extLst>
          </p:cNvPr>
          <p:cNvSpPr/>
          <p:nvPr/>
        </p:nvSpPr>
        <p:spPr>
          <a:xfrm>
            <a:off x="0" y="7304414"/>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21530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E0uE9vQ"/>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LD-2">
      <a:dk1>
        <a:sysClr val="windowText" lastClr="000000"/>
      </a:dk1>
      <a:lt1>
        <a:sysClr val="window" lastClr="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Custom 32">
      <a:majorFont>
        <a:latin typeface="Lato Black"/>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2850</TotalTime>
  <Words>474</Words>
  <Application>Microsoft Office PowerPoint</Application>
  <PresentationFormat>Custom</PresentationFormat>
  <Paragraphs>20</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Lato</vt:lpstr>
      <vt:lpstr>Calibri</vt:lpstr>
      <vt:lpstr>Wingdings</vt:lpstr>
      <vt:lpstr>Franklin Gothic Demi</vt:lpstr>
      <vt:lpstr>Franklin Gothic Heavy</vt:lpstr>
      <vt:lpstr>Franklin Gothic Book</vt:lpstr>
      <vt:lpstr>Arial</vt:lpstr>
      <vt:lpstr>Lato Black</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316</cp:revision>
  <dcterms:created xsi:type="dcterms:W3CDTF">2017-04-03T13:46:27Z</dcterms:created>
  <dcterms:modified xsi:type="dcterms:W3CDTF">2022-04-29T17:14:10Z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