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bold r:id="rId10"/>
    </p:embeddedFont>
    <p:embeddedFont>
      <p:font typeface="Lato" panose="020F0502020204030203" pitchFamily="34" charset="0"/>
      <p:regular r:id="rId11"/>
      <p:bold r:id="rId12"/>
      <p:italic r:id="rId13"/>
      <p:boldItalic r:id="rId14"/>
    </p:embeddedFont>
    <p:embeddedFont>
      <p:font typeface="Lato Black" panose="020F0502020204030203" pitchFamily="34" charset="0"/>
      <p:bold r:id="rId15"/>
      <p:boldItalic r:id="rId16"/>
    </p:embeddedFont>
    <p:embeddedFont>
      <p:font typeface="Libre Franklin" pitchFamily="2" charset="0"/>
      <p:regular r:id="rId17"/>
      <p:bold r:id="rId18"/>
      <p:italic r:id="rId19"/>
      <p:boldItalic r:id="rId20"/>
    </p:embeddedFont>
    <p:embeddedFont>
      <p:font typeface="Libre Franklin Black" pitchFamily="2" charset="0"/>
      <p:bold r:id="rId21"/>
      <p:boldItalic r:id="rId22"/>
    </p:embeddedFont>
    <p:embeddedFont>
      <p:font typeface="Noto Sans Symbols" pitchFamily="2"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tC65tkAT4ZMVMdiVpeCe3wazCf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16" y="60"/>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While there are many types of mold, none of them grow without water or moisture. Indoors, mold may begin growing when mold spores land on wet surfaces. There are many ways water can enter a home or building and cause high enough surface relative humidity to result in mold growth, but very briefly, some culprits are: </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a:t>Rainwater and groundwater intrusion</a:t>
            </a:r>
            <a:endParaRPr/>
          </a:p>
          <a:p>
            <a:pPr marL="171450" lvl="0" indent="-171450" algn="l" rtl="0">
              <a:spcBef>
                <a:spcPts val="0"/>
              </a:spcBef>
              <a:spcAft>
                <a:spcPts val="0"/>
              </a:spcAft>
              <a:buClr>
                <a:schemeClr val="dk1"/>
              </a:buClr>
              <a:buSzPts val="1200"/>
              <a:buFont typeface="Arial"/>
              <a:buChar char="•"/>
            </a:pPr>
            <a:r>
              <a:rPr lang="en-US"/>
              <a:t>Water leakage in the envelope</a:t>
            </a:r>
            <a:endParaRPr/>
          </a:p>
          <a:p>
            <a:pPr marL="171450" lvl="0" indent="-171450" algn="l" rtl="0">
              <a:spcBef>
                <a:spcPts val="0"/>
              </a:spcBef>
              <a:spcAft>
                <a:spcPts val="0"/>
              </a:spcAft>
              <a:buClr>
                <a:schemeClr val="dk1"/>
              </a:buClr>
              <a:buSzPts val="1200"/>
              <a:buFont typeface="Arial"/>
              <a:buChar char="•"/>
            </a:pPr>
            <a:r>
              <a:rPr lang="en-US"/>
              <a:t>Leaky piping, plumbing fixture, and/or appliances </a:t>
            </a:r>
            <a:endParaRPr/>
          </a:p>
          <a:p>
            <a:pPr marL="171450" lvl="0" indent="-171450" algn="l" rtl="0">
              <a:spcBef>
                <a:spcPts val="0"/>
              </a:spcBef>
              <a:spcAft>
                <a:spcPts val="0"/>
              </a:spcAft>
              <a:buClr>
                <a:schemeClr val="dk1"/>
              </a:buClr>
              <a:buSzPts val="1200"/>
              <a:buFont typeface="Arial"/>
              <a:buChar char="•"/>
            </a:pPr>
            <a:r>
              <a:rPr lang="en-US"/>
              <a:t>Results of cold or humid weather.</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Mold and bacteria growths are odorous, unsightly, and a cause of wood rot, but they can also cause asthma and allergic reactions in many individuals, and there are cases linking certain airborne fungi to cancer, birth defects, immune system suppression, “sick building syndrome”, and tissue poisoning. Excess moisture, particularly in the air, also encourages dust mites and cockroaches, and their droppings can cause asthma and allergic reactions in many people. Meanwhile, increased use of insecticides can cause trigger additional allergic reactions.</a:t>
            </a:r>
            <a:endParaRPr/>
          </a:p>
          <a:p>
            <a:pPr marL="0" lvl="0" indent="0" algn="l" rtl="0">
              <a:spcBef>
                <a:spcPts val="0"/>
              </a:spcBef>
              <a:spcAft>
                <a:spcPts val="0"/>
              </a:spcAft>
              <a:buNone/>
            </a:pPr>
            <a:endParaRPr/>
          </a:p>
          <a:p>
            <a:pPr marL="0" lvl="0" indent="0" algn="l" rtl="0">
              <a:spcBef>
                <a:spcPts val="0"/>
              </a:spcBef>
              <a:spcAft>
                <a:spcPts val="0"/>
              </a:spcAft>
              <a:buNone/>
            </a:pPr>
            <a:r>
              <a:rPr lang="en-US"/>
              <a:t>Moisture can cause building degradation in many ways, from wet crawlspaces to leaking roofs, possibly leading to mold growth, rot, or insect infestation. </a:t>
            </a:r>
            <a:endParaRPr/>
          </a:p>
        </p:txBody>
      </p:sp>
      <p:sp>
        <p:nvSpPr>
          <p:cNvPr id="405" name="Google Shape;40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Moisture control is essential to mold prevention and control.</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a:t>Clean and repair roof gutters consistently.</a:t>
            </a:r>
            <a:endParaRPr/>
          </a:p>
          <a:p>
            <a:pPr marL="171450" lvl="0" indent="-171450" algn="l" rtl="0">
              <a:spcBef>
                <a:spcPts val="0"/>
              </a:spcBef>
              <a:spcAft>
                <a:spcPts val="0"/>
              </a:spcAft>
              <a:buClr>
                <a:schemeClr val="dk1"/>
              </a:buClr>
              <a:buSzPts val="1200"/>
              <a:buFont typeface="Arial"/>
              <a:buChar char="•"/>
            </a:pPr>
            <a:r>
              <a:rPr lang="en-US"/>
              <a:t>Ensure that the ground slopes away from the building foundation so that water does not enter or collect around the foundation. </a:t>
            </a:r>
            <a:endParaRPr/>
          </a:p>
          <a:p>
            <a:pPr marL="171450" lvl="0" indent="-171450" algn="l" rtl="0">
              <a:spcBef>
                <a:spcPts val="0"/>
              </a:spcBef>
              <a:spcAft>
                <a:spcPts val="0"/>
              </a:spcAft>
              <a:buClr>
                <a:schemeClr val="dk1"/>
              </a:buClr>
              <a:buSzPts val="1200"/>
              <a:buFont typeface="Arial"/>
              <a:buChar char="•"/>
            </a:pPr>
            <a:r>
              <a:rPr lang="en-US"/>
              <a:t>Keep air conditioning drip pans clean and make sure the drain lines are unobstructed and flowing properly. </a:t>
            </a:r>
            <a:endParaRPr/>
          </a:p>
          <a:p>
            <a:pPr marL="171450" lvl="0" indent="-171450" algn="l" rtl="0">
              <a:spcBef>
                <a:spcPts val="0"/>
              </a:spcBef>
              <a:spcAft>
                <a:spcPts val="0"/>
              </a:spcAft>
              <a:buClr>
                <a:schemeClr val="dk1"/>
              </a:buClr>
              <a:buSzPts val="1200"/>
              <a:buFont typeface="Arial"/>
              <a:buChar char="•"/>
            </a:pPr>
            <a:r>
              <a:rPr lang="en-US"/>
              <a:t>Ideally, keep indoor humidity below 60%. </a:t>
            </a:r>
            <a:endParaRPr/>
          </a:p>
          <a:p>
            <a:pPr marL="171450" lvl="0" indent="-171450" algn="l" rtl="0">
              <a:spcBef>
                <a:spcPts val="0"/>
              </a:spcBef>
              <a:spcAft>
                <a:spcPts val="0"/>
              </a:spcAft>
              <a:buClr>
                <a:schemeClr val="dk1"/>
              </a:buClr>
              <a:buSzPts val="1200"/>
              <a:buFont typeface="Arial"/>
              <a:buChar char="•"/>
            </a:pPr>
            <a:r>
              <a:rPr lang="en-US"/>
              <a:t>If condensation or moisture is collecting on windows, walls, or pipes, this could be an indication of high humidity. Dry the wet surface immediately and reduce the moisture/water source. </a:t>
            </a:r>
            <a:endParaRPr/>
          </a:p>
          <a:p>
            <a:pPr marL="0" lvl="0" indent="0" algn="l" rtl="0">
              <a:spcBef>
                <a:spcPts val="0"/>
              </a:spcBef>
              <a:spcAft>
                <a:spcPts val="0"/>
              </a:spcAft>
              <a:buNone/>
            </a:pPr>
            <a:endParaRPr/>
          </a:p>
          <a:p>
            <a:pPr marL="0" lvl="0" indent="0" algn="l" rtl="0">
              <a:spcBef>
                <a:spcPts val="0"/>
              </a:spcBef>
              <a:spcAft>
                <a:spcPts val="0"/>
              </a:spcAft>
              <a:buNone/>
            </a:pPr>
            <a:r>
              <a:rPr lang="en-US"/>
              <a:t>If mold is found in the home:</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a:t>Wearing the appropriate protective gear, clean up the mold promptly AND fix the moisture problem. </a:t>
            </a:r>
            <a:endParaRPr/>
          </a:p>
          <a:p>
            <a:pPr marL="171450" lvl="0" indent="-171450" algn="l" rtl="0">
              <a:spcBef>
                <a:spcPts val="0"/>
              </a:spcBef>
              <a:spcAft>
                <a:spcPts val="0"/>
              </a:spcAft>
              <a:buClr>
                <a:schemeClr val="dk1"/>
              </a:buClr>
              <a:buSzPts val="1200"/>
              <a:buFont typeface="Arial"/>
              <a:buChar char="•"/>
            </a:pPr>
            <a:r>
              <a:rPr lang="en-US"/>
              <a:t>Dry water-damaged areas and items completely within 24-48 hours to prevent mold growth and adjust the moisture control strategy immediately.</a:t>
            </a:r>
            <a:endParaRPr/>
          </a:p>
          <a:p>
            <a:pPr marL="0" lvl="0" indent="0" algn="l" rtl="0">
              <a:spcBef>
                <a:spcPts val="0"/>
              </a:spcBef>
              <a:spcAft>
                <a:spcPts val="0"/>
              </a:spcAft>
              <a:buNone/>
            </a:pPr>
            <a:endParaRPr/>
          </a:p>
          <a:p>
            <a:pPr marL="0" lvl="0" indent="0" algn="l" rtl="0">
              <a:spcBef>
                <a:spcPts val="0"/>
              </a:spcBef>
              <a:spcAft>
                <a:spcPts val="0"/>
              </a:spcAft>
              <a:buNone/>
            </a:pPr>
            <a:r>
              <a:rPr lang="en-US"/>
              <a:t>If there is extensive water damage, and/or mold growth covers more than 10 square feet, consult the U.S. Environmental Protection Agency (EPA) guide titled </a:t>
            </a:r>
            <a:r>
              <a:rPr lang="en-US" i="1"/>
              <a:t>Mold Remediation in Schools and Commercial Buildings </a:t>
            </a:r>
            <a:r>
              <a:rPr lang="en-US"/>
              <a:t>at www.epa.gov/mold. If the HVAC system may be contaminated (for example, there is mold near the intake to the system), consult EPA’s </a:t>
            </a:r>
            <a:r>
              <a:rPr lang="en-US" i="1"/>
              <a:t>Should You Have the Air Ducts in Your Home Cleaned? </a:t>
            </a:r>
            <a:r>
              <a:rPr lang="en-US"/>
              <a:t>at www.epa.gov/iaq/pubs. </a:t>
            </a:r>
            <a:endParaRPr/>
          </a:p>
          <a:p>
            <a:pPr marL="0" lvl="0" indent="0" algn="l" rtl="0">
              <a:spcBef>
                <a:spcPts val="0"/>
              </a:spcBef>
              <a:spcAft>
                <a:spcPts val="0"/>
              </a:spcAft>
              <a:buNone/>
            </a:pPr>
            <a:endParaRPr/>
          </a:p>
          <a:p>
            <a:pPr marL="0" lvl="0" indent="0" algn="l" rtl="0">
              <a:spcBef>
                <a:spcPts val="0"/>
              </a:spcBef>
              <a:spcAft>
                <a:spcPts val="0"/>
              </a:spcAft>
              <a:buNone/>
            </a:pPr>
            <a:r>
              <a:rPr lang="en-US"/>
              <a:t>If a contractor (or other professional service provider) is doing the cleanup, make sure the contractor has experience cleaning up mold and check references.</a:t>
            </a:r>
            <a:endParaRPr/>
          </a:p>
        </p:txBody>
      </p:sp>
      <p:sp>
        <p:nvSpPr>
          <p:cNvPr id="415" name="Google Shape;41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3135082"/>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599" y="4203275"/>
            <a:ext cx="160572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0" i="0" u="none" strike="noStrike" cap="none">
                <a:solidFill>
                  <a:srgbClr val="231F20"/>
                </a:solidFill>
                <a:latin typeface="Libre Franklin"/>
                <a:ea typeface="Libre Franklin"/>
                <a:cs typeface="Libre Franklin"/>
                <a:sym typeface="Libre Franklin"/>
              </a:rPr>
              <a:t>While there are many types of mold, none of them grow without water or moisture. Indoors, mold may begin growing when mold spores land on wet surfaces. There are many ways water can enter a home or building and cause high enough surface relative humidity to result in mold growth, but very briefly, some culprits are: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b="0" i="0" u="none" strike="noStrike" cap="none">
                <a:solidFill>
                  <a:srgbClr val="231F20"/>
                </a:solidFill>
                <a:latin typeface="Libre Franklin"/>
                <a:ea typeface="Libre Franklin"/>
                <a:cs typeface="Libre Franklin"/>
                <a:sym typeface="Libre Franklin"/>
              </a:rPr>
              <a:t>Rainwater and groundwater intrusion</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b="0" i="0" u="none" strike="noStrike" cap="none">
                <a:solidFill>
                  <a:srgbClr val="231F20"/>
                </a:solidFill>
                <a:latin typeface="Libre Franklin"/>
                <a:ea typeface="Libre Franklin"/>
                <a:cs typeface="Libre Franklin"/>
                <a:sym typeface="Libre Franklin"/>
              </a:rPr>
              <a:t>Water leakage in the envelope</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b="0" i="0" u="none" strike="noStrike" cap="none">
                <a:solidFill>
                  <a:srgbClr val="231F20"/>
                </a:solidFill>
                <a:latin typeface="Libre Franklin"/>
                <a:ea typeface="Libre Franklin"/>
                <a:cs typeface="Libre Franklin"/>
                <a:sym typeface="Libre Franklin"/>
              </a:rPr>
              <a:t>Leaky piping, plumbing fixture, and/or appliances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b="0" i="0" u="none" strike="noStrike" cap="none">
                <a:solidFill>
                  <a:srgbClr val="231F20"/>
                </a:solidFill>
                <a:latin typeface="Libre Franklin"/>
                <a:ea typeface="Libre Franklin"/>
                <a:cs typeface="Libre Franklin"/>
                <a:sym typeface="Libre Franklin"/>
              </a:rPr>
              <a:t>Results of cold or humid weather.</a:t>
            </a:r>
            <a:endParaRPr/>
          </a:p>
        </p:txBody>
      </p:sp>
      <p:pic>
        <p:nvPicPr>
          <p:cNvPr id="390" name="Google Shape;390;p1"/>
          <p:cNvPicPr preferRelativeResize="0">
            <a:picLocks noGrp="1"/>
          </p:cNvPicPr>
          <p:nvPr>
            <p:ph type="pic" idx="2"/>
          </p:nvPr>
        </p:nvPicPr>
        <p:blipFill rotWithShape="1">
          <a:blip r:embed="rId3">
            <a:alphaModFix/>
          </a:blip>
          <a:srcRect t="22627"/>
          <a:stretch/>
        </p:blipFill>
        <p:spPr>
          <a:xfrm>
            <a:off x="10239703" y="6174658"/>
            <a:ext cx="7086600" cy="4112342"/>
          </a:xfrm>
          <a:prstGeom prst="rect">
            <a:avLst/>
          </a:prstGeom>
          <a:solidFill>
            <a:srgbClr val="F2F2F2"/>
          </a:solidFill>
          <a:ln>
            <a:noFill/>
          </a:ln>
        </p:spPr>
      </p:pic>
      <p:sp>
        <p:nvSpPr>
          <p:cNvPr id="391" name="Google Shape;391;p1"/>
          <p:cNvSpPr/>
          <p:nvPr/>
        </p:nvSpPr>
        <p:spPr>
          <a:xfrm>
            <a:off x="0" y="3135082"/>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92" name="Google Shape;392;p1"/>
          <p:cNvSpPr/>
          <p:nvPr/>
        </p:nvSpPr>
        <p:spPr>
          <a:xfrm>
            <a:off x="913743" y="568116"/>
            <a:ext cx="15676086" cy="23391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MOLD AND ROT: A </a:t>
            </a:r>
            <a:r>
              <a:rPr lang="en-US" sz="6600">
                <a:solidFill>
                  <a:srgbClr val="00853D"/>
                </a:solidFill>
                <a:latin typeface="Libre Franklin Black"/>
                <a:ea typeface="Libre Franklin Black"/>
                <a:cs typeface="Libre Franklin Black"/>
                <a:sym typeface="Libre Franklin Black"/>
              </a:rPr>
              <a:t>BRIEF GUIDE </a:t>
            </a:r>
            <a:r>
              <a:rPr lang="en-US" sz="6600">
                <a:solidFill>
                  <a:srgbClr val="000000"/>
                </a:solidFill>
                <a:latin typeface="Libre Franklin Black"/>
                <a:ea typeface="Libre Franklin Black"/>
                <a:cs typeface="Libre Franklin Black"/>
                <a:sym typeface="Libre Franklin Black"/>
              </a:rPr>
              <a:t>TO MOLD, MOISTURE, AND THE HOME</a:t>
            </a:r>
            <a:endParaRPr sz="6600">
              <a:solidFill>
                <a:schemeClr val="dk1"/>
              </a:solidFill>
              <a:latin typeface="Libre Franklin Black"/>
              <a:ea typeface="Libre Franklin Black"/>
              <a:cs typeface="Libre Franklin Black"/>
              <a:sym typeface="Libre Franklin Black"/>
            </a:endParaRPr>
          </a:p>
        </p:txBody>
      </p:sp>
      <p:grpSp>
        <p:nvGrpSpPr>
          <p:cNvPr id="393" name="Google Shape;393;p1"/>
          <p:cNvGrpSpPr/>
          <p:nvPr/>
        </p:nvGrpSpPr>
        <p:grpSpPr>
          <a:xfrm>
            <a:off x="1371600" y="8343900"/>
            <a:ext cx="7208684" cy="1283007"/>
            <a:chOff x="1168400" y="8511138"/>
            <a:chExt cx="7208684" cy="1283007"/>
          </a:xfrm>
        </p:grpSpPr>
        <p:grpSp>
          <p:nvGrpSpPr>
            <p:cNvPr id="394" name="Google Shape;394;p1"/>
            <p:cNvGrpSpPr/>
            <p:nvPr/>
          </p:nvGrpSpPr>
          <p:grpSpPr>
            <a:xfrm>
              <a:off x="1168400" y="8511138"/>
              <a:ext cx="7208684" cy="1283007"/>
              <a:chOff x="1168400" y="8511138"/>
              <a:chExt cx="7208684" cy="1283007"/>
            </a:xfrm>
          </p:grpSpPr>
          <p:sp>
            <p:nvSpPr>
              <p:cNvPr id="395" name="Google Shape;395;p1"/>
              <p:cNvSpPr/>
              <p:nvPr/>
            </p:nvSpPr>
            <p:spPr>
              <a:xfrm>
                <a:off x="1168400" y="8511138"/>
                <a:ext cx="7208684"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6" name="Google Shape;396;p1"/>
              <p:cNvPicPr preferRelativeResize="0"/>
              <p:nvPr/>
            </p:nvPicPr>
            <p:blipFill>
              <a:blip r:embed="rId4"/>
              <a:srcRect/>
              <a:stretch/>
            </p:blipFill>
            <p:spPr>
              <a:xfrm>
                <a:off x="2610931" y="8591977"/>
                <a:ext cx="880533" cy="1188721"/>
              </a:xfrm>
              <a:prstGeom prst="rect">
                <a:avLst/>
              </a:prstGeom>
              <a:noFill/>
              <a:ln>
                <a:noFill/>
              </a:ln>
            </p:spPr>
          </p:pic>
          <p:pic>
            <p:nvPicPr>
              <p:cNvPr id="397" name="Google Shape;397;p1"/>
              <p:cNvPicPr preferRelativeResize="0"/>
              <p:nvPr/>
            </p:nvPicPr>
            <p:blipFill>
              <a:blip r:embed="rId5"/>
              <a:srcRect/>
              <a:stretch/>
            </p:blipFill>
            <p:spPr>
              <a:xfrm>
                <a:off x="7168721" y="8579009"/>
                <a:ext cx="880533" cy="1188720"/>
              </a:xfrm>
              <a:prstGeom prst="rect">
                <a:avLst/>
              </a:prstGeom>
              <a:noFill/>
              <a:ln>
                <a:noFill/>
              </a:ln>
            </p:spPr>
          </p:pic>
          <p:pic>
            <p:nvPicPr>
              <p:cNvPr id="398" name="Google Shape;398;p1"/>
              <p:cNvPicPr preferRelativeResize="0"/>
              <p:nvPr/>
            </p:nvPicPr>
            <p:blipFill>
              <a:blip r:embed="rId6"/>
              <a:srcRect/>
              <a:stretch/>
            </p:blipFill>
            <p:spPr>
              <a:xfrm>
                <a:off x="6024395" y="8579009"/>
                <a:ext cx="876019" cy="1182626"/>
              </a:xfrm>
              <a:prstGeom prst="rect">
                <a:avLst/>
              </a:prstGeom>
              <a:noFill/>
              <a:ln>
                <a:noFill/>
              </a:ln>
            </p:spPr>
          </p:pic>
          <p:pic>
            <p:nvPicPr>
              <p:cNvPr id="399" name="Google Shape;399;p1"/>
              <p:cNvPicPr preferRelativeResize="0"/>
              <p:nvPr/>
            </p:nvPicPr>
            <p:blipFill>
              <a:blip r:embed="rId7"/>
              <a:srcRect/>
              <a:stretch/>
            </p:blipFill>
            <p:spPr>
              <a:xfrm>
                <a:off x="1457508" y="8585004"/>
                <a:ext cx="878276" cy="1185674"/>
              </a:xfrm>
              <a:prstGeom prst="rect">
                <a:avLst/>
              </a:prstGeom>
              <a:noFill/>
              <a:ln>
                <a:noFill/>
              </a:ln>
            </p:spPr>
          </p:pic>
          <p:pic>
            <p:nvPicPr>
              <p:cNvPr id="400" name="Google Shape;400;p1"/>
              <p:cNvPicPr preferRelativeResize="0"/>
              <p:nvPr/>
            </p:nvPicPr>
            <p:blipFill>
              <a:blip r:embed="rId8"/>
              <a:srcRect/>
              <a:stretch/>
            </p:blipFill>
            <p:spPr>
              <a:xfrm>
                <a:off x="4877987" y="8586528"/>
                <a:ext cx="876019" cy="1182626"/>
              </a:xfrm>
              <a:prstGeom prst="rect">
                <a:avLst/>
              </a:prstGeom>
              <a:noFill/>
              <a:ln>
                <a:noFill/>
              </a:ln>
            </p:spPr>
          </p:pic>
        </p:grpSp>
        <p:pic>
          <p:nvPicPr>
            <p:cNvPr id="401" name="Google Shape;401;p1"/>
            <p:cNvPicPr preferRelativeResize="0"/>
            <p:nvPr/>
          </p:nvPicPr>
          <p:blipFill>
            <a:blip r:embed="rId9"/>
            <a:srcRect/>
            <a:stretch/>
          </p:blipFill>
          <p:spPr>
            <a:xfrm>
              <a:off x="3748853" y="8591844"/>
              <a:ext cx="876019" cy="118262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8" name="Google Shape;408;p2"/>
          <p:cNvSpPr txBox="1"/>
          <p:nvPr/>
        </p:nvSpPr>
        <p:spPr>
          <a:xfrm>
            <a:off x="5657541" y="6512239"/>
            <a:ext cx="11627100" cy="366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60BB46"/>
                </a:solidFill>
                <a:latin typeface="Franklin Gothic"/>
                <a:ea typeface="Franklin Gothic"/>
                <a:cs typeface="Franklin Gothic"/>
                <a:sym typeface="Franklin Gothic"/>
              </a:rPr>
              <a:t>Excess moisture in the home can lead to:</a:t>
            </a:r>
            <a:endParaRPr/>
          </a:p>
          <a:p>
            <a:pPr marL="342900" marR="0" lvl="0" indent="-342900" algn="l" rtl="0">
              <a:lnSpc>
                <a:spcPct val="150000"/>
              </a:lnSpc>
              <a:spcBef>
                <a:spcPts val="0"/>
              </a:spcBef>
              <a:spcAft>
                <a:spcPts val="0"/>
              </a:spcAft>
              <a:buClr>
                <a:schemeClr val="dk1"/>
              </a:buClr>
              <a:buSzPts val="2400"/>
              <a:buFont typeface="Libre Franklin"/>
              <a:buChar char="▪"/>
            </a:pPr>
            <a:r>
              <a:rPr lang="en-US" sz="2400">
                <a:solidFill>
                  <a:schemeClr val="dk1"/>
                </a:solidFill>
                <a:latin typeface="Libre Franklin"/>
                <a:ea typeface="Libre Franklin"/>
                <a:cs typeface="Libre Franklin"/>
                <a:sym typeface="Libre Franklin"/>
              </a:rPr>
              <a:t>Decreased IAQ and increased air contaminants</a:t>
            </a:r>
            <a:endParaRPr>
              <a:latin typeface="Libre Franklin"/>
              <a:ea typeface="Libre Franklin"/>
              <a:cs typeface="Libre Franklin"/>
              <a:sym typeface="Libre Franklin"/>
            </a:endParaRPr>
          </a:p>
          <a:p>
            <a:pPr marL="342900" marR="0" lvl="0" indent="-342900" algn="l" rtl="0">
              <a:lnSpc>
                <a:spcPct val="150000"/>
              </a:lnSpc>
              <a:spcBef>
                <a:spcPts val="0"/>
              </a:spcBef>
              <a:spcAft>
                <a:spcPts val="0"/>
              </a:spcAft>
              <a:buClr>
                <a:schemeClr val="dk1"/>
              </a:buClr>
              <a:buSzPts val="2400"/>
              <a:buFont typeface="Libre Franklin"/>
              <a:buChar char="▪"/>
            </a:pPr>
            <a:r>
              <a:rPr lang="en-US" sz="2400">
                <a:solidFill>
                  <a:schemeClr val="dk1"/>
                </a:solidFill>
                <a:latin typeface="Libre Franklin"/>
                <a:ea typeface="Libre Franklin"/>
                <a:cs typeface="Libre Franklin"/>
                <a:sym typeface="Libre Franklin"/>
              </a:rPr>
              <a:t>Mold and rot</a:t>
            </a:r>
            <a:endParaRPr>
              <a:latin typeface="Libre Franklin"/>
              <a:ea typeface="Libre Franklin"/>
              <a:cs typeface="Libre Franklin"/>
              <a:sym typeface="Libre Franklin"/>
            </a:endParaRPr>
          </a:p>
          <a:p>
            <a:pPr marL="342900" marR="0" lvl="0" indent="-342900" algn="l" rtl="0">
              <a:lnSpc>
                <a:spcPct val="150000"/>
              </a:lnSpc>
              <a:spcBef>
                <a:spcPts val="0"/>
              </a:spcBef>
              <a:spcAft>
                <a:spcPts val="0"/>
              </a:spcAft>
              <a:buClr>
                <a:schemeClr val="dk1"/>
              </a:buClr>
              <a:buSzPts val="2400"/>
              <a:buFont typeface="Libre Franklin"/>
              <a:buChar char="▪"/>
            </a:pPr>
            <a:r>
              <a:rPr lang="en-US" sz="2400">
                <a:solidFill>
                  <a:schemeClr val="dk1"/>
                </a:solidFill>
                <a:latin typeface="Libre Franklin"/>
                <a:ea typeface="Libre Franklin"/>
                <a:cs typeface="Libre Franklin"/>
                <a:sym typeface="Libre Franklin"/>
              </a:rPr>
              <a:t>Pests and infestation</a:t>
            </a:r>
            <a:endParaRPr>
              <a:latin typeface="Libre Franklin"/>
              <a:ea typeface="Libre Franklin"/>
              <a:cs typeface="Libre Franklin"/>
              <a:sym typeface="Libre Franklin"/>
            </a:endParaRPr>
          </a:p>
          <a:p>
            <a:pPr marL="342900" marR="0" lvl="0" indent="-342900" algn="l" rtl="0">
              <a:lnSpc>
                <a:spcPct val="150000"/>
              </a:lnSpc>
              <a:spcBef>
                <a:spcPts val="0"/>
              </a:spcBef>
              <a:spcAft>
                <a:spcPts val="0"/>
              </a:spcAft>
              <a:buClr>
                <a:schemeClr val="dk1"/>
              </a:buClr>
              <a:buSzPts val="2400"/>
              <a:buFont typeface="Libre Franklin"/>
              <a:buChar char="▪"/>
            </a:pPr>
            <a:r>
              <a:rPr lang="en-US" sz="2400">
                <a:solidFill>
                  <a:schemeClr val="dk1"/>
                </a:solidFill>
                <a:latin typeface="Libre Franklin"/>
                <a:ea typeface="Libre Franklin"/>
                <a:cs typeface="Libre Franklin"/>
                <a:sym typeface="Libre Franklin"/>
              </a:rPr>
              <a:t>Asthma and allergic reactions and sometimes, even more serious health problems</a:t>
            </a:r>
            <a:endParaRPr>
              <a:latin typeface="Libre Franklin"/>
              <a:ea typeface="Libre Franklin"/>
              <a:cs typeface="Libre Franklin"/>
              <a:sym typeface="Libre Franklin"/>
            </a:endParaRPr>
          </a:p>
          <a:p>
            <a:pPr marL="342900" marR="0" lvl="0" indent="-342900" algn="l" rtl="0">
              <a:lnSpc>
                <a:spcPct val="150000"/>
              </a:lnSpc>
              <a:spcBef>
                <a:spcPts val="0"/>
              </a:spcBef>
              <a:spcAft>
                <a:spcPts val="0"/>
              </a:spcAft>
              <a:buClr>
                <a:schemeClr val="dk1"/>
              </a:buClr>
              <a:buSzPts val="2400"/>
              <a:buFont typeface="Libre Franklin"/>
              <a:buChar char="▪"/>
            </a:pPr>
            <a:r>
              <a:rPr lang="en-US" sz="2400">
                <a:solidFill>
                  <a:schemeClr val="dk1"/>
                </a:solidFill>
                <a:latin typeface="Libre Franklin"/>
                <a:ea typeface="Libre Franklin"/>
                <a:cs typeface="Libre Franklin"/>
                <a:sym typeface="Libre Franklin"/>
              </a:rPr>
              <a:t>Building degradation.</a:t>
            </a:r>
            <a:endParaRPr sz="2400">
              <a:solidFill>
                <a:schemeClr val="dk1"/>
              </a:solidFill>
              <a:latin typeface="Libre Franklin"/>
              <a:ea typeface="Libre Franklin"/>
              <a:cs typeface="Libre Franklin"/>
              <a:sym typeface="Libre Franklin"/>
            </a:endParaRPr>
          </a:p>
        </p:txBody>
      </p:sp>
      <p:sp>
        <p:nvSpPr>
          <p:cNvPr id="409" name="Google Shape;409;p2"/>
          <p:cNvSpPr/>
          <p:nvPr/>
        </p:nvSpPr>
        <p:spPr>
          <a:xfrm flipH="1">
            <a:off x="5105400" y="7229171"/>
            <a:ext cx="45719" cy="2182486"/>
          </a:xfrm>
          <a:custGeom>
            <a:avLst/>
            <a:gdLst/>
            <a:ahLst/>
            <a:cxnLst/>
            <a:rect l="l" t="t" r="r" b="b"/>
            <a:pathLst>
              <a:path w="120000" h="2019300" extrusionOk="0">
                <a:moveTo>
                  <a:pt x="0" y="0"/>
                </a:moveTo>
                <a:lnTo>
                  <a:pt x="0" y="2019300"/>
                </a:lnTo>
              </a:path>
            </a:pathLst>
          </a:custGeom>
          <a:noFill/>
          <a:ln w="2857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410" name="Google Shape;410;p2"/>
          <p:cNvPicPr preferRelativeResize="0">
            <a:picLocks noGrp="1"/>
          </p:cNvPicPr>
          <p:nvPr>
            <p:ph type="pic" idx="2"/>
          </p:nvPr>
        </p:nvPicPr>
        <p:blipFill rotWithShape="1">
          <a:blip r:embed="rId3">
            <a:alphaModFix/>
          </a:blip>
          <a:srcRect t="1573" b="47767"/>
          <a:stretch/>
        </p:blipFill>
        <p:spPr>
          <a:xfrm>
            <a:off x="0" y="190500"/>
            <a:ext cx="18288000" cy="6135144"/>
          </a:xfrm>
          <a:prstGeom prst="rect">
            <a:avLst/>
          </a:prstGeom>
          <a:solidFill>
            <a:srgbClr val="F2F2F2"/>
          </a:solidFill>
          <a:ln>
            <a:noFill/>
          </a:ln>
        </p:spPr>
      </p:pic>
      <p:sp>
        <p:nvSpPr>
          <p:cNvPr id="411" name="Google Shape;411;p2"/>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
          <p:cNvSpPr txBox="1">
            <a:spLocks noGrp="1"/>
          </p:cNvSpPr>
          <p:nvPr>
            <p:ph type="body" idx="1"/>
          </p:nvPr>
        </p:nvSpPr>
        <p:spPr>
          <a:xfrm>
            <a:off x="1371600" y="4544950"/>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8" name="Google Shape;418;p3"/>
          <p:cNvSpPr txBox="1"/>
          <p:nvPr/>
        </p:nvSpPr>
        <p:spPr>
          <a:xfrm>
            <a:off x="6985768" y="1504768"/>
            <a:ext cx="11065750" cy="75949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chemeClr val="dk1"/>
                </a:solidFill>
                <a:latin typeface="Libre Franklin"/>
                <a:ea typeface="Libre Franklin"/>
                <a:cs typeface="Libre Franklin"/>
                <a:sym typeface="Libre Franklin"/>
              </a:rPr>
              <a:t>Moisture control is essential to mold prevention and control.</a:t>
            </a:r>
            <a:endParaRPr/>
          </a:p>
          <a:p>
            <a:pPr marL="0" marR="0" lvl="0" indent="0" algn="l" rtl="0">
              <a:lnSpc>
                <a:spcPct val="150000"/>
              </a:lnSpc>
              <a:spcBef>
                <a:spcPts val="0"/>
              </a:spcBef>
              <a:spcAft>
                <a:spcPts val="0"/>
              </a:spcAft>
              <a:buNone/>
            </a:pPr>
            <a:endParaRPr sz="800">
              <a:solidFill>
                <a:schemeClr val="dk1"/>
              </a:solidFill>
              <a:latin typeface="Libre Franklin"/>
              <a:ea typeface="Libre Franklin"/>
              <a:cs typeface="Libre Franklin"/>
              <a:sym typeface="Libre Franklin"/>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Clean and repair roof gutters consistently.</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Ensure that the ground slopes away from the building foundation.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Keep air conditioning drip pans clean and confirm drain lines are flowing properly.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Ideally, keep indoor humidity below 60%.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If condensation is collecting on windows, walls, or pipes, dry the wet surface immediately and reduce the water source. </a:t>
            </a:r>
            <a:endParaRPr/>
          </a:p>
          <a:p>
            <a:pPr marL="0" marR="0" lvl="0" indent="0" algn="l" rtl="0">
              <a:lnSpc>
                <a:spcPct val="150000"/>
              </a:lnSpc>
              <a:spcBef>
                <a:spcPts val="0"/>
              </a:spcBef>
              <a:spcAft>
                <a:spcPts val="0"/>
              </a:spcAft>
              <a:buNone/>
            </a:pPr>
            <a:endParaRPr sz="2400">
              <a:solidFill>
                <a:schemeClr val="dk1"/>
              </a:solidFill>
              <a:latin typeface="Libre Franklin"/>
              <a:ea typeface="Libre Franklin"/>
              <a:cs typeface="Libre Franklin"/>
              <a:sym typeface="Libre Franklin"/>
            </a:endParaRPr>
          </a:p>
          <a:p>
            <a:pPr marL="0" marR="0" lvl="0" indent="0" algn="l" rtl="0">
              <a:lnSpc>
                <a:spcPct val="150000"/>
              </a:lnSpc>
              <a:spcBef>
                <a:spcPts val="0"/>
              </a:spcBef>
              <a:spcAft>
                <a:spcPts val="0"/>
              </a:spcAft>
              <a:buNone/>
            </a:pPr>
            <a:r>
              <a:rPr lang="en-US" sz="2400" b="1">
                <a:solidFill>
                  <a:schemeClr val="dk1"/>
                </a:solidFill>
                <a:latin typeface="Libre Franklin"/>
                <a:ea typeface="Libre Franklin"/>
                <a:cs typeface="Libre Franklin"/>
                <a:sym typeface="Libre Franklin"/>
              </a:rPr>
              <a:t>If mold is found in the home:</a:t>
            </a:r>
            <a:endParaRPr/>
          </a:p>
          <a:p>
            <a:pPr marL="0" marR="0" lvl="0" indent="0" algn="l" rtl="0">
              <a:lnSpc>
                <a:spcPct val="150000"/>
              </a:lnSpc>
              <a:spcBef>
                <a:spcPts val="0"/>
              </a:spcBef>
              <a:spcAft>
                <a:spcPts val="0"/>
              </a:spcAft>
              <a:buNone/>
            </a:pPr>
            <a:endParaRPr sz="800">
              <a:solidFill>
                <a:schemeClr val="dk1"/>
              </a:solidFill>
              <a:latin typeface="Libre Franklin"/>
              <a:ea typeface="Libre Franklin"/>
              <a:cs typeface="Libre Franklin"/>
              <a:sym typeface="Libre Franklin"/>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Wearing the appropriate protective gear, clean up the mold promptly AND fix the moisture problem.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Dry water-damaged areas and items completely within 24-48 hours to prevent mold growth and adjust the moisture control strategy immediately.</a:t>
            </a:r>
            <a:endParaRPr sz="2400">
              <a:solidFill>
                <a:schemeClr val="dk1"/>
              </a:solidFill>
              <a:latin typeface="Lato"/>
              <a:ea typeface="Lato"/>
              <a:cs typeface="Lato"/>
              <a:sym typeface="Lato"/>
            </a:endParaRPr>
          </a:p>
        </p:txBody>
      </p:sp>
      <p:sp>
        <p:nvSpPr>
          <p:cNvPr id="419" name="Google Shape;419;p3"/>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420" name="Google Shape;420;p3"/>
          <p:cNvPicPr preferRelativeResize="0"/>
          <p:nvPr/>
        </p:nvPicPr>
        <p:blipFill rotWithShape="1">
          <a:blip r:embed="rId3">
            <a:alphaModFix/>
          </a:blip>
          <a:srcRect l="37972" t="23246" r="26466" b="8303"/>
          <a:stretch/>
        </p:blipFill>
        <p:spPr>
          <a:xfrm>
            <a:off x="769632" y="1504768"/>
            <a:ext cx="5401719" cy="521838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751</Words>
  <Application>Microsoft Office PowerPoint</Application>
  <PresentationFormat>Custom</PresentationFormat>
  <Paragraphs>56</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Calibri</vt:lpstr>
      <vt:lpstr>Lato Black</vt:lpstr>
      <vt:lpstr>Franklin Gothic</vt:lpstr>
      <vt:lpstr>Lato</vt:lpstr>
      <vt:lpstr>Libre Franklin</vt:lpstr>
      <vt:lpstr>Arial</vt:lpstr>
      <vt:lpstr>Noto Sans Symbols</vt:lpstr>
      <vt:lpstr>Libre Franklin Black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1</cp:revision>
  <dcterms:created xsi:type="dcterms:W3CDTF">2017-04-03T13:46:27Z</dcterms:created>
  <dcterms:modified xsi:type="dcterms:W3CDTF">2022-03-17T02:41:02Z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