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A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60BB46"/>
    <a:srgbClr val="231F20"/>
    <a:srgbClr val="515B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74" d="100"/>
          <a:sy n="74" d="100"/>
        </p:scale>
        <p:origin x="500" y="72"/>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foundation water barrier systems include the grading step. The new home’s immediately surrounding land is graded, and the final grade slopes away from the house. This helps drain water away from the slab, footing, and below-grade walls.</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Grading land away from the new home’s foundation is a necessary step in fully protecting the foundation. In addition to improving building durability, grading helps prevent mold from forming (and thus, rot), and it helps safeguard indoor air quality—all of which contribute to occupant comfort, health, and safety. </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that water drains away from the house on all sides. Guide stormwater runoff away from the foundation by:</a:t>
            </a:r>
          </a:p>
          <a:p>
            <a:endParaRPr lang="en-US" dirty="0"/>
          </a:p>
          <a:p>
            <a:pPr marL="171450" indent="-171450">
              <a:buFont typeface="Arial" panose="020B0604020202020204" pitchFamily="34" charset="0"/>
              <a:buChar char="•"/>
            </a:pPr>
            <a:r>
              <a:rPr lang="en-US" dirty="0"/>
              <a:t>Sloping the final grade away from the house (at minimum 0.5 inch per foot for 10 feet). </a:t>
            </a:r>
          </a:p>
          <a:p>
            <a:pPr marL="628650" lvl="1" indent="-171450">
              <a:buFont typeface="Arial" panose="020B0604020202020204" pitchFamily="34" charset="0"/>
              <a:buChar char="•"/>
            </a:pPr>
            <a:r>
              <a:rPr lang="en-US" dirty="0"/>
              <a:t>Excavate </a:t>
            </a:r>
          </a:p>
          <a:p>
            <a:pPr marL="628650" lvl="1" indent="-171450">
              <a:buFont typeface="Arial" panose="020B0604020202020204" pitchFamily="34" charset="0"/>
              <a:buChar char="•"/>
            </a:pPr>
            <a:r>
              <a:rPr lang="en-US" dirty="0"/>
              <a:t>Install foundation footings, stem wall, and slab</a:t>
            </a:r>
          </a:p>
          <a:p>
            <a:pPr marL="628650" lvl="1" indent="-171450">
              <a:buFont typeface="Arial" panose="020B0604020202020204" pitchFamily="34" charset="0"/>
              <a:buChar char="•"/>
            </a:pPr>
            <a:r>
              <a:rPr lang="en-US" dirty="0"/>
              <a:t>Put in footing drain pipe, waterproofing, and exterior insulation</a:t>
            </a:r>
          </a:p>
          <a:p>
            <a:pPr marL="628650" lvl="1" indent="-171450">
              <a:buFont typeface="Arial" panose="020B0604020202020204" pitchFamily="34" charset="0"/>
              <a:buChar char="•"/>
            </a:pPr>
            <a:r>
              <a:rPr lang="en-US" dirty="0"/>
              <a:t>After construction, backfill to the foundation walls, grade the slope, cap the top layer of the grade with 2 to 4 inches of silty clay, and mechanically compact (tamp) the soils to prevent settling.</a:t>
            </a:r>
          </a:p>
          <a:p>
            <a:pPr marL="171450" indent="-171450">
              <a:buFont typeface="Arial" panose="020B0604020202020204" pitchFamily="34" charset="0"/>
              <a:buChar char="•"/>
            </a:pPr>
            <a:r>
              <a:rPr lang="en-US" dirty="0"/>
              <a:t>Installing either swales or drains designed to transport water away from the foundation if the space is less than 10 feet.</a:t>
            </a:r>
          </a:p>
          <a:p>
            <a:endParaRPr lang="en-US" dirty="0"/>
          </a:p>
          <a:p>
            <a:r>
              <a:rPr lang="en-US" dirty="0"/>
              <a:t>Applicable codes include ENERGY STAR-Certified Homes Rev. 9, DOE Zero Energy Ready Home Rev. 7, EPA Indoor </a:t>
            </a:r>
            <a:r>
              <a:rPr lang="en-US" dirty="0" err="1"/>
              <a:t>airPLUS</a:t>
            </a:r>
            <a:r>
              <a:rPr lang="en-US" dirty="0"/>
              <a:t> Rev. 4, EPA </a:t>
            </a:r>
            <a:r>
              <a:rPr lang="en-US" dirty="0" err="1"/>
              <a:t>WaterSense</a:t>
            </a:r>
            <a:r>
              <a:rPr lang="en-US" dirty="0"/>
              <a:t>® New Home Specification, and 2021 International Residential Code (IRC). </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26/01/2022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035EE0-7544-4A61-9CE6-4119F3D93A7C}"/>
              </a:ext>
            </a:extLst>
          </p:cNvPr>
          <p:cNvSpPr/>
          <p:nvPr/>
        </p:nvSpPr>
        <p:spPr>
          <a:xfrm>
            <a:off x="913743" y="568116"/>
            <a:ext cx="9221775" cy="4370427"/>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LAND IS GRADED: </a:t>
            </a:r>
            <a:r>
              <a:rPr lang="en-US" sz="6600" dirty="0">
                <a:solidFill>
                  <a:srgbClr val="00853D"/>
                </a:solidFill>
                <a:latin typeface="Franklin Gothic Heavy" panose="020B0903020102020204" pitchFamily="34" charset="0"/>
              </a:rPr>
              <a:t>FINAL GRADE</a:t>
            </a:r>
            <a:r>
              <a:rPr lang="en-US" sz="6600" dirty="0">
                <a:latin typeface="Franklin Gothic Heavy" panose="020B0903020102020204" pitchFamily="34" charset="0"/>
              </a:rPr>
              <a:t> SLOPES AWAY FROM FOUNDATION</a:t>
            </a:r>
          </a:p>
        </p:txBody>
      </p:sp>
      <p:sp>
        <p:nvSpPr>
          <p:cNvPr id="6" name="Text Placeholder 5"/>
          <p:cNvSpPr>
            <a:spLocks noGrp="1"/>
          </p:cNvSpPr>
          <p:nvPr>
            <p:ph type="body" sz="quarter" idx="12"/>
          </p:nvPr>
        </p:nvSpPr>
        <p:spPr>
          <a:xfrm>
            <a:off x="1371600" y="5630784"/>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6698977"/>
            <a:ext cx="8422395" cy="2240613"/>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Complete foundation water barrier systems include the grading step. The new home’s immediately surrounding land is graded, and the final grade slopes away from the house. This helps drain water away from the slab, footing, and below-grade walls.</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10757712" y="1910946"/>
            <a:ext cx="6616545" cy="6931619"/>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563078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5714999" y="7141124"/>
            <a:ext cx="13978709" cy="2423790"/>
          </a:xfrm>
          <a:prstGeom prst="rect">
            <a:avLst/>
          </a:prstGeom>
          <a:noFill/>
        </p:spPr>
        <p:txBody>
          <a:bodyPr wrap="square" numCol="2" spcCol="640080" rtlCol="0">
            <a:no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Grading land away from the new home’s foundation is a necessary step in fully protecting the foundation. In addition to improving building durability, grading helps:</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Prevent mold (and rot)</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Safeguard indoor air quality</a:t>
            </a:r>
            <a:endParaRPr lang="en-US" sz="2400" dirty="0"/>
          </a:p>
        </p:txBody>
      </p:sp>
      <p:sp>
        <p:nvSpPr>
          <p:cNvPr id="8" name="Freeform 7"/>
          <p:cNvSpPr/>
          <p:nvPr/>
        </p:nvSpPr>
        <p:spPr>
          <a:xfrm flipH="1">
            <a:off x="5105400" y="7229171"/>
            <a:ext cx="45719" cy="2182486"/>
          </a:xfrm>
          <a:custGeom>
            <a:avLst/>
            <a:gdLst>
              <a:gd name="connsiteX0" fmla="*/ 0 w 0"/>
              <a:gd name="connsiteY0" fmla="*/ 0 h 2019300"/>
              <a:gd name="connsiteX1" fmla="*/ 0 w 0"/>
              <a:gd name="connsiteY1" fmla="*/ 2019300 h 2019300"/>
            </a:gdLst>
            <a:ahLst/>
            <a:cxnLst>
              <a:cxn ang="0">
                <a:pos x="connsiteX0" y="connsiteY0"/>
              </a:cxn>
              <a:cxn ang="0">
                <a:pos x="connsiteX1" y="connsiteY1"/>
              </a:cxn>
            </a:cxnLst>
            <a:rect l="l" t="t" r="r" b="b"/>
            <a:pathLst>
              <a:path h="2019300">
                <a:moveTo>
                  <a:pt x="0" y="0"/>
                </a:moveTo>
                <a:lnTo>
                  <a:pt x="0" y="2019300"/>
                </a:lnTo>
              </a:path>
            </a:pathLst>
          </a:cu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3745849" y="245405"/>
            <a:ext cx="11657116" cy="6318727"/>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1441782"/>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6" name="TextBox 35"/>
          <p:cNvSpPr txBox="1"/>
          <p:nvPr/>
        </p:nvSpPr>
        <p:spPr>
          <a:xfrm>
            <a:off x="5840536" y="2558348"/>
            <a:ext cx="11722846" cy="6548524"/>
          </a:xfrm>
          <a:prstGeom prst="rect">
            <a:avLst/>
          </a:prstGeom>
          <a:noFill/>
        </p:spPr>
        <p:txBody>
          <a:bodyPr wrap="square" numCol="1" spcCol="274320" rtlCol="0">
            <a:spAutoFit/>
          </a:bodyPr>
          <a:lstStyle/>
          <a:p>
            <a:r>
              <a:rPr lang="en-US" sz="3200" dirty="0">
                <a:solidFill>
                  <a:srgbClr val="60BB46"/>
                </a:solidFill>
                <a:latin typeface="Franklin Gothic Demi" panose="020B0703020102020204" pitchFamily="34" charset="0"/>
                <a:ea typeface="BatangChe" panose="02030609000101010101" pitchFamily="49" charset="-127"/>
                <a:cs typeface="Miriam Fixed" panose="020B0509050101010101" pitchFamily="49" charset="-79"/>
              </a:rPr>
              <a:t>Make sure that water drains away from the house on all sides. Guide stormwater runoff away from the foundation by:</a:t>
            </a:r>
          </a:p>
          <a:p>
            <a:pPr>
              <a:lnSpc>
                <a:spcPct val="150000"/>
              </a:lnSpc>
            </a:pPr>
            <a:endParaRPr lang="en-US" sz="2400" dirty="0">
              <a:latin typeface="Franklin Gothic Book" panose="020B0503020102020204" pitchFamily="34" charset="0"/>
              <a:ea typeface="BatangChe" panose="02030609000101010101" pitchFamily="49" charset="-127"/>
              <a:cs typeface="Miriam Fixed" panose="020B0509050101010101" pitchFamily="49" charset="-79"/>
            </a:endParaRP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Sloping the final grade away from the house (at minimum 0.5 inch per foot for 10 feet) </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Excavate </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foundation footings, stem wall, and slab</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Put in footing drain pipe, waterproofing, and exterior insulation</a:t>
            </a:r>
          </a:p>
          <a:p>
            <a:pPr marL="1028700" lvl="1"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After construction, backfill to the foundation walls, grade the slope, cap the top layer of the grade with 2 to 4 inches of silty clay, and mechanically compact (tamp) the soils to prevent settling</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Installing either swales or drains designed to transport water away from the foundation if the space is less than 10 feet</a:t>
            </a:r>
            <a:endParaRPr lang="en-US" sz="2400" dirty="0"/>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664233" y="2625358"/>
            <a:ext cx="4433978" cy="6479943"/>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1317682"/>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2860</TotalTime>
  <Words>492</Words>
  <Application>Microsoft Office PowerPoint</Application>
  <PresentationFormat>Custom</PresentationFormat>
  <Paragraphs>32</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Franklin Gothic Book</vt:lpstr>
      <vt:lpstr>Franklin Gothic Heavy</vt:lpstr>
      <vt:lpstr>Franklin Gothic Demi</vt:lpstr>
      <vt:lpstr>Arial</vt:lpstr>
      <vt:lpstr>Lato</vt:lpstr>
      <vt:lpstr>Wingdings</vt:lpstr>
      <vt:lpstr>Calibri</vt:lpstr>
      <vt:lpstr>Lato Black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Margaret Turek</cp:lastModifiedBy>
  <cp:revision>322</cp:revision>
  <dcterms:created xsi:type="dcterms:W3CDTF">2017-04-03T13:46:27Z</dcterms:created>
  <dcterms:modified xsi:type="dcterms:W3CDTF">2022-01-26T18:32:55Z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