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47"/>
  </p:notesMasterIdLst>
  <p:sldIdLst>
    <p:sldId id="256" r:id="rId6"/>
    <p:sldId id="2726" r:id="rId7"/>
    <p:sldId id="2796" r:id="rId8"/>
    <p:sldId id="2727" r:id="rId9"/>
    <p:sldId id="2889" r:id="rId10"/>
    <p:sldId id="2729" r:id="rId11"/>
    <p:sldId id="2797" r:id="rId12"/>
    <p:sldId id="2885" r:id="rId13"/>
    <p:sldId id="2883" r:id="rId14"/>
    <p:sldId id="2684" r:id="rId15"/>
    <p:sldId id="2683" r:id="rId16"/>
    <p:sldId id="2893" r:id="rId17"/>
    <p:sldId id="2890" r:id="rId18"/>
    <p:sldId id="2892" r:id="rId19"/>
    <p:sldId id="2891" r:id="rId20"/>
    <p:sldId id="2894" r:id="rId21"/>
    <p:sldId id="2895" r:id="rId22"/>
    <p:sldId id="2896" r:id="rId23"/>
    <p:sldId id="2897" r:id="rId24"/>
    <p:sldId id="2898" r:id="rId25"/>
    <p:sldId id="2899" r:id="rId26"/>
    <p:sldId id="2900" r:id="rId27"/>
    <p:sldId id="2798" r:id="rId28"/>
    <p:sldId id="2799" r:id="rId29"/>
    <p:sldId id="2800" r:id="rId30"/>
    <p:sldId id="2733" r:id="rId31"/>
    <p:sldId id="2802" r:id="rId32"/>
    <p:sldId id="2803" r:id="rId33"/>
    <p:sldId id="2804" r:id="rId34"/>
    <p:sldId id="2723" r:id="rId35"/>
    <p:sldId id="2824" r:id="rId36"/>
    <p:sldId id="2825" r:id="rId37"/>
    <p:sldId id="2826" r:id="rId38"/>
    <p:sldId id="2827" r:id="rId39"/>
    <p:sldId id="2828" r:id="rId40"/>
    <p:sldId id="2829" r:id="rId41"/>
    <p:sldId id="2832" r:id="rId42"/>
    <p:sldId id="2833" r:id="rId43"/>
    <p:sldId id="2773" r:id="rId44"/>
    <p:sldId id="2774" r:id="rId45"/>
    <p:sldId id="277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45F1DB1-CEBC-47B1-B99F-BB4E7809F68C}">
          <p14:sldIdLst>
            <p14:sldId id="256"/>
          </p14:sldIdLst>
        </p14:section>
        <p14:section name="Part 1: Basic Principles of Heat Pump Operation" id="{5D6A7F83-A62A-4AE0-BCE4-C041ABBC035C}">
          <p14:sldIdLst>
            <p14:sldId id="2726"/>
            <p14:sldId id="2796"/>
            <p14:sldId id="2727"/>
            <p14:sldId id="2889"/>
            <p14:sldId id="2729"/>
            <p14:sldId id="2797"/>
            <p14:sldId id="2885"/>
            <p14:sldId id="2883"/>
            <p14:sldId id="2684"/>
            <p14:sldId id="2683"/>
            <p14:sldId id="2893"/>
            <p14:sldId id="2890"/>
            <p14:sldId id="2892"/>
            <p14:sldId id="2891"/>
            <p14:sldId id="2894"/>
            <p14:sldId id="2895"/>
            <p14:sldId id="2896"/>
            <p14:sldId id="2897"/>
            <p14:sldId id="2898"/>
            <p14:sldId id="2899"/>
            <p14:sldId id="2900"/>
            <p14:sldId id="2798"/>
            <p14:sldId id="2799"/>
            <p14:sldId id="2800"/>
            <p14:sldId id="2733"/>
            <p14:sldId id="2802"/>
            <p14:sldId id="2803"/>
            <p14:sldId id="2804"/>
          </p14:sldIdLst>
        </p14:section>
        <p14:section name="Part 2: System Design Options/Considerations" id="{45EA7723-C68D-4570-8DAA-C0AC0547D697}">
          <p14:sldIdLst>
            <p14:sldId id="2723"/>
            <p14:sldId id="2824"/>
            <p14:sldId id="2825"/>
            <p14:sldId id="2826"/>
            <p14:sldId id="2827"/>
            <p14:sldId id="2828"/>
            <p14:sldId id="2829"/>
            <p14:sldId id="2832"/>
            <p14:sldId id="2833"/>
            <p14:sldId id="2773"/>
          </p14:sldIdLst>
        </p14:section>
        <p14:section name="Appendices" id="{1FE94D9B-CEE8-4448-8F0B-9CD832F32C6F}">
          <p14:sldIdLst>
            <p14:sldId id="2774"/>
            <p14:sldId id="27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ie, Matthew" initials="CM [2]" lastIdx="8" clrIdx="6">
    <p:extLst>
      <p:ext uri="{19B8F6BF-5375-455C-9EA6-DF929625EA0E}">
        <p15:presenceInfo xmlns:p15="http://schemas.microsoft.com/office/powerpoint/2012/main" userId="S::mchristie@trcsolutions.com::fc357460-f8e8-4596-9e64-56d2b735ffb3" providerId="AD"/>
      </p:ext>
    </p:extLst>
  </p:cmAuthor>
  <p:cmAuthor id="1" name="Eckman, William" initials="EW" lastIdx="5" clrIdx="0">
    <p:extLst>
      <p:ext uri="{19B8F6BF-5375-455C-9EA6-DF929625EA0E}">
        <p15:presenceInfo xmlns:p15="http://schemas.microsoft.com/office/powerpoint/2012/main" userId="S::weckman@trcsolutions.com::de3eaa1c-5df1-4632-a425-df3604a74e6f" providerId="AD"/>
      </p:ext>
    </p:extLst>
  </p:cmAuthor>
  <p:cmAuthor id="8" name="Riggs, Devlin" initials="RD" lastIdx="7" clrIdx="7">
    <p:extLst>
      <p:ext uri="{19B8F6BF-5375-455C-9EA6-DF929625EA0E}">
        <p15:presenceInfo xmlns:p15="http://schemas.microsoft.com/office/powerpoint/2012/main" userId="S::driggs@trcsolutions.com::843791f6-4c50-46ee-939c-8e0559387e91" providerId="AD"/>
      </p:ext>
    </p:extLst>
  </p:cmAuthor>
  <p:cmAuthor id="2" name="Christie, Matthew" initials="CM" lastIdx="31" clrIdx="1">
    <p:extLst>
      <p:ext uri="{19B8F6BF-5375-455C-9EA6-DF929625EA0E}">
        <p15:presenceInfo xmlns:p15="http://schemas.microsoft.com/office/powerpoint/2012/main" userId="S::MChristie@trcsolutions.com::55baf958-48ae-4bd9-bfc8-283aedf8fa11" providerId="AD"/>
      </p:ext>
    </p:extLst>
  </p:cmAuthor>
  <p:cmAuthor id="9" name="Kaltreider, Christian E" initials="KCE" lastIdx="4" clrIdx="8">
    <p:extLst>
      <p:ext uri="{19B8F6BF-5375-455C-9EA6-DF929625EA0E}">
        <p15:presenceInfo xmlns:p15="http://schemas.microsoft.com/office/powerpoint/2012/main" userId="S::christian.kaltreider@pnnl.gov::753e0282-833d-405a-80d0-97ddf97b5532" providerId="AD"/>
      </p:ext>
    </p:extLst>
  </p:cmAuthor>
  <p:cmAuthor id="3" name="Wildenhaus, Dan" initials="WD" lastIdx="22" clrIdx="2">
    <p:extLst>
      <p:ext uri="{19B8F6BF-5375-455C-9EA6-DF929625EA0E}">
        <p15:presenceInfo xmlns:p15="http://schemas.microsoft.com/office/powerpoint/2012/main" userId="S::DWildenhaus@trcsolutions.com::41a4a31f-410f-470e-af63-25f6a0fe28b0" providerId="AD"/>
      </p:ext>
    </p:extLst>
  </p:cmAuthor>
  <p:cmAuthor id="4" name="Beaulieu, Dave" initials="BD" lastIdx="12" clrIdx="3">
    <p:extLst>
      <p:ext uri="{19B8F6BF-5375-455C-9EA6-DF929625EA0E}">
        <p15:presenceInfo xmlns:p15="http://schemas.microsoft.com/office/powerpoint/2012/main" userId="S::DBeaulieu@trcsolutions.com::ec41eeb7-d861-425f-befd-4ba6ca8d2d55" providerId="AD"/>
      </p:ext>
    </p:extLst>
  </p:cmAuthor>
  <p:cmAuthor id="5" name="Shields, Connor B." initials="SCB" lastIdx="11" clrIdx="4">
    <p:extLst>
      <p:ext uri="{19B8F6BF-5375-455C-9EA6-DF929625EA0E}">
        <p15:presenceInfo xmlns:p15="http://schemas.microsoft.com/office/powerpoint/2012/main" userId="S::CBShields@trcsolutions.com::65b4bef5-486c-4fb9-bc60-7256ccf6010d" providerId="AD"/>
      </p:ext>
    </p:extLst>
  </p:cmAuthor>
  <p:cmAuthor id="6" name="Matthew Christie" initials="MC" lastIdx="4" clrIdx="5">
    <p:extLst>
      <p:ext uri="{19B8F6BF-5375-455C-9EA6-DF929625EA0E}">
        <p15:presenceInfo xmlns:p15="http://schemas.microsoft.com/office/powerpoint/2012/main" userId="S::MChristie@trcsolutions.com::176f6687-287a-4c9b-a155-48a5367c38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4E8F2"/>
    <a:srgbClr val="0069A6"/>
    <a:srgbClr val="1F3473"/>
    <a:srgbClr val="F0A91E"/>
    <a:srgbClr val="37B34A"/>
    <a:srgbClr val="C00000"/>
    <a:srgbClr val="983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zger, Cheryn E" userId="4893c047-30a4-41df-8e92-99f758bf05de" providerId="ADAL" clId="{55756BB0-D092-475A-8DC8-48A054E2D780}"/>
    <pc:docChg chg="modSld">
      <pc:chgData name="Metzger, Cheryn E" userId="4893c047-30a4-41df-8e92-99f758bf05de" providerId="ADAL" clId="{55756BB0-D092-475A-8DC8-48A054E2D780}" dt="2022-04-18T21:44:55.717" v="1" actId="164"/>
      <pc:docMkLst>
        <pc:docMk/>
      </pc:docMkLst>
      <pc:sldChg chg="addSp modSp modAnim">
        <pc:chgData name="Metzger, Cheryn E" userId="4893c047-30a4-41df-8e92-99f758bf05de" providerId="ADAL" clId="{55756BB0-D092-475A-8DC8-48A054E2D780}" dt="2022-04-18T21:44:55.717" v="1" actId="164"/>
        <pc:sldMkLst>
          <pc:docMk/>
          <pc:sldMk cId="3440279600" sldId="2799"/>
        </pc:sldMkLst>
        <pc:spChg chg="mod">
          <ac:chgData name="Metzger, Cheryn E" userId="4893c047-30a4-41df-8e92-99f758bf05de" providerId="ADAL" clId="{55756BB0-D092-475A-8DC8-48A054E2D780}" dt="2022-04-18T21:44:28.762" v="0" actId="164"/>
          <ac:spMkLst>
            <pc:docMk/>
            <pc:sldMk cId="3440279600" sldId="2799"/>
            <ac:spMk id="18" creationId="{FC0EBF45-E483-4997-8C10-8A5B5C84161E}"/>
          </ac:spMkLst>
        </pc:spChg>
        <pc:spChg chg="mod">
          <ac:chgData name="Metzger, Cheryn E" userId="4893c047-30a4-41df-8e92-99f758bf05de" providerId="ADAL" clId="{55756BB0-D092-475A-8DC8-48A054E2D780}" dt="2022-04-18T21:44:28.762" v="0" actId="164"/>
          <ac:spMkLst>
            <pc:docMk/>
            <pc:sldMk cId="3440279600" sldId="2799"/>
            <ac:spMk id="19" creationId="{23474550-9F67-411B-8CB4-4AEED15EA1FA}"/>
          </ac:spMkLst>
        </pc:spChg>
        <pc:spChg chg="mod">
          <ac:chgData name="Metzger, Cheryn E" userId="4893c047-30a4-41df-8e92-99f758bf05de" providerId="ADAL" clId="{55756BB0-D092-475A-8DC8-48A054E2D780}" dt="2022-04-18T21:44:28.762" v="0" actId="164"/>
          <ac:spMkLst>
            <pc:docMk/>
            <pc:sldMk cId="3440279600" sldId="2799"/>
            <ac:spMk id="21" creationId="{A0E35EA6-232B-47B4-BE78-CD264EDF5CAD}"/>
          </ac:spMkLst>
        </pc:spChg>
        <pc:spChg chg="mod">
          <ac:chgData name="Metzger, Cheryn E" userId="4893c047-30a4-41df-8e92-99f758bf05de" providerId="ADAL" clId="{55756BB0-D092-475A-8DC8-48A054E2D780}" dt="2022-04-18T21:44:28.762" v="0" actId="164"/>
          <ac:spMkLst>
            <pc:docMk/>
            <pc:sldMk cId="3440279600" sldId="2799"/>
            <ac:spMk id="22" creationId="{779606D0-46A8-4BB9-9DCE-210A0E9FB670}"/>
          </ac:spMkLst>
        </pc:spChg>
        <pc:spChg chg="mod">
          <ac:chgData name="Metzger, Cheryn E" userId="4893c047-30a4-41df-8e92-99f758bf05de" providerId="ADAL" clId="{55756BB0-D092-475A-8DC8-48A054E2D780}" dt="2022-04-18T21:44:28.762" v="0" actId="164"/>
          <ac:spMkLst>
            <pc:docMk/>
            <pc:sldMk cId="3440279600" sldId="2799"/>
            <ac:spMk id="23" creationId="{BE9E7544-EFB5-44D2-AEF8-163ADB1BC156}"/>
          </ac:spMkLst>
        </pc:spChg>
        <pc:spChg chg="mod">
          <ac:chgData name="Metzger, Cheryn E" userId="4893c047-30a4-41df-8e92-99f758bf05de" providerId="ADAL" clId="{55756BB0-D092-475A-8DC8-48A054E2D780}" dt="2022-04-18T21:44:28.762" v="0" actId="164"/>
          <ac:spMkLst>
            <pc:docMk/>
            <pc:sldMk cId="3440279600" sldId="2799"/>
            <ac:spMk id="24" creationId="{B9500020-E38B-4FC1-AA06-0A40DBB2E1F8}"/>
          </ac:spMkLst>
        </pc:spChg>
        <pc:spChg chg="mod">
          <ac:chgData name="Metzger, Cheryn E" userId="4893c047-30a4-41df-8e92-99f758bf05de" providerId="ADAL" clId="{55756BB0-D092-475A-8DC8-48A054E2D780}" dt="2022-04-18T21:44:28.762" v="0" actId="164"/>
          <ac:spMkLst>
            <pc:docMk/>
            <pc:sldMk cId="3440279600" sldId="2799"/>
            <ac:spMk id="25" creationId="{BDC35270-D635-47E3-9590-F0764E8C827A}"/>
          </ac:spMkLst>
        </pc:spChg>
        <pc:spChg chg="mod">
          <ac:chgData name="Metzger, Cheryn E" userId="4893c047-30a4-41df-8e92-99f758bf05de" providerId="ADAL" clId="{55756BB0-D092-475A-8DC8-48A054E2D780}" dt="2022-04-18T21:44:28.762" v="0" actId="164"/>
          <ac:spMkLst>
            <pc:docMk/>
            <pc:sldMk cId="3440279600" sldId="2799"/>
            <ac:spMk id="26" creationId="{70724E7F-8F6B-484F-9C2C-FB35B707D7E0}"/>
          </ac:spMkLst>
        </pc:spChg>
        <pc:spChg chg="mod">
          <ac:chgData name="Metzger, Cheryn E" userId="4893c047-30a4-41df-8e92-99f758bf05de" providerId="ADAL" clId="{55756BB0-D092-475A-8DC8-48A054E2D780}" dt="2022-04-18T21:44:28.762" v="0" actId="164"/>
          <ac:spMkLst>
            <pc:docMk/>
            <pc:sldMk cId="3440279600" sldId="2799"/>
            <ac:spMk id="27" creationId="{73C4FFE7-09A7-4A30-9432-9ACD69328E42}"/>
          </ac:spMkLst>
        </pc:spChg>
        <pc:spChg chg="mod">
          <ac:chgData name="Metzger, Cheryn E" userId="4893c047-30a4-41df-8e92-99f758bf05de" providerId="ADAL" clId="{55756BB0-D092-475A-8DC8-48A054E2D780}" dt="2022-04-18T21:44:55.717" v="1" actId="164"/>
          <ac:spMkLst>
            <pc:docMk/>
            <pc:sldMk cId="3440279600" sldId="2799"/>
            <ac:spMk id="28" creationId="{968552D5-4BAB-47ED-91B3-89559F204C01}"/>
          </ac:spMkLst>
        </pc:spChg>
        <pc:grpChg chg="add mod">
          <ac:chgData name="Metzger, Cheryn E" userId="4893c047-30a4-41df-8e92-99f758bf05de" providerId="ADAL" clId="{55756BB0-D092-475A-8DC8-48A054E2D780}" dt="2022-04-18T21:44:55.717" v="1" actId="164"/>
          <ac:grpSpMkLst>
            <pc:docMk/>
            <pc:sldMk cId="3440279600" sldId="2799"/>
            <ac:grpSpMk id="4" creationId="{275144A4-A92D-4D1C-BC97-D83EF722BA27}"/>
          </ac:grpSpMkLst>
        </pc:grpChg>
        <pc:grpChg chg="add mod">
          <ac:chgData name="Metzger, Cheryn E" userId="4893c047-30a4-41df-8e92-99f758bf05de" providerId="ADAL" clId="{55756BB0-D092-475A-8DC8-48A054E2D780}" dt="2022-04-18T21:44:55.717" v="1" actId="164"/>
          <ac:grpSpMkLst>
            <pc:docMk/>
            <pc:sldMk cId="3440279600" sldId="2799"/>
            <ac:grpSpMk id="5" creationId="{658E50A5-3CAF-4AC7-8D9F-D5FFF71E57E8}"/>
          </ac:grpSpMkLst>
        </pc:grpChg>
        <pc:grpChg chg="mod">
          <ac:chgData name="Metzger, Cheryn E" userId="4893c047-30a4-41df-8e92-99f758bf05de" providerId="ADAL" clId="{55756BB0-D092-475A-8DC8-48A054E2D780}" dt="2022-04-18T21:44:28.762" v="0" actId="164"/>
          <ac:grpSpMkLst>
            <pc:docMk/>
            <pc:sldMk cId="3440279600" sldId="2799"/>
            <ac:grpSpMk id="7" creationId="{62B274E8-2B7F-4A1A-BF5F-0ED20FB1EAFD}"/>
          </ac:grpSpMkLst>
        </pc:grpChg>
        <pc:grpChg chg="mod">
          <ac:chgData name="Metzger, Cheryn E" userId="4893c047-30a4-41df-8e92-99f758bf05de" providerId="ADAL" clId="{55756BB0-D092-475A-8DC8-48A054E2D780}" dt="2022-04-18T21:44:28.762" v="0" actId="164"/>
          <ac:grpSpMkLst>
            <pc:docMk/>
            <pc:sldMk cId="3440279600" sldId="2799"/>
            <ac:grpSpMk id="8" creationId="{71DEFF75-C9FA-4766-8472-FC99C5611E26}"/>
          </ac:grpSpMkLst>
        </pc:grpChg>
        <pc:grpChg chg="mod">
          <ac:chgData name="Metzger, Cheryn E" userId="4893c047-30a4-41df-8e92-99f758bf05de" providerId="ADAL" clId="{55756BB0-D092-475A-8DC8-48A054E2D780}" dt="2022-04-18T21:44:28.762" v="0" actId="164"/>
          <ac:grpSpMkLst>
            <pc:docMk/>
            <pc:sldMk cId="3440279600" sldId="2799"/>
            <ac:grpSpMk id="11" creationId="{4F3B7992-76C1-46F9-85BC-C86023B151B3}"/>
          </ac:grpSpMkLst>
        </pc:grpChg>
        <pc:picChg chg="mod">
          <ac:chgData name="Metzger, Cheryn E" userId="4893c047-30a4-41df-8e92-99f758bf05de" providerId="ADAL" clId="{55756BB0-D092-475A-8DC8-48A054E2D780}" dt="2022-04-18T21:44:28.762" v="0" actId="164"/>
          <ac:picMkLst>
            <pc:docMk/>
            <pc:sldMk cId="3440279600" sldId="2799"/>
            <ac:picMk id="2" creationId="{30A5684C-FF3B-4B5E-B7B7-F016A18EEE8D}"/>
          </ac:picMkLst>
        </pc:picChg>
      </pc:sldChg>
    </pc:docChg>
  </pc:docChgLst>
  <pc:docChgLst>
    <pc:chgData name="Kaltreider, Christian E" userId="753e0282-833d-405a-80d0-97ddf97b5532" providerId="ADAL" clId="{2E6D5CDC-A2A4-40C4-B7B6-ABF50DC88FCF}"/>
    <pc:docChg chg="undo custSel delSld modSld sldOrd delSection modSection">
      <pc:chgData name="Kaltreider, Christian E" userId="753e0282-833d-405a-80d0-97ddf97b5532" providerId="ADAL" clId="{2E6D5CDC-A2A4-40C4-B7B6-ABF50DC88FCF}" dt="2022-03-23T17:57:35.059" v="81"/>
      <pc:docMkLst>
        <pc:docMk/>
      </pc:docMkLst>
      <pc:sldChg chg="modSp mod addCm modCm">
        <pc:chgData name="Kaltreider, Christian E" userId="753e0282-833d-405a-80d0-97ddf97b5532" providerId="ADAL" clId="{2E6D5CDC-A2A4-40C4-B7B6-ABF50DC88FCF}" dt="2022-03-23T17:57:35.059" v="81"/>
        <pc:sldMkLst>
          <pc:docMk/>
          <pc:sldMk cId="802563920" sldId="2683"/>
        </pc:sldMkLst>
        <pc:graphicFrameChg chg="modGraphic">
          <ac:chgData name="Kaltreider, Christian E" userId="753e0282-833d-405a-80d0-97ddf97b5532" providerId="ADAL" clId="{2E6D5CDC-A2A4-40C4-B7B6-ABF50DC88FCF}" dt="2022-03-23T16:11:54.338" v="42" actId="20577"/>
          <ac:graphicFrameMkLst>
            <pc:docMk/>
            <pc:sldMk cId="802563920" sldId="2683"/>
            <ac:graphicFrameMk id="8" creationId="{5A791195-1885-4B60-A38F-173B16E841B1}"/>
          </ac:graphicFrameMkLst>
        </pc:graphicFrameChg>
      </pc:sldChg>
      <pc:sldChg chg="del">
        <pc:chgData name="Kaltreider, Christian E" userId="753e0282-833d-405a-80d0-97ddf97b5532" providerId="ADAL" clId="{2E6D5CDC-A2A4-40C4-B7B6-ABF50DC88FCF}" dt="2022-03-23T17:56:08.149" v="79" actId="2696"/>
        <pc:sldMkLst>
          <pc:docMk/>
          <pc:sldMk cId="727522391" sldId="2720"/>
        </pc:sldMkLst>
      </pc:sldChg>
      <pc:sldChg chg="ord">
        <pc:chgData name="Kaltreider, Christian E" userId="753e0282-833d-405a-80d0-97ddf97b5532" providerId="ADAL" clId="{2E6D5CDC-A2A4-40C4-B7B6-ABF50DC88FCF}" dt="2022-03-23T17:55:29.196" v="77"/>
        <pc:sldMkLst>
          <pc:docMk/>
          <pc:sldMk cId="2830515927" sldId="2773"/>
        </pc:sldMkLst>
      </pc:sldChg>
      <pc:sldChg chg="addCm delCm modCm">
        <pc:chgData name="Kaltreider, Christian E" userId="753e0282-833d-405a-80d0-97ddf97b5532" providerId="ADAL" clId="{2E6D5CDC-A2A4-40C4-B7B6-ABF50DC88FCF}" dt="2022-03-23T15:59:33.572" v="3" actId="1592"/>
        <pc:sldMkLst>
          <pc:docMk/>
          <pc:sldMk cId="1472877928" sldId="2797"/>
        </pc:sldMkLst>
      </pc:sldChg>
      <pc:sldChg chg="addCm modCm">
        <pc:chgData name="Kaltreider, Christian E" userId="753e0282-833d-405a-80d0-97ddf97b5532" providerId="ADAL" clId="{2E6D5CDC-A2A4-40C4-B7B6-ABF50DC88FCF}" dt="2022-03-23T16:28:05.924" v="45"/>
        <pc:sldMkLst>
          <pc:docMk/>
          <pc:sldMk cId="4024310332" sldId="2800"/>
        </pc:sldMkLst>
      </pc:sldChg>
      <pc:sldChg chg="del">
        <pc:chgData name="Kaltreider, Christian E" userId="753e0282-833d-405a-80d0-97ddf97b5532" providerId="ADAL" clId="{2E6D5CDC-A2A4-40C4-B7B6-ABF50DC88FCF}" dt="2022-03-23T17:52:43.879" v="73" actId="47"/>
        <pc:sldMkLst>
          <pc:docMk/>
          <pc:sldMk cId="1247683970" sldId="2830"/>
        </pc:sldMkLst>
      </pc:sldChg>
      <pc:sldChg chg="del">
        <pc:chgData name="Kaltreider, Christian E" userId="753e0282-833d-405a-80d0-97ddf97b5532" providerId="ADAL" clId="{2E6D5CDC-A2A4-40C4-B7B6-ABF50DC88FCF}" dt="2022-03-23T17:52:20.653" v="72" actId="47"/>
        <pc:sldMkLst>
          <pc:docMk/>
          <pc:sldMk cId="2604676848" sldId="2831"/>
        </pc:sldMkLst>
      </pc:sldChg>
      <pc:sldChg chg="del">
        <pc:chgData name="Kaltreider, Christian E" userId="753e0282-833d-405a-80d0-97ddf97b5532" providerId="ADAL" clId="{2E6D5CDC-A2A4-40C4-B7B6-ABF50DC88FCF}" dt="2022-03-23T17:53:35.310" v="74" actId="47"/>
        <pc:sldMkLst>
          <pc:docMk/>
          <pc:sldMk cId="1963153433" sldId="2834"/>
        </pc:sldMkLst>
      </pc:sldChg>
      <pc:sldChg chg="del">
        <pc:chgData name="Kaltreider, Christian E" userId="753e0282-833d-405a-80d0-97ddf97b5532" providerId="ADAL" clId="{2E6D5CDC-A2A4-40C4-B7B6-ABF50DC88FCF}" dt="2022-03-23T17:56:08.149" v="79" actId="2696"/>
        <pc:sldMkLst>
          <pc:docMk/>
          <pc:sldMk cId="2048218756" sldId="2840"/>
        </pc:sldMkLst>
      </pc:sldChg>
      <pc:sldChg chg="del">
        <pc:chgData name="Kaltreider, Christian E" userId="753e0282-833d-405a-80d0-97ddf97b5532" providerId="ADAL" clId="{2E6D5CDC-A2A4-40C4-B7B6-ABF50DC88FCF}" dt="2022-03-23T17:56:08.149" v="79" actId="2696"/>
        <pc:sldMkLst>
          <pc:docMk/>
          <pc:sldMk cId="1044585602" sldId="2841"/>
        </pc:sldMkLst>
      </pc:sldChg>
      <pc:sldChg chg="del">
        <pc:chgData name="Kaltreider, Christian E" userId="753e0282-833d-405a-80d0-97ddf97b5532" providerId="ADAL" clId="{2E6D5CDC-A2A4-40C4-B7B6-ABF50DC88FCF}" dt="2022-03-23T17:56:08.149" v="79" actId="2696"/>
        <pc:sldMkLst>
          <pc:docMk/>
          <pc:sldMk cId="2427991618" sldId="2842"/>
        </pc:sldMkLst>
      </pc:sldChg>
      <pc:sldChg chg="del">
        <pc:chgData name="Kaltreider, Christian E" userId="753e0282-833d-405a-80d0-97ddf97b5532" providerId="ADAL" clId="{2E6D5CDC-A2A4-40C4-B7B6-ABF50DC88FCF}" dt="2022-03-23T17:56:08.149" v="79" actId="2696"/>
        <pc:sldMkLst>
          <pc:docMk/>
          <pc:sldMk cId="663157443" sldId="2843"/>
        </pc:sldMkLst>
      </pc:sldChg>
      <pc:sldChg chg="del">
        <pc:chgData name="Kaltreider, Christian E" userId="753e0282-833d-405a-80d0-97ddf97b5532" providerId="ADAL" clId="{2E6D5CDC-A2A4-40C4-B7B6-ABF50DC88FCF}" dt="2022-03-23T17:56:08.149" v="79" actId="2696"/>
        <pc:sldMkLst>
          <pc:docMk/>
          <pc:sldMk cId="2246492076" sldId="2844"/>
        </pc:sldMkLst>
      </pc:sldChg>
      <pc:sldChg chg="del">
        <pc:chgData name="Kaltreider, Christian E" userId="753e0282-833d-405a-80d0-97ddf97b5532" providerId="ADAL" clId="{2E6D5CDC-A2A4-40C4-B7B6-ABF50DC88FCF}" dt="2022-03-23T17:56:08.149" v="79" actId="2696"/>
        <pc:sldMkLst>
          <pc:docMk/>
          <pc:sldMk cId="2399448722" sldId="2845"/>
        </pc:sldMkLst>
      </pc:sldChg>
      <pc:sldChg chg="del">
        <pc:chgData name="Kaltreider, Christian E" userId="753e0282-833d-405a-80d0-97ddf97b5532" providerId="ADAL" clId="{2E6D5CDC-A2A4-40C4-B7B6-ABF50DC88FCF}" dt="2022-03-23T17:56:08.149" v="79" actId="2696"/>
        <pc:sldMkLst>
          <pc:docMk/>
          <pc:sldMk cId="781891211" sldId="2846"/>
        </pc:sldMkLst>
      </pc:sldChg>
      <pc:sldChg chg="del">
        <pc:chgData name="Kaltreider, Christian E" userId="753e0282-833d-405a-80d0-97ddf97b5532" providerId="ADAL" clId="{2E6D5CDC-A2A4-40C4-B7B6-ABF50DC88FCF}" dt="2022-03-23T17:56:08.149" v="79" actId="2696"/>
        <pc:sldMkLst>
          <pc:docMk/>
          <pc:sldMk cId="3955531350" sldId="2847"/>
        </pc:sldMkLst>
      </pc:sldChg>
      <pc:sldChg chg="del">
        <pc:chgData name="Kaltreider, Christian E" userId="753e0282-833d-405a-80d0-97ddf97b5532" providerId="ADAL" clId="{2E6D5CDC-A2A4-40C4-B7B6-ABF50DC88FCF}" dt="2022-03-23T17:56:08.149" v="79" actId="2696"/>
        <pc:sldMkLst>
          <pc:docMk/>
          <pc:sldMk cId="1045527155" sldId="2848"/>
        </pc:sldMkLst>
      </pc:sldChg>
      <pc:sldChg chg="del">
        <pc:chgData name="Kaltreider, Christian E" userId="753e0282-833d-405a-80d0-97ddf97b5532" providerId="ADAL" clId="{2E6D5CDC-A2A4-40C4-B7B6-ABF50DC88FCF}" dt="2022-03-23T17:56:08.149" v="79" actId="2696"/>
        <pc:sldMkLst>
          <pc:docMk/>
          <pc:sldMk cId="3640048630" sldId="2849"/>
        </pc:sldMkLst>
      </pc:sldChg>
      <pc:sldChg chg="del">
        <pc:chgData name="Kaltreider, Christian E" userId="753e0282-833d-405a-80d0-97ddf97b5532" providerId="ADAL" clId="{2E6D5CDC-A2A4-40C4-B7B6-ABF50DC88FCF}" dt="2022-03-23T17:56:41.642" v="80" actId="2696"/>
        <pc:sldMkLst>
          <pc:docMk/>
          <pc:sldMk cId="4245646173" sldId="2850"/>
        </pc:sldMkLst>
      </pc:sldChg>
      <pc:sldChg chg="addSp delSp modSp del mod addCm modCm">
        <pc:chgData name="Kaltreider, Christian E" userId="753e0282-833d-405a-80d0-97ddf97b5532" providerId="ADAL" clId="{2E6D5CDC-A2A4-40C4-B7B6-ABF50DC88FCF}" dt="2022-03-23T17:33:11.927" v="71" actId="2696"/>
        <pc:sldMkLst>
          <pc:docMk/>
          <pc:sldMk cId="2361613094" sldId="2886"/>
        </pc:sldMkLst>
        <pc:spChg chg="add del mod">
          <ac:chgData name="Kaltreider, Christian E" userId="753e0282-833d-405a-80d0-97ddf97b5532" providerId="ADAL" clId="{2E6D5CDC-A2A4-40C4-B7B6-ABF50DC88FCF}" dt="2022-03-23T17:20:15.967" v="67" actId="11529"/>
          <ac:spMkLst>
            <pc:docMk/>
            <pc:sldMk cId="2361613094" sldId="2886"/>
            <ac:spMk id="2" creationId="{4738295D-8CD8-424B-818B-FCDE9E001350}"/>
          </ac:spMkLst>
        </pc:spChg>
        <pc:spChg chg="mod">
          <ac:chgData name="Kaltreider, Christian E" userId="753e0282-833d-405a-80d0-97ddf97b5532" providerId="ADAL" clId="{2E6D5CDC-A2A4-40C4-B7B6-ABF50DC88FCF}" dt="2022-03-23T17:15:50.188" v="52" actId="1076"/>
          <ac:spMkLst>
            <pc:docMk/>
            <pc:sldMk cId="2361613094" sldId="2886"/>
            <ac:spMk id="16" creationId="{7B414670-50C1-4B8C-A5E7-52B7C0A757E8}"/>
          </ac:spMkLst>
        </pc:spChg>
        <pc:spChg chg="add del mod">
          <ac:chgData name="Kaltreider, Christian E" userId="753e0282-833d-405a-80d0-97ddf97b5532" providerId="ADAL" clId="{2E6D5CDC-A2A4-40C4-B7B6-ABF50DC88FCF}" dt="2022-03-23T17:16:04.491" v="56"/>
          <ac:spMkLst>
            <pc:docMk/>
            <pc:sldMk cId="2361613094" sldId="2886"/>
            <ac:spMk id="21" creationId="{AEBD4360-E5AD-4C51-850D-7D98E2E935A0}"/>
          </ac:spMkLst>
        </pc:spChg>
        <pc:graphicFrameChg chg="mod">
          <ac:chgData name="Kaltreider, Christian E" userId="753e0282-833d-405a-80d0-97ddf97b5532" providerId="ADAL" clId="{2E6D5CDC-A2A4-40C4-B7B6-ABF50DC88FCF}" dt="2022-03-23T17:18:11.123" v="61"/>
          <ac:graphicFrameMkLst>
            <pc:docMk/>
            <pc:sldMk cId="2361613094" sldId="2886"/>
            <ac:graphicFrameMk id="6" creationId="{FBED9476-F8D1-446A-B011-944A6A97B894}"/>
          </ac:graphicFrameMkLst>
        </pc:graphicFrameChg>
      </pc:sldChg>
      <pc:sldChg chg="del">
        <pc:chgData name="Kaltreider, Christian E" userId="753e0282-833d-405a-80d0-97ddf97b5532" providerId="ADAL" clId="{2E6D5CDC-A2A4-40C4-B7B6-ABF50DC88FCF}" dt="2022-03-23T17:53:38.712" v="75" actId="47"/>
        <pc:sldMkLst>
          <pc:docMk/>
          <pc:sldMk cId="1113608927" sldId="2896"/>
        </pc:sldMkLst>
      </pc:sldChg>
    </pc:docChg>
  </pc:docChgLst>
  <pc:docChgLst>
    <pc:chgData name="Kono, Jamie" userId="8317eff3-005e-4f6d-bce6-e683acb567e5" providerId="ADAL" clId="{5125B8A7-918F-41E9-9E12-768A818C9B59}"/>
    <pc:docChg chg="undo redo custSel addSld modSld sldOrd modSection">
      <pc:chgData name="Kono, Jamie" userId="8317eff3-005e-4f6d-bce6-e683acb567e5" providerId="ADAL" clId="{5125B8A7-918F-41E9-9E12-768A818C9B59}" dt="2022-04-26T17:32:01.076" v="3988" actId="20577"/>
      <pc:docMkLst>
        <pc:docMk/>
      </pc:docMkLst>
      <pc:sldChg chg="ord">
        <pc:chgData name="Kono, Jamie" userId="8317eff3-005e-4f6d-bce6-e683acb567e5" providerId="ADAL" clId="{5125B8A7-918F-41E9-9E12-768A818C9B59}" dt="2022-04-26T15:14:47.061" v="3039"/>
        <pc:sldMkLst>
          <pc:docMk/>
          <pc:sldMk cId="2523013699" sldId="2883"/>
        </pc:sldMkLst>
      </pc:sldChg>
      <pc:sldChg chg="modSp new mod">
        <pc:chgData name="Kono, Jamie" userId="8317eff3-005e-4f6d-bce6-e683acb567e5" providerId="ADAL" clId="{5125B8A7-918F-41E9-9E12-768A818C9B59}" dt="2022-04-26T15:11:04.641" v="2601" actId="20577"/>
        <pc:sldMkLst>
          <pc:docMk/>
          <pc:sldMk cId="694349434" sldId="2890"/>
        </pc:sldMkLst>
        <pc:spChg chg="mod">
          <ac:chgData name="Kono, Jamie" userId="8317eff3-005e-4f6d-bce6-e683acb567e5" providerId="ADAL" clId="{5125B8A7-918F-41E9-9E12-768A818C9B59}" dt="2022-04-14T22:16:01.809" v="2040" actId="20577"/>
          <ac:spMkLst>
            <pc:docMk/>
            <pc:sldMk cId="694349434" sldId="2890"/>
            <ac:spMk id="2" creationId="{C477FCC2-0732-485D-8ED5-AF2D12D60342}"/>
          </ac:spMkLst>
        </pc:spChg>
        <pc:spChg chg="mod">
          <ac:chgData name="Kono, Jamie" userId="8317eff3-005e-4f6d-bce6-e683acb567e5" providerId="ADAL" clId="{5125B8A7-918F-41E9-9E12-768A818C9B59}" dt="2022-04-26T15:11:04.641" v="2601" actId="20577"/>
          <ac:spMkLst>
            <pc:docMk/>
            <pc:sldMk cId="694349434" sldId="2890"/>
            <ac:spMk id="3" creationId="{BE9D8D05-866A-4F8C-84F9-AD4E984883BE}"/>
          </ac:spMkLst>
        </pc:spChg>
      </pc:sldChg>
      <pc:sldChg chg="modSp new mod ord">
        <pc:chgData name="Kono, Jamie" userId="8317eff3-005e-4f6d-bce6-e683acb567e5" providerId="ADAL" clId="{5125B8A7-918F-41E9-9E12-768A818C9B59}" dt="2022-04-26T15:13:20.516" v="2991" actId="20577"/>
        <pc:sldMkLst>
          <pc:docMk/>
          <pc:sldMk cId="2711180393" sldId="2891"/>
        </pc:sldMkLst>
        <pc:spChg chg="mod">
          <ac:chgData name="Kono, Jamie" userId="8317eff3-005e-4f6d-bce6-e683acb567e5" providerId="ADAL" clId="{5125B8A7-918F-41E9-9E12-768A818C9B59}" dt="2022-04-14T22:17:33.812" v="2092" actId="20577"/>
          <ac:spMkLst>
            <pc:docMk/>
            <pc:sldMk cId="2711180393" sldId="2891"/>
            <ac:spMk id="2" creationId="{056DE6CA-34A1-4F2B-B09A-534B0226332B}"/>
          </ac:spMkLst>
        </pc:spChg>
        <pc:spChg chg="mod">
          <ac:chgData name="Kono, Jamie" userId="8317eff3-005e-4f6d-bce6-e683acb567e5" providerId="ADAL" clId="{5125B8A7-918F-41E9-9E12-768A818C9B59}" dt="2022-04-26T15:13:20.516" v="2991" actId="20577"/>
          <ac:spMkLst>
            <pc:docMk/>
            <pc:sldMk cId="2711180393" sldId="2891"/>
            <ac:spMk id="3" creationId="{53CC74E4-142C-416D-A8B4-B92D2E2DBD41}"/>
          </ac:spMkLst>
        </pc:spChg>
      </pc:sldChg>
      <pc:sldChg chg="modSp new mod">
        <pc:chgData name="Kono, Jamie" userId="8317eff3-005e-4f6d-bce6-e683acb567e5" providerId="ADAL" clId="{5125B8A7-918F-41E9-9E12-768A818C9B59}" dt="2022-04-26T15:13:12.021" v="2986" actId="20577"/>
        <pc:sldMkLst>
          <pc:docMk/>
          <pc:sldMk cId="3427191288" sldId="2892"/>
        </pc:sldMkLst>
        <pc:spChg chg="mod">
          <ac:chgData name="Kono, Jamie" userId="8317eff3-005e-4f6d-bce6-e683acb567e5" providerId="ADAL" clId="{5125B8A7-918F-41E9-9E12-768A818C9B59}" dt="2022-04-14T22:11:15.855" v="1405" actId="20577"/>
          <ac:spMkLst>
            <pc:docMk/>
            <pc:sldMk cId="3427191288" sldId="2892"/>
            <ac:spMk id="2" creationId="{6254B516-3AC5-4679-A165-A3406B6E5B84}"/>
          </ac:spMkLst>
        </pc:spChg>
        <pc:spChg chg="mod">
          <ac:chgData name="Kono, Jamie" userId="8317eff3-005e-4f6d-bce6-e683acb567e5" providerId="ADAL" clId="{5125B8A7-918F-41E9-9E12-768A818C9B59}" dt="2022-04-26T15:13:12.021" v="2986" actId="20577"/>
          <ac:spMkLst>
            <pc:docMk/>
            <pc:sldMk cId="3427191288" sldId="2892"/>
            <ac:spMk id="3" creationId="{D69CE35D-99B9-4D11-902C-E21090BB4E6F}"/>
          </ac:spMkLst>
        </pc:spChg>
      </pc:sldChg>
      <pc:sldChg chg="modSp new mod ord">
        <pc:chgData name="Kono, Jamie" userId="8317eff3-005e-4f6d-bce6-e683acb567e5" providerId="ADAL" clId="{5125B8A7-918F-41E9-9E12-768A818C9B59}" dt="2022-04-26T15:04:20.643" v="2542" actId="20577"/>
        <pc:sldMkLst>
          <pc:docMk/>
          <pc:sldMk cId="5456537" sldId="2893"/>
        </pc:sldMkLst>
        <pc:spChg chg="mod">
          <ac:chgData name="Kono, Jamie" userId="8317eff3-005e-4f6d-bce6-e683acb567e5" providerId="ADAL" clId="{5125B8A7-918F-41E9-9E12-768A818C9B59}" dt="2022-04-14T22:13:44.661" v="1681" actId="20577"/>
          <ac:spMkLst>
            <pc:docMk/>
            <pc:sldMk cId="5456537" sldId="2893"/>
            <ac:spMk id="2" creationId="{56434290-E152-4F2D-A23B-05F9CB36632D}"/>
          </ac:spMkLst>
        </pc:spChg>
        <pc:spChg chg="mod">
          <ac:chgData name="Kono, Jamie" userId="8317eff3-005e-4f6d-bce6-e683acb567e5" providerId="ADAL" clId="{5125B8A7-918F-41E9-9E12-768A818C9B59}" dt="2022-04-26T15:04:20.643" v="2542" actId="20577"/>
          <ac:spMkLst>
            <pc:docMk/>
            <pc:sldMk cId="5456537" sldId="2893"/>
            <ac:spMk id="3" creationId="{CDA5FA71-A32F-4907-8B6A-E97DC0DAED50}"/>
          </ac:spMkLst>
        </pc:spChg>
      </pc:sldChg>
      <pc:sldChg chg="modSp new mod modNotesTx">
        <pc:chgData name="Kono, Jamie" userId="8317eff3-005e-4f6d-bce6-e683acb567e5" providerId="ADAL" clId="{5125B8A7-918F-41E9-9E12-768A818C9B59}" dt="2022-04-26T15:14:05.634" v="3037" actId="20577"/>
        <pc:sldMkLst>
          <pc:docMk/>
          <pc:sldMk cId="408550567" sldId="2894"/>
        </pc:sldMkLst>
        <pc:spChg chg="mod">
          <ac:chgData name="Kono, Jamie" userId="8317eff3-005e-4f6d-bce6-e683acb567e5" providerId="ADAL" clId="{5125B8A7-918F-41E9-9E12-768A818C9B59}" dt="2022-04-14T22:17:59.861" v="2119" actId="20577"/>
          <ac:spMkLst>
            <pc:docMk/>
            <pc:sldMk cId="408550567" sldId="2894"/>
            <ac:spMk id="2" creationId="{FE87AEF7-8D3D-4F7B-9E17-5176B2EF8618}"/>
          </ac:spMkLst>
        </pc:spChg>
        <pc:spChg chg="mod">
          <ac:chgData name="Kono, Jamie" userId="8317eff3-005e-4f6d-bce6-e683acb567e5" providerId="ADAL" clId="{5125B8A7-918F-41E9-9E12-768A818C9B59}" dt="2022-04-26T15:14:05.634" v="3037" actId="20577"/>
          <ac:spMkLst>
            <pc:docMk/>
            <pc:sldMk cId="408550567" sldId="2894"/>
            <ac:spMk id="3" creationId="{75C4D0CD-78BB-4466-A60E-65480AC9793A}"/>
          </ac:spMkLst>
        </pc:spChg>
      </pc:sldChg>
      <pc:sldChg chg="modSp new mod">
        <pc:chgData name="Kono, Jamie" userId="8317eff3-005e-4f6d-bce6-e683acb567e5" providerId="ADAL" clId="{5125B8A7-918F-41E9-9E12-768A818C9B59}" dt="2022-04-26T17:00:17.631" v="3407" actId="20577"/>
        <pc:sldMkLst>
          <pc:docMk/>
          <pc:sldMk cId="192409440" sldId="2895"/>
        </pc:sldMkLst>
        <pc:spChg chg="mod">
          <ac:chgData name="Kono, Jamie" userId="8317eff3-005e-4f6d-bce6-e683acb567e5" providerId="ADAL" clId="{5125B8A7-918F-41E9-9E12-768A818C9B59}" dt="2022-04-26T16:51:13.361" v="3062" actId="20577"/>
          <ac:spMkLst>
            <pc:docMk/>
            <pc:sldMk cId="192409440" sldId="2895"/>
            <ac:spMk id="2" creationId="{9109812E-C2E3-4FFD-92DA-0C1AB500AC01}"/>
          </ac:spMkLst>
        </pc:spChg>
        <pc:spChg chg="mod">
          <ac:chgData name="Kono, Jamie" userId="8317eff3-005e-4f6d-bce6-e683acb567e5" providerId="ADAL" clId="{5125B8A7-918F-41E9-9E12-768A818C9B59}" dt="2022-04-26T17:00:17.631" v="3407" actId="20577"/>
          <ac:spMkLst>
            <pc:docMk/>
            <pc:sldMk cId="192409440" sldId="2895"/>
            <ac:spMk id="3" creationId="{62E39E1F-8BBD-44C7-AA16-7014159571CE}"/>
          </ac:spMkLst>
        </pc:spChg>
      </pc:sldChg>
      <pc:sldChg chg="modSp add mod ord">
        <pc:chgData name="Kono, Jamie" userId="8317eff3-005e-4f6d-bce6-e683acb567e5" providerId="ADAL" clId="{5125B8A7-918F-41E9-9E12-768A818C9B59}" dt="2022-04-26T17:02:06.210" v="3531" actId="20577"/>
        <pc:sldMkLst>
          <pc:docMk/>
          <pc:sldMk cId="2539296030" sldId="2896"/>
        </pc:sldMkLst>
        <pc:spChg chg="mod">
          <ac:chgData name="Kono, Jamie" userId="8317eff3-005e-4f6d-bce6-e683acb567e5" providerId="ADAL" clId="{5125B8A7-918F-41E9-9E12-768A818C9B59}" dt="2022-04-26T17:02:06.210" v="3531" actId="20577"/>
          <ac:spMkLst>
            <pc:docMk/>
            <pc:sldMk cId="2539296030" sldId="2896"/>
            <ac:spMk id="3" creationId="{62E39E1F-8BBD-44C7-AA16-7014159571CE}"/>
          </ac:spMkLst>
        </pc:spChg>
      </pc:sldChg>
      <pc:sldChg chg="modSp add mod">
        <pc:chgData name="Kono, Jamie" userId="8317eff3-005e-4f6d-bce6-e683acb567e5" providerId="ADAL" clId="{5125B8A7-918F-41E9-9E12-768A818C9B59}" dt="2022-04-26T17:03:56.662" v="3570" actId="20577"/>
        <pc:sldMkLst>
          <pc:docMk/>
          <pc:sldMk cId="3485191612" sldId="2897"/>
        </pc:sldMkLst>
        <pc:spChg chg="mod">
          <ac:chgData name="Kono, Jamie" userId="8317eff3-005e-4f6d-bce6-e683acb567e5" providerId="ADAL" clId="{5125B8A7-918F-41E9-9E12-768A818C9B59}" dt="2022-04-26T17:03:56.662" v="3570" actId="20577"/>
          <ac:spMkLst>
            <pc:docMk/>
            <pc:sldMk cId="3485191612" sldId="2897"/>
            <ac:spMk id="3" creationId="{62E39E1F-8BBD-44C7-AA16-7014159571CE}"/>
          </ac:spMkLst>
        </pc:spChg>
      </pc:sldChg>
      <pc:sldChg chg="modSp add mod">
        <pc:chgData name="Kono, Jamie" userId="8317eff3-005e-4f6d-bce6-e683acb567e5" providerId="ADAL" clId="{5125B8A7-918F-41E9-9E12-768A818C9B59}" dt="2022-04-26T17:05:47.321" v="3625" actId="6549"/>
        <pc:sldMkLst>
          <pc:docMk/>
          <pc:sldMk cId="3372966530" sldId="2898"/>
        </pc:sldMkLst>
        <pc:spChg chg="mod">
          <ac:chgData name="Kono, Jamie" userId="8317eff3-005e-4f6d-bce6-e683acb567e5" providerId="ADAL" clId="{5125B8A7-918F-41E9-9E12-768A818C9B59}" dt="2022-04-26T17:05:47.321" v="3625" actId="6549"/>
          <ac:spMkLst>
            <pc:docMk/>
            <pc:sldMk cId="3372966530" sldId="2898"/>
            <ac:spMk id="3" creationId="{62E39E1F-8BBD-44C7-AA16-7014159571CE}"/>
          </ac:spMkLst>
        </pc:spChg>
      </pc:sldChg>
      <pc:sldChg chg="modSp add mod">
        <pc:chgData name="Kono, Jamie" userId="8317eff3-005e-4f6d-bce6-e683acb567e5" providerId="ADAL" clId="{5125B8A7-918F-41E9-9E12-768A818C9B59}" dt="2022-04-26T17:24:16.008" v="3784" actId="20577"/>
        <pc:sldMkLst>
          <pc:docMk/>
          <pc:sldMk cId="1031825967" sldId="2899"/>
        </pc:sldMkLst>
        <pc:spChg chg="mod">
          <ac:chgData name="Kono, Jamie" userId="8317eff3-005e-4f6d-bce6-e683acb567e5" providerId="ADAL" clId="{5125B8A7-918F-41E9-9E12-768A818C9B59}" dt="2022-04-26T17:24:16.008" v="3784" actId="20577"/>
          <ac:spMkLst>
            <pc:docMk/>
            <pc:sldMk cId="1031825967" sldId="2899"/>
            <ac:spMk id="3" creationId="{62E39E1F-8BBD-44C7-AA16-7014159571CE}"/>
          </ac:spMkLst>
        </pc:spChg>
      </pc:sldChg>
      <pc:sldChg chg="modSp new mod">
        <pc:chgData name="Kono, Jamie" userId="8317eff3-005e-4f6d-bce6-e683acb567e5" providerId="ADAL" clId="{5125B8A7-918F-41E9-9E12-768A818C9B59}" dt="2022-04-26T17:32:01.076" v="3988" actId="20577"/>
        <pc:sldMkLst>
          <pc:docMk/>
          <pc:sldMk cId="1871473641" sldId="2900"/>
        </pc:sldMkLst>
        <pc:spChg chg="mod">
          <ac:chgData name="Kono, Jamie" userId="8317eff3-005e-4f6d-bce6-e683acb567e5" providerId="ADAL" clId="{5125B8A7-918F-41E9-9E12-768A818C9B59}" dt="2022-04-26T17:24:53.977" v="3805" actId="20577"/>
          <ac:spMkLst>
            <pc:docMk/>
            <pc:sldMk cId="1871473641" sldId="2900"/>
            <ac:spMk id="2" creationId="{35B737C1-F31A-47A0-BCB3-EA1B3E815234}"/>
          </ac:spMkLst>
        </pc:spChg>
        <pc:spChg chg="mod">
          <ac:chgData name="Kono, Jamie" userId="8317eff3-005e-4f6d-bce6-e683acb567e5" providerId="ADAL" clId="{5125B8A7-918F-41E9-9E12-768A818C9B59}" dt="2022-04-26T17:32:01.076" v="3988" actId="20577"/>
          <ac:spMkLst>
            <pc:docMk/>
            <pc:sldMk cId="1871473641" sldId="2900"/>
            <ac:spMk id="3" creationId="{6C9CB659-3C42-4750-BA7C-00CC84D0DF9A}"/>
          </ac:spMkLst>
        </pc:spChg>
      </pc:sldChg>
    </pc:docChg>
  </pc:docChgLst>
  <pc:docChgLst>
    <pc:chgData name="Kono, Jamie" userId="8317eff3-005e-4f6d-bce6-e683acb567e5" providerId="ADAL" clId="{F1063113-5E2C-4E89-802E-54738B31BE2B}"/>
    <pc:docChg chg="custSel">
      <pc:chgData name="Kono, Jamie" userId="8317eff3-005e-4f6d-bce6-e683acb567e5" providerId="ADAL" clId="{F1063113-5E2C-4E89-802E-54738B31BE2B}" dt="2022-06-30T19:07:02.184" v="1" actId="1592"/>
      <pc:docMkLst>
        <pc:docMk/>
      </pc:docMkLst>
      <pc:sldChg chg="delCm">
        <pc:chgData name="Kono, Jamie" userId="8317eff3-005e-4f6d-bce6-e683acb567e5" providerId="ADAL" clId="{F1063113-5E2C-4E89-802E-54738B31BE2B}" dt="2022-06-30T19:06:56.513" v="0" actId="1592"/>
        <pc:sldMkLst>
          <pc:docMk/>
          <pc:sldMk cId="802563920" sldId="2683"/>
        </pc:sldMkLst>
      </pc:sldChg>
      <pc:sldChg chg="delCm">
        <pc:chgData name="Kono, Jamie" userId="8317eff3-005e-4f6d-bce6-e683acb567e5" providerId="ADAL" clId="{F1063113-5E2C-4E89-802E-54738B31BE2B}" dt="2022-06-30T19:07:02.184" v="1" actId="1592"/>
        <pc:sldMkLst>
          <pc:docMk/>
          <pc:sldMk cId="4024310332" sldId="2800"/>
        </pc:sldMkLst>
      </pc:sldChg>
    </pc:docChg>
  </pc:docChgLst>
  <pc:docChgLst>
    <pc:chgData name="Kono, Jamie" userId="8317eff3-005e-4f6d-bce6-e683acb567e5" providerId="ADAL" clId="{7519165D-BB14-4248-86F0-128B0564A964}"/>
    <pc:docChg chg="custSel delSld modSld modSection">
      <pc:chgData name="Kono, Jamie" userId="8317eff3-005e-4f6d-bce6-e683acb567e5" providerId="ADAL" clId="{7519165D-BB14-4248-86F0-128B0564A964}" dt="2022-03-21T21:07:48.250" v="134" actId="6549"/>
      <pc:docMkLst>
        <pc:docMk/>
      </pc:docMkLst>
      <pc:sldChg chg="modSp mod">
        <pc:chgData name="Kono, Jamie" userId="8317eff3-005e-4f6d-bce6-e683acb567e5" providerId="ADAL" clId="{7519165D-BB14-4248-86F0-128B0564A964}" dt="2022-03-21T20:54:52.203" v="128" actId="114"/>
        <pc:sldMkLst>
          <pc:docMk/>
          <pc:sldMk cId="1760590279" sldId="256"/>
        </pc:sldMkLst>
        <pc:spChg chg="mod">
          <ac:chgData name="Kono, Jamie" userId="8317eff3-005e-4f6d-bce6-e683acb567e5" providerId="ADAL" clId="{7519165D-BB14-4248-86F0-128B0564A964}" dt="2022-03-21T20:54:01.256" v="52" actId="20577"/>
          <ac:spMkLst>
            <pc:docMk/>
            <pc:sldMk cId="1760590279" sldId="256"/>
            <ac:spMk id="2" creationId="{24F12A20-0686-48A3-965B-B30BBDEA56BA}"/>
          </ac:spMkLst>
        </pc:spChg>
        <pc:spChg chg="mod">
          <ac:chgData name="Kono, Jamie" userId="8317eff3-005e-4f6d-bce6-e683acb567e5" providerId="ADAL" clId="{7519165D-BB14-4248-86F0-128B0564A964}" dt="2022-03-21T20:54:52.203" v="128" actId="114"/>
          <ac:spMkLst>
            <pc:docMk/>
            <pc:sldMk cId="1760590279" sldId="256"/>
            <ac:spMk id="3" creationId="{321CD419-6D8D-42A0-BE23-4CD3625F0E7E}"/>
          </ac:spMkLst>
        </pc:spChg>
      </pc:sldChg>
      <pc:sldChg chg="del">
        <pc:chgData name="Kono, Jamie" userId="8317eff3-005e-4f6d-bce6-e683acb567e5" providerId="ADAL" clId="{7519165D-BB14-4248-86F0-128B0564A964}" dt="2022-03-21T14:46:01.654" v="1" actId="2696"/>
        <pc:sldMkLst>
          <pc:docMk/>
          <pc:sldMk cId="1784303298" sldId="646"/>
        </pc:sldMkLst>
      </pc:sldChg>
      <pc:sldChg chg="del">
        <pc:chgData name="Kono, Jamie" userId="8317eff3-005e-4f6d-bce6-e683acb567e5" providerId="ADAL" clId="{7519165D-BB14-4248-86F0-128B0564A964}" dt="2022-03-21T14:43:00.969" v="0" actId="2696"/>
        <pc:sldMkLst>
          <pc:docMk/>
          <pc:sldMk cId="2318986124" sldId="889"/>
        </pc:sldMkLst>
      </pc:sldChg>
      <pc:sldChg chg="del">
        <pc:chgData name="Kono, Jamie" userId="8317eff3-005e-4f6d-bce6-e683acb567e5" providerId="ADAL" clId="{7519165D-BB14-4248-86F0-128B0564A964}" dt="2022-03-21T14:43:00.969" v="0" actId="2696"/>
        <pc:sldMkLst>
          <pc:docMk/>
          <pc:sldMk cId="1396748765" sldId="947"/>
        </pc:sldMkLst>
      </pc:sldChg>
      <pc:sldChg chg="del">
        <pc:chgData name="Kono, Jamie" userId="8317eff3-005e-4f6d-bce6-e683acb567e5" providerId="ADAL" clId="{7519165D-BB14-4248-86F0-128B0564A964}" dt="2022-03-21T14:43:00.969" v="0" actId="2696"/>
        <pc:sldMkLst>
          <pc:docMk/>
          <pc:sldMk cId="2021477431" sldId="2647"/>
        </pc:sldMkLst>
      </pc:sldChg>
      <pc:sldChg chg="modSp mod">
        <pc:chgData name="Kono, Jamie" userId="8317eff3-005e-4f6d-bce6-e683acb567e5" providerId="ADAL" clId="{7519165D-BB14-4248-86F0-128B0564A964}" dt="2022-03-21T21:07:48.250" v="134" actId="6549"/>
        <pc:sldMkLst>
          <pc:docMk/>
          <pc:sldMk cId="727522391" sldId="2720"/>
        </pc:sldMkLst>
        <pc:spChg chg="mod">
          <ac:chgData name="Kono, Jamie" userId="8317eff3-005e-4f6d-bce6-e683acb567e5" providerId="ADAL" clId="{7519165D-BB14-4248-86F0-128B0564A964}" dt="2022-03-21T21:07:48.250" v="134" actId="6549"/>
          <ac:spMkLst>
            <pc:docMk/>
            <pc:sldMk cId="727522391" sldId="2720"/>
            <ac:spMk id="2" creationId="{19973760-C6AA-4E67-BD83-E13B57B3CE8A}"/>
          </ac:spMkLst>
        </pc:spChg>
      </pc:sldChg>
      <pc:sldChg chg="del">
        <pc:chgData name="Kono, Jamie" userId="8317eff3-005e-4f6d-bce6-e683acb567e5" providerId="ADAL" clId="{7519165D-BB14-4248-86F0-128B0564A964}" dt="2022-03-21T14:43:00.969" v="0" actId="2696"/>
        <pc:sldMkLst>
          <pc:docMk/>
          <pc:sldMk cId="2935079127" sldId="2721"/>
        </pc:sldMkLst>
      </pc:sldChg>
      <pc:sldChg chg="del">
        <pc:chgData name="Kono, Jamie" userId="8317eff3-005e-4f6d-bce6-e683acb567e5" providerId="ADAL" clId="{7519165D-BB14-4248-86F0-128B0564A964}" dt="2022-03-21T14:46:01.654" v="1" actId="2696"/>
        <pc:sldMkLst>
          <pc:docMk/>
          <pc:sldMk cId="2264927092" sldId="2722"/>
        </pc:sldMkLst>
      </pc:sldChg>
      <pc:sldChg chg="modSp mod">
        <pc:chgData name="Kono, Jamie" userId="8317eff3-005e-4f6d-bce6-e683acb567e5" providerId="ADAL" clId="{7519165D-BB14-4248-86F0-128B0564A964}" dt="2022-03-21T21:07:40.369" v="133" actId="6549"/>
        <pc:sldMkLst>
          <pc:docMk/>
          <pc:sldMk cId="2343770119" sldId="2723"/>
        </pc:sldMkLst>
        <pc:spChg chg="mod">
          <ac:chgData name="Kono, Jamie" userId="8317eff3-005e-4f6d-bce6-e683acb567e5" providerId="ADAL" clId="{7519165D-BB14-4248-86F0-128B0564A964}" dt="2022-03-21T21:07:40.369" v="133" actId="6549"/>
          <ac:spMkLst>
            <pc:docMk/>
            <pc:sldMk cId="2343770119" sldId="2723"/>
            <ac:spMk id="2" creationId="{19973760-C6AA-4E67-BD83-E13B57B3CE8A}"/>
          </ac:spMkLst>
        </pc:spChg>
      </pc:sldChg>
      <pc:sldChg chg="del">
        <pc:chgData name="Kono, Jamie" userId="8317eff3-005e-4f6d-bce6-e683acb567e5" providerId="ADAL" clId="{7519165D-BB14-4248-86F0-128B0564A964}" dt="2022-03-21T14:43:00.969" v="0" actId="2696"/>
        <pc:sldMkLst>
          <pc:docMk/>
          <pc:sldMk cId="2586778109" sldId="2724"/>
        </pc:sldMkLst>
      </pc:sldChg>
      <pc:sldChg chg="del">
        <pc:chgData name="Kono, Jamie" userId="8317eff3-005e-4f6d-bce6-e683acb567e5" providerId="ADAL" clId="{7519165D-BB14-4248-86F0-128B0564A964}" dt="2022-03-21T14:43:00.969" v="0" actId="2696"/>
        <pc:sldMkLst>
          <pc:docMk/>
          <pc:sldMk cId="3134257107" sldId="2725"/>
        </pc:sldMkLst>
      </pc:sldChg>
      <pc:sldChg chg="modSp mod">
        <pc:chgData name="Kono, Jamie" userId="8317eff3-005e-4f6d-bce6-e683acb567e5" providerId="ADAL" clId="{7519165D-BB14-4248-86F0-128B0564A964}" dt="2022-03-21T21:07:30.681" v="131" actId="6549"/>
        <pc:sldMkLst>
          <pc:docMk/>
          <pc:sldMk cId="3656800182" sldId="2726"/>
        </pc:sldMkLst>
        <pc:spChg chg="mod">
          <ac:chgData name="Kono, Jamie" userId="8317eff3-005e-4f6d-bce6-e683acb567e5" providerId="ADAL" clId="{7519165D-BB14-4248-86F0-128B0564A964}" dt="2022-03-21T21:07:30.681" v="131" actId="6549"/>
          <ac:spMkLst>
            <pc:docMk/>
            <pc:sldMk cId="3656800182" sldId="2726"/>
            <ac:spMk id="2" creationId="{19973760-C6AA-4E67-BD83-E13B57B3CE8A}"/>
          </ac:spMkLst>
        </pc:spChg>
      </pc:sldChg>
      <pc:sldChg chg="del">
        <pc:chgData name="Kono, Jamie" userId="8317eff3-005e-4f6d-bce6-e683acb567e5" providerId="ADAL" clId="{7519165D-BB14-4248-86F0-128B0564A964}" dt="2022-03-21T14:43:00.969" v="0" actId="2696"/>
        <pc:sldMkLst>
          <pc:docMk/>
          <pc:sldMk cId="2689222718" sldId="2738"/>
        </pc:sldMkLst>
      </pc:sldChg>
      <pc:sldChg chg="del">
        <pc:chgData name="Kono, Jamie" userId="8317eff3-005e-4f6d-bce6-e683acb567e5" providerId="ADAL" clId="{7519165D-BB14-4248-86F0-128B0564A964}" dt="2022-03-21T14:43:00.969" v="0" actId="2696"/>
        <pc:sldMkLst>
          <pc:docMk/>
          <pc:sldMk cId="3273755803" sldId="2744"/>
        </pc:sldMkLst>
      </pc:sldChg>
      <pc:sldChg chg="del">
        <pc:chgData name="Kono, Jamie" userId="8317eff3-005e-4f6d-bce6-e683acb567e5" providerId="ADAL" clId="{7519165D-BB14-4248-86F0-128B0564A964}" dt="2022-03-21T14:43:00.969" v="0" actId="2696"/>
        <pc:sldMkLst>
          <pc:docMk/>
          <pc:sldMk cId="71459640" sldId="2745"/>
        </pc:sldMkLst>
      </pc:sldChg>
      <pc:sldChg chg="del">
        <pc:chgData name="Kono, Jamie" userId="8317eff3-005e-4f6d-bce6-e683acb567e5" providerId="ADAL" clId="{7519165D-BB14-4248-86F0-128B0564A964}" dt="2022-03-21T14:43:00.969" v="0" actId="2696"/>
        <pc:sldMkLst>
          <pc:docMk/>
          <pc:sldMk cId="3278436084" sldId="2746"/>
        </pc:sldMkLst>
      </pc:sldChg>
      <pc:sldChg chg="del">
        <pc:chgData name="Kono, Jamie" userId="8317eff3-005e-4f6d-bce6-e683acb567e5" providerId="ADAL" clId="{7519165D-BB14-4248-86F0-128B0564A964}" dt="2022-03-21T14:43:00.969" v="0" actId="2696"/>
        <pc:sldMkLst>
          <pc:docMk/>
          <pc:sldMk cId="1060622923" sldId="2761"/>
        </pc:sldMkLst>
      </pc:sldChg>
      <pc:sldChg chg="del">
        <pc:chgData name="Kono, Jamie" userId="8317eff3-005e-4f6d-bce6-e683acb567e5" providerId="ADAL" clId="{7519165D-BB14-4248-86F0-128B0564A964}" dt="2022-03-21T14:46:01.654" v="1" actId="2696"/>
        <pc:sldMkLst>
          <pc:docMk/>
          <pc:sldMk cId="50847183" sldId="2765"/>
        </pc:sldMkLst>
      </pc:sldChg>
      <pc:sldChg chg="del">
        <pc:chgData name="Kono, Jamie" userId="8317eff3-005e-4f6d-bce6-e683acb567e5" providerId="ADAL" clId="{7519165D-BB14-4248-86F0-128B0564A964}" dt="2022-03-21T14:53:29.694" v="3" actId="47"/>
        <pc:sldMkLst>
          <pc:docMk/>
          <pc:sldMk cId="1961870020" sldId="2772"/>
        </pc:sldMkLst>
      </pc:sldChg>
      <pc:sldChg chg="del">
        <pc:chgData name="Kono, Jamie" userId="8317eff3-005e-4f6d-bce6-e683acb567e5" providerId="ADAL" clId="{7519165D-BB14-4248-86F0-128B0564A964}" dt="2022-03-21T14:43:00.969" v="0" actId="2696"/>
        <pc:sldMkLst>
          <pc:docMk/>
          <pc:sldMk cId="663824836" sldId="2792"/>
        </pc:sldMkLst>
      </pc:sldChg>
      <pc:sldChg chg="del">
        <pc:chgData name="Kono, Jamie" userId="8317eff3-005e-4f6d-bce6-e683acb567e5" providerId="ADAL" clId="{7519165D-BB14-4248-86F0-128B0564A964}" dt="2022-03-21T21:07:18.512" v="129" actId="47"/>
        <pc:sldMkLst>
          <pc:docMk/>
          <pc:sldMk cId="171176993" sldId="2795"/>
        </pc:sldMkLst>
      </pc:sldChg>
      <pc:sldChg chg="del">
        <pc:chgData name="Kono, Jamie" userId="8317eff3-005e-4f6d-bce6-e683acb567e5" providerId="ADAL" clId="{7519165D-BB14-4248-86F0-128B0564A964}" dt="2022-03-21T14:43:00.969" v="0" actId="2696"/>
        <pc:sldMkLst>
          <pc:docMk/>
          <pc:sldMk cId="2283055501" sldId="2805"/>
        </pc:sldMkLst>
      </pc:sldChg>
      <pc:sldChg chg="del">
        <pc:chgData name="Kono, Jamie" userId="8317eff3-005e-4f6d-bce6-e683acb567e5" providerId="ADAL" clId="{7519165D-BB14-4248-86F0-128B0564A964}" dt="2022-03-21T14:43:00.969" v="0" actId="2696"/>
        <pc:sldMkLst>
          <pc:docMk/>
          <pc:sldMk cId="1447675057" sldId="2806"/>
        </pc:sldMkLst>
      </pc:sldChg>
      <pc:sldChg chg="del">
        <pc:chgData name="Kono, Jamie" userId="8317eff3-005e-4f6d-bce6-e683acb567e5" providerId="ADAL" clId="{7519165D-BB14-4248-86F0-128B0564A964}" dt="2022-03-21T14:43:00.969" v="0" actId="2696"/>
        <pc:sldMkLst>
          <pc:docMk/>
          <pc:sldMk cId="747909183" sldId="2808"/>
        </pc:sldMkLst>
      </pc:sldChg>
      <pc:sldChg chg="del">
        <pc:chgData name="Kono, Jamie" userId="8317eff3-005e-4f6d-bce6-e683acb567e5" providerId="ADAL" clId="{7519165D-BB14-4248-86F0-128B0564A964}" dt="2022-03-21T14:43:00.969" v="0" actId="2696"/>
        <pc:sldMkLst>
          <pc:docMk/>
          <pc:sldMk cId="930620810" sldId="2810"/>
        </pc:sldMkLst>
      </pc:sldChg>
      <pc:sldChg chg="del">
        <pc:chgData name="Kono, Jamie" userId="8317eff3-005e-4f6d-bce6-e683acb567e5" providerId="ADAL" clId="{7519165D-BB14-4248-86F0-128B0564A964}" dt="2022-03-21T14:43:00.969" v="0" actId="2696"/>
        <pc:sldMkLst>
          <pc:docMk/>
          <pc:sldMk cId="2597888035" sldId="2811"/>
        </pc:sldMkLst>
      </pc:sldChg>
      <pc:sldChg chg="del">
        <pc:chgData name="Kono, Jamie" userId="8317eff3-005e-4f6d-bce6-e683acb567e5" providerId="ADAL" clId="{7519165D-BB14-4248-86F0-128B0564A964}" dt="2022-03-21T14:43:00.969" v="0" actId="2696"/>
        <pc:sldMkLst>
          <pc:docMk/>
          <pc:sldMk cId="4012830462" sldId="2815"/>
        </pc:sldMkLst>
      </pc:sldChg>
      <pc:sldChg chg="del">
        <pc:chgData name="Kono, Jamie" userId="8317eff3-005e-4f6d-bce6-e683acb567e5" providerId="ADAL" clId="{7519165D-BB14-4248-86F0-128B0564A964}" dt="2022-03-21T14:43:00.969" v="0" actId="2696"/>
        <pc:sldMkLst>
          <pc:docMk/>
          <pc:sldMk cId="3430398160" sldId="2817"/>
        </pc:sldMkLst>
      </pc:sldChg>
      <pc:sldChg chg="del">
        <pc:chgData name="Kono, Jamie" userId="8317eff3-005e-4f6d-bce6-e683acb567e5" providerId="ADAL" clId="{7519165D-BB14-4248-86F0-128B0564A964}" dt="2022-03-21T14:43:00.969" v="0" actId="2696"/>
        <pc:sldMkLst>
          <pc:docMk/>
          <pc:sldMk cId="3491884816" sldId="2818"/>
        </pc:sldMkLst>
      </pc:sldChg>
      <pc:sldChg chg="del">
        <pc:chgData name="Kono, Jamie" userId="8317eff3-005e-4f6d-bce6-e683acb567e5" providerId="ADAL" clId="{7519165D-BB14-4248-86F0-128B0564A964}" dt="2022-03-21T14:43:00.969" v="0" actId="2696"/>
        <pc:sldMkLst>
          <pc:docMk/>
          <pc:sldMk cId="3096666268" sldId="2819"/>
        </pc:sldMkLst>
      </pc:sldChg>
      <pc:sldChg chg="del">
        <pc:chgData name="Kono, Jamie" userId="8317eff3-005e-4f6d-bce6-e683acb567e5" providerId="ADAL" clId="{7519165D-BB14-4248-86F0-128B0564A964}" dt="2022-03-21T14:43:00.969" v="0" actId="2696"/>
        <pc:sldMkLst>
          <pc:docMk/>
          <pc:sldMk cId="1163658539" sldId="2820"/>
        </pc:sldMkLst>
      </pc:sldChg>
      <pc:sldChg chg="del">
        <pc:chgData name="Kono, Jamie" userId="8317eff3-005e-4f6d-bce6-e683acb567e5" providerId="ADAL" clId="{7519165D-BB14-4248-86F0-128B0564A964}" dt="2022-03-21T14:43:00.969" v="0" actId="2696"/>
        <pc:sldMkLst>
          <pc:docMk/>
          <pc:sldMk cId="3661897506" sldId="2821"/>
        </pc:sldMkLst>
      </pc:sldChg>
      <pc:sldChg chg="del">
        <pc:chgData name="Kono, Jamie" userId="8317eff3-005e-4f6d-bce6-e683acb567e5" providerId="ADAL" clId="{7519165D-BB14-4248-86F0-128B0564A964}" dt="2022-03-21T14:43:00.969" v="0" actId="2696"/>
        <pc:sldMkLst>
          <pc:docMk/>
          <pc:sldMk cId="3642512210" sldId="2822"/>
        </pc:sldMkLst>
      </pc:sldChg>
      <pc:sldChg chg="del">
        <pc:chgData name="Kono, Jamie" userId="8317eff3-005e-4f6d-bce6-e683acb567e5" providerId="ADAL" clId="{7519165D-BB14-4248-86F0-128B0564A964}" dt="2022-03-21T14:43:00.969" v="0" actId="2696"/>
        <pc:sldMkLst>
          <pc:docMk/>
          <pc:sldMk cId="1968420380" sldId="2823"/>
        </pc:sldMkLst>
      </pc:sldChg>
      <pc:sldChg chg="del">
        <pc:chgData name="Kono, Jamie" userId="8317eff3-005e-4f6d-bce6-e683acb567e5" providerId="ADAL" clId="{7519165D-BB14-4248-86F0-128B0564A964}" dt="2022-03-21T14:46:01.654" v="1" actId="2696"/>
        <pc:sldMkLst>
          <pc:docMk/>
          <pc:sldMk cId="3624033034" sldId="2836"/>
        </pc:sldMkLst>
      </pc:sldChg>
      <pc:sldChg chg="del">
        <pc:chgData name="Kono, Jamie" userId="8317eff3-005e-4f6d-bce6-e683acb567e5" providerId="ADAL" clId="{7519165D-BB14-4248-86F0-128B0564A964}" dt="2022-03-21T14:46:01.654" v="1" actId="2696"/>
        <pc:sldMkLst>
          <pc:docMk/>
          <pc:sldMk cId="1610496838" sldId="2839"/>
        </pc:sldMkLst>
      </pc:sldChg>
      <pc:sldChg chg="del">
        <pc:chgData name="Kono, Jamie" userId="8317eff3-005e-4f6d-bce6-e683acb567e5" providerId="ADAL" clId="{7519165D-BB14-4248-86F0-128B0564A964}" dt="2022-03-21T14:46:01.654" v="1" actId="2696"/>
        <pc:sldMkLst>
          <pc:docMk/>
          <pc:sldMk cId="2293495437" sldId="2851"/>
        </pc:sldMkLst>
      </pc:sldChg>
      <pc:sldChg chg="del">
        <pc:chgData name="Kono, Jamie" userId="8317eff3-005e-4f6d-bce6-e683acb567e5" providerId="ADAL" clId="{7519165D-BB14-4248-86F0-128B0564A964}" dt="2022-03-21T14:46:01.654" v="1" actId="2696"/>
        <pc:sldMkLst>
          <pc:docMk/>
          <pc:sldMk cId="4288204011" sldId="2852"/>
        </pc:sldMkLst>
      </pc:sldChg>
      <pc:sldChg chg="del">
        <pc:chgData name="Kono, Jamie" userId="8317eff3-005e-4f6d-bce6-e683acb567e5" providerId="ADAL" clId="{7519165D-BB14-4248-86F0-128B0564A964}" dt="2022-03-21T14:46:01.654" v="1" actId="2696"/>
        <pc:sldMkLst>
          <pc:docMk/>
          <pc:sldMk cId="2155879071" sldId="2853"/>
        </pc:sldMkLst>
      </pc:sldChg>
      <pc:sldChg chg="del">
        <pc:chgData name="Kono, Jamie" userId="8317eff3-005e-4f6d-bce6-e683acb567e5" providerId="ADAL" clId="{7519165D-BB14-4248-86F0-128B0564A964}" dt="2022-03-21T14:46:01.654" v="1" actId="2696"/>
        <pc:sldMkLst>
          <pc:docMk/>
          <pc:sldMk cId="3233847374" sldId="2854"/>
        </pc:sldMkLst>
      </pc:sldChg>
      <pc:sldChg chg="del">
        <pc:chgData name="Kono, Jamie" userId="8317eff3-005e-4f6d-bce6-e683acb567e5" providerId="ADAL" clId="{7519165D-BB14-4248-86F0-128B0564A964}" dt="2022-03-21T14:46:01.654" v="1" actId="2696"/>
        <pc:sldMkLst>
          <pc:docMk/>
          <pc:sldMk cId="2461477926" sldId="2855"/>
        </pc:sldMkLst>
      </pc:sldChg>
      <pc:sldChg chg="del">
        <pc:chgData name="Kono, Jamie" userId="8317eff3-005e-4f6d-bce6-e683acb567e5" providerId="ADAL" clId="{7519165D-BB14-4248-86F0-128B0564A964}" dt="2022-03-21T14:43:00.969" v="0" actId="2696"/>
        <pc:sldMkLst>
          <pc:docMk/>
          <pc:sldMk cId="1821221962" sldId="2858"/>
        </pc:sldMkLst>
      </pc:sldChg>
      <pc:sldChg chg="del">
        <pc:chgData name="Kono, Jamie" userId="8317eff3-005e-4f6d-bce6-e683acb567e5" providerId="ADAL" clId="{7519165D-BB14-4248-86F0-128B0564A964}" dt="2022-03-21T14:43:00.969" v="0" actId="2696"/>
        <pc:sldMkLst>
          <pc:docMk/>
          <pc:sldMk cId="1696652561" sldId="2861"/>
        </pc:sldMkLst>
      </pc:sldChg>
      <pc:sldChg chg="del">
        <pc:chgData name="Kono, Jamie" userId="8317eff3-005e-4f6d-bce6-e683acb567e5" providerId="ADAL" clId="{7519165D-BB14-4248-86F0-128B0564A964}" dt="2022-03-21T14:43:00.969" v="0" actId="2696"/>
        <pc:sldMkLst>
          <pc:docMk/>
          <pc:sldMk cId="920951511" sldId="2862"/>
        </pc:sldMkLst>
      </pc:sldChg>
      <pc:sldChg chg="del">
        <pc:chgData name="Kono, Jamie" userId="8317eff3-005e-4f6d-bce6-e683acb567e5" providerId="ADAL" clId="{7519165D-BB14-4248-86F0-128B0564A964}" dt="2022-03-21T14:43:00.969" v="0" actId="2696"/>
        <pc:sldMkLst>
          <pc:docMk/>
          <pc:sldMk cId="3218410519" sldId="2863"/>
        </pc:sldMkLst>
      </pc:sldChg>
      <pc:sldChg chg="del">
        <pc:chgData name="Kono, Jamie" userId="8317eff3-005e-4f6d-bce6-e683acb567e5" providerId="ADAL" clId="{7519165D-BB14-4248-86F0-128B0564A964}" dt="2022-03-21T14:43:00.969" v="0" actId="2696"/>
        <pc:sldMkLst>
          <pc:docMk/>
          <pc:sldMk cId="866562724" sldId="2865"/>
        </pc:sldMkLst>
      </pc:sldChg>
      <pc:sldChg chg="del">
        <pc:chgData name="Kono, Jamie" userId="8317eff3-005e-4f6d-bce6-e683acb567e5" providerId="ADAL" clId="{7519165D-BB14-4248-86F0-128B0564A964}" dt="2022-03-21T14:43:00.969" v="0" actId="2696"/>
        <pc:sldMkLst>
          <pc:docMk/>
          <pc:sldMk cId="2771986661" sldId="2866"/>
        </pc:sldMkLst>
      </pc:sldChg>
      <pc:sldChg chg="del">
        <pc:chgData name="Kono, Jamie" userId="8317eff3-005e-4f6d-bce6-e683acb567e5" providerId="ADAL" clId="{7519165D-BB14-4248-86F0-128B0564A964}" dt="2022-03-21T14:43:00.969" v="0" actId="2696"/>
        <pc:sldMkLst>
          <pc:docMk/>
          <pc:sldMk cId="4167692862" sldId="2867"/>
        </pc:sldMkLst>
      </pc:sldChg>
      <pc:sldChg chg="del">
        <pc:chgData name="Kono, Jamie" userId="8317eff3-005e-4f6d-bce6-e683acb567e5" providerId="ADAL" clId="{7519165D-BB14-4248-86F0-128B0564A964}" dt="2022-03-21T14:43:00.969" v="0" actId="2696"/>
        <pc:sldMkLst>
          <pc:docMk/>
          <pc:sldMk cId="1719731884" sldId="2868"/>
        </pc:sldMkLst>
      </pc:sldChg>
      <pc:sldChg chg="del">
        <pc:chgData name="Kono, Jamie" userId="8317eff3-005e-4f6d-bce6-e683acb567e5" providerId="ADAL" clId="{7519165D-BB14-4248-86F0-128B0564A964}" dt="2022-03-21T14:43:00.969" v="0" actId="2696"/>
        <pc:sldMkLst>
          <pc:docMk/>
          <pc:sldMk cId="79604642" sldId="2869"/>
        </pc:sldMkLst>
      </pc:sldChg>
      <pc:sldChg chg="del">
        <pc:chgData name="Kono, Jamie" userId="8317eff3-005e-4f6d-bce6-e683acb567e5" providerId="ADAL" clId="{7519165D-BB14-4248-86F0-128B0564A964}" dt="2022-03-21T14:43:00.969" v="0" actId="2696"/>
        <pc:sldMkLst>
          <pc:docMk/>
          <pc:sldMk cId="2748875223" sldId="2870"/>
        </pc:sldMkLst>
      </pc:sldChg>
      <pc:sldChg chg="del">
        <pc:chgData name="Kono, Jamie" userId="8317eff3-005e-4f6d-bce6-e683acb567e5" providerId="ADAL" clId="{7519165D-BB14-4248-86F0-128B0564A964}" dt="2022-03-21T14:43:00.969" v="0" actId="2696"/>
        <pc:sldMkLst>
          <pc:docMk/>
          <pc:sldMk cId="2584645223" sldId="2873"/>
        </pc:sldMkLst>
      </pc:sldChg>
      <pc:sldChg chg="del">
        <pc:chgData name="Kono, Jamie" userId="8317eff3-005e-4f6d-bce6-e683acb567e5" providerId="ADAL" clId="{7519165D-BB14-4248-86F0-128B0564A964}" dt="2022-03-21T14:43:00.969" v="0" actId="2696"/>
        <pc:sldMkLst>
          <pc:docMk/>
          <pc:sldMk cId="2536588523" sldId="2876"/>
        </pc:sldMkLst>
      </pc:sldChg>
      <pc:sldChg chg="del">
        <pc:chgData name="Kono, Jamie" userId="8317eff3-005e-4f6d-bce6-e683acb567e5" providerId="ADAL" clId="{7519165D-BB14-4248-86F0-128B0564A964}" dt="2022-03-21T14:43:00.969" v="0" actId="2696"/>
        <pc:sldMkLst>
          <pc:docMk/>
          <pc:sldMk cId="4053551014" sldId="2878"/>
        </pc:sldMkLst>
      </pc:sldChg>
      <pc:sldChg chg="del">
        <pc:chgData name="Kono, Jamie" userId="8317eff3-005e-4f6d-bce6-e683acb567e5" providerId="ADAL" clId="{7519165D-BB14-4248-86F0-128B0564A964}" dt="2022-03-21T14:43:00.969" v="0" actId="2696"/>
        <pc:sldMkLst>
          <pc:docMk/>
          <pc:sldMk cId="3836739122" sldId="2879"/>
        </pc:sldMkLst>
      </pc:sldChg>
      <pc:sldChg chg="del">
        <pc:chgData name="Kono, Jamie" userId="8317eff3-005e-4f6d-bce6-e683acb567e5" providerId="ADAL" clId="{7519165D-BB14-4248-86F0-128B0564A964}" dt="2022-03-21T14:43:00.969" v="0" actId="2696"/>
        <pc:sldMkLst>
          <pc:docMk/>
          <pc:sldMk cId="2594310742" sldId="2880"/>
        </pc:sldMkLst>
      </pc:sldChg>
      <pc:sldChg chg="del">
        <pc:chgData name="Kono, Jamie" userId="8317eff3-005e-4f6d-bce6-e683acb567e5" providerId="ADAL" clId="{7519165D-BB14-4248-86F0-128B0564A964}" dt="2022-03-21T14:43:00.969" v="0" actId="2696"/>
        <pc:sldMkLst>
          <pc:docMk/>
          <pc:sldMk cId="2179043136" sldId="2882"/>
        </pc:sldMkLst>
      </pc:sldChg>
      <pc:sldChg chg="del">
        <pc:chgData name="Kono, Jamie" userId="8317eff3-005e-4f6d-bce6-e683acb567e5" providerId="ADAL" clId="{7519165D-BB14-4248-86F0-128B0564A964}" dt="2022-03-21T14:43:00.969" v="0" actId="2696"/>
        <pc:sldMkLst>
          <pc:docMk/>
          <pc:sldMk cId="823579468" sldId="2888"/>
        </pc:sldMkLst>
      </pc:sldChg>
      <pc:sldChg chg="del">
        <pc:chgData name="Kono, Jamie" userId="8317eff3-005e-4f6d-bce6-e683acb567e5" providerId="ADAL" clId="{7519165D-BB14-4248-86F0-128B0564A964}" dt="2022-03-21T14:43:00.969" v="0" actId="2696"/>
        <pc:sldMkLst>
          <pc:docMk/>
          <pc:sldMk cId="2863907196" sldId="2890"/>
        </pc:sldMkLst>
      </pc:sldChg>
      <pc:sldChg chg="del">
        <pc:chgData name="Kono, Jamie" userId="8317eff3-005e-4f6d-bce6-e683acb567e5" providerId="ADAL" clId="{7519165D-BB14-4248-86F0-128B0564A964}" dt="2022-03-21T14:43:00.969" v="0" actId="2696"/>
        <pc:sldMkLst>
          <pc:docMk/>
          <pc:sldMk cId="3474238985" sldId="2891"/>
        </pc:sldMkLst>
      </pc:sldChg>
      <pc:sldChg chg="del">
        <pc:chgData name="Kono, Jamie" userId="8317eff3-005e-4f6d-bce6-e683acb567e5" providerId="ADAL" clId="{7519165D-BB14-4248-86F0-128B0564A964}" dt="2022-03-21T14:43:00.969" v="0" actId="2696"/>
        <pc:sldMkLst>
          <pc:docMk/>
          <pc:sldMk cId="3927594167" sldId="2893"/>
        </pc:sldMkLst>
      </pc:sldChg>
      <pc:sldChg chg="del">
        <pc:chgData name="Kono, Jamie" userId="8317eff3-005e-4f6d-bce6-e683acb567e5" providerId="ADAL" clId="{7519165D-BB14-4248-86F0-128B0564A964}" dt="2022-03-21T14:46:01.654" v="1" actId="2696"/>
        <pc:sldMkLst>
          <pc:docMk/>
          <pc:sldMk cId="3686960117" sldId="2897"/>
        </pc:sldMkLst>
      </pc:sldChg>
      <pc:sldChg chg="del">
        <pc:chgData name="Kono, Jamie" userId="8317eff3-005e-4f6d-bce6-e683acb567e5" providerId="ADAL" clId="{7519165D-BB14-4248-86F0-128B0564A964}" dt="2022-03-21T14:43:00.969" v="0" actId="2696"/>
        <pc:sldMkLst>
          <pc:docMk/>
          <pc:sldMk cId="1202623226" sldId="2900"/>
        </pc:sldMkLst>
      </pc:sldChg>
      <pc:sldChg chg="del">
        <pc:chgData name="Kono, Jamie" userId="8317eff3-005e-4f6d-bce6-e683acb567e5" providerId="ADAL" clId="{7519165D-BB14-4248-86F0-128B0564A964}" dt="2022-03-21T14:46:01.654" v="1" actId="2696"/>
        <pc:sldMkLst>
          <pc:docMk/>
          <pc:sldMk cId="857290144" sldId="2901"/>
        </pc:sldMkLst>
      </pc:sldChg>
      <pc:sldChg chg="del">
        <pc:chgData name="Kono, Jamie" userId="8317eff3-005e-4f6d-bce6-e683acb567e5" providerId="ADAL" clId="{7519165D-BB14-4248-86F0-128B0564A964}" dt="2022-03-21T14:51:00.769" v="2" actId="47"/>
        <pc:sldMkLst>
          <pc:docMk/>
          <pc:sldMk cId="1584132930" sldId="2902"/>
        </pc:sldMkLst>
      </pc:sldChg>
    </pc:docChg>
  </pc:docChgLst>
  <pc:docChgLst>
    <pc:chgData name="Kaltreider, Christian E" userId="753e0282-833d-405a-80d0-97ddf97b5532" providerId="ADAL" clId="{A765113A-532D-4C29-8FCB-E9D3556839C1}"/>
    <pc:docChg chg="modSld">
      <pc:chgData name="Kaltreider, Christian E" userId="753e0282-833d-405a-80d0-97ddf97b5532" providerId="ADAL" clId="{A765113A-532D-4C29-8FCB-E9D3556839C1}" dt="2022-06-02T14:15:12.216" v="1" actId="20577"/>
      <pc:docMkLst>
        <pc:docMk/>
      </pc:docMkLst>
      <pc:sldChg chg="modSp mod">
        <pc:chgData name="Kaltreider, Christian E" userId="753e0282-833d-405a-80d0-97ddf97b5532" providerId="ADAL" clId="{A765113A-532D-4C29-8FCB-E9D3556839C1}" dt="2022-06-02T14:15:12.216" v="1" actId="20577"/>
        <pc:sldMkLst>
          <pc:docMk/>
          <pc:sldMk cId="3427191288" sldId="2892"/>
        </pc:sldMkLst>
        <pc:spChg chg="mod">
          <ac:chgData name="Kaltreider, Christian E" userId="753e0282-833d-405a-80d0-97ddf97b5532" providerId="ADAL" clId="{A765113A-532D-4C29-8FCB-E9D3556839C1}" dt="2022-06-02T14:15:12.216" v="1" actId="20577"/>
          <ac:spMkLst>
            <pc:docMk/>
            <pc:sldMk cId="3427191288" sldId="2892"/>
            <ac:spMk id="3" creationId="{D69CE35D-99B9-4D11-902C-E21090BB4E6F}"/>
          </ac:spMkLst>
        </pc:spChg>
      </pc:sldChg>
      <pc:sldChg chg="modSp mod">
        <pc:chgData name="Kaltreider, Christian E" userId="753e0282-833d-405a-80d0-97ddf97b5532" providerId="ADAL" clId="{A765113A-532D-4C29-8FCB-E9D3556839C1}" dt="2022-06-02T14:14:18.240" v="0" actId="20577"/>
        <pc:sldMkLst>
          <pc:docMk/>
          <pc:sldMk cId="5456537" sldId="2893"/>
        </pc:sldMkLst>
        <pc:spChg chg="mod">
          <ac:chgData name="Kaltreider, Christian E" userId="753e0282-833d-405a-80d0-97ddf97b5532" providerId="ADAL" clId="{A765113A-532D-4C29-8FCB-E9D3556839C1}" dt="2022-06-02T14:14:18.240" v="0" actId="20577"/>
          <ac:spMkLst>
            <pc:docMk/>
            <pc:sldMk cId="5456537" sldId="2893"/>
            <ac:spMk id="3" creationId="{CDA5FA71-A32F-4907-8B6A-E97DC0DAED5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8C96F-376B-4A5B-9799-B9D2F4BC2B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459D06-8B2B-4E69-8506-C2405C927035}">
      <dgm:prSet/>
      <dgm:spPr/>
      <dgm:t>
        <a:bodyPr/>
        <a:lstStyle/>
        <a:p>
          <a:pPr>
            <a:lnSpc>
              <a:spcPct val="100000"/>
            </a:lnSpc>
          </a:pPr>
          <a:r>
            <a:rPr lang="en-US"/>
            <a:t>Understand the basic operation of a heat pump</a:t>
          </a:r>
        </a:p>
      </dgm:t>
    </dgm:pt>
    <dgm:pt modelId="{26625297-9C76-4AE5-B42E-9955AC96EB7E}" type="parTrans" cxnId="{D4A9E654-A0C4-453A-B026-72B42B179423}">
      <dgm:prSet/>
      <dgm:spPr/>
      <dgm:t>
        <a:bodyPr/>
        <a:lstStyle/>
        <a:p>
          <a:endParaRPr lang="en-US"/>
        </a:p>
      </dgm:t>
    </dgm:pt>
    <dgm:pt modelId="{1D12F486-E2E7-4BCC-A48A-4E6C0614581F}" type="sibTrans" cxnId="{D4A9E654-A0C4-453A-B026-72B42B179423}">
      <dgm:prSet/>
      <dgm:spPr/>
      <dgm:t>
        <a:bodyPr/>
        <a:lstStyle/>
        <a:p>
          <a:endParaRPr lang="en-US"/>
        </a:p>
      </dgm:t>
    </dgm:pt>
    <dgm:pt modelId="{538E709A-ED66-4619-8DBC-188D2D076C09}">
      <dgm:prSet/>
      <dgm:spPr/>
      <dgm:t>
        <a:bodyPr/>
        <a:lstStyle/>
        <a:p>
          <a:pPr>
            <a:lnSpc>
              <a:spcPct val="100000"/>
            </a:lnSpc>
          </a:pPr>
          <a:r>
            <a:rPr lang="en-US"/>
            <a:t>Learn what defines a cold climate air source heat pump</a:t>
          </a:r>
        </a:p>
      </dgm:t>
    </dgm:pt>
    <dgm:pt modelId="{5ED65151-5B94-485D-B368-36AFDFB43382}" type="parTrans" cxnId="{D365F719-17C4-4452-9DA8-C4D57A76F87B}">
      <dgm:prSet/>
      <dgm:spPr/>
      <dgm:t>
        <a:bodyPr/>
        <a:lstStyle/>
        <a:p>
          <a:endParaRPr lang="en-US"/>
        </a:p>
      </dgm:t>
    </dgm:pt>
    <dgm:pt modelId="{79AA28F8-587C-4911-9291-0CD3CB1AEF33}" type="sibTrans" cxnId="{D365F719-17C4-4452-9DA8-C4D57A76F87B}">
      <dgm:prSet/>
      <dgm:spPr/>
      <dgm:t>
        <a:bodyPr/>
        <a:lstStyle/>
        <a:p>
          <a:endParaRPr lang="en-US"/>
        </a:p>
      </dgm:t>
    </dgm:pt>
    <dgm:pt modelId="{7E4E50C2-C56B-4E19-B6D3-2CDDA72CD1E8}">
      <dgm:prSet/>
      <dgm:spPr/>
      <dgm:t>
        <a:bodyPr/>
        <a:lstStyle/>
        <a:p>
          <a:pPr>
            <a:lnSpc>
              <a:spcPct val="100000"/>
            </a:lnSpc>
          </a:pPr>
          <a:r>
            <a:rPr lang="en-US"/>
            <a:t>Understand the advantages of </a:t>
          </a:r>
          <a:r>
            <a:rPr lang="en-US" i="1"/>
            <a:t>variable</a:t>
          </a:r>
          <a:r>
            <a:rPr lang="en-US"/>
            <a:t> capacity</a:t>
          </a:r>
        </a:p>
      </dgm:t>
    </dgm:pt>
    <dgm:pt modelId="{4C15D9E1-1A7B-4ACF-8318-D37FE1386A57}" type="parTrans" cxnId="{ABD0FEEC-B41A-41BC-B059-01F24BBA3943}">
      <dgm:prSet/>
      <dgm:spPr/>
      <dgm:t>
        <a:bodyPr/>
        <a:lstStyle/>
        <a:p>
          <a:endParaRPr lang="en-US"/>
        </a:p>
      </dgm:t>
    </dgm:pt>
    <dgm:pt modelId="{D496EEEB-C5EA-41A3-9904-ACAB8595A3AF}" type="sibTrans" cxnId="{ABD0FEEC-B41A-41BC-B059-01F24BBA3943}">
      <dgm:prSet/>
      <dgm:spPr/>
      <dgm:t>
        <a:bodyPr/>
        <a:lstStyle/>
        <a:p>
          <a:endParaRPr lang="en-US"/>
        </a:p>
      </dgm:t>
    </dgm:pt>
    <dgm:pt modelId="{4676BB12-BE1E-43FA-B798-6DFC224ED736}" type="pres">
      <dgm:prSet presAssocID="{A718C96F-376B-4A5B-9799-B9D2F4BC2BA7}" presName="root" presStyleCnt="0">
        <dgm:presLayoutVars>
          <dgm:dir/>
          <dgm:resizeHandles val="exact"/>
        </dgm:presLayoutVars>
      </dgm:prSet>
      <dgm:spPr/>
    </dgm:pt>
    <dgm:pt modelId="{F5E7A7EE-EA8D-484F-A5B4-29143B8EA61C}" type="pres">
      <dgm:prSet presAssocID="{60459D06-8B2B-4E69-8506-C2405C927035}" presName="compNode" presStyleCnt="0"/>
      <dgm:spPr/>
    </dgm:pt>
    <dgm:pt modelId="{AABEF43D-74A1-49F1-A4D3-069D09818AE6}" type="pres">
      <dgm:prSet presAssocID="{60459D06-8B2B-4E69-8506-C2405C9270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0C71DA4-05CC-4A18-A244-C6A8B2D33025}" type="pres">
      <dgm:prSet presAssocID="{60459D06-8B2B-4E69-8506-C2405C927035}" presName="spaceRect" presStyleCnt="0"/>
      <dgm:spPr/>
    </dgm:pt>
    <dgm:pt modelId="{770873F8-D1FC-491A-8FFC-3356BECCC825}" type="pres">
      <dgm:prSet presAssocID="{60459D06-8B2B-4E69-8506-C2405C927035}" presName="textRect" presStyleLbl="revTx" presStyleIdx="0" presStyleCnt="3">
        <dgm:presLayoutVars>
          <dgm:chMax val="1"/>
          <dgm:chPref val="1"/>
        </dgm:presLayoutVars>
      </dgm:prSet>
      <dgm:spPr/>
    </dgm:pt>
    <dgm:pt modelId="{CC4F2E23-41FB-40A4-AE89-2CB11B631484}" type="pres">
      <dgm:prSet presAssocID="{1D12F486-E2E7-4BCC-A48A-4E6C0614581F}" presName="sibTrans" presStyleCnt="0"/>
      <dgm:spPr/>
    </dgm:pt>
    <dgm:pt modelId="{93263C8D-CED2-4EC4-8388-BBD77EC430D9}" type="pres">
      <dgm:prSet presAssocID="{538E709A-ED66-4619-8DBC-188D2D076C09}" presName="compNode" presStyleCnt="0"/>
      <dgm:spPr/>
    </dgm:pt>
    <dgm:pt modelId="{FEC88F5A-299E-4895-987F-95CC9A7E6761}" type="pres">
      <dgm:prSet presAssocID="{538E709A-ED66-4619-8DBC-188D2D076C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79D00030-4D1D-4763-B4DD-B645A5DF09D1}" type="pres">
      <dgm:prSet presAssocID="{538E709A-ED66-4619-8DBC-188D2D076C09}" presName="spaceRect" presStyleCnt="0"/>
      <dgm:spPr/>
    </dgm:pt>
    <dgm:pt modelId="{8B004EBE-0668-4E95-B1AA-11863392DA85}" type="pres">
      <dgm:prSet presAssocID="{538E709A-ED66-4619-8DBC-188D2D076C09}" presName="textRect" presStyleLbl="revTx" presStyleIdx="1" presStyleCnt="3">
        <dgm:presLayoutVars>
          <dgm:chMax val="1"/>
          <dgm:chPref val="1"/>
        </dgm:presLayoutVars>
      </dgm:prSet>
      <dgm:spPr/>
    </dgm:pt>
    <dgm:pt modelId="{126AC264-3308-4181-AEFF-B6BB137487F9}" type="pres">
      <dgm:prSet presAssocID="{79AA28F8-587C-4911-9291-0CD3CB1AEF33}" presName="sibTrans" presStyleCnt="0"/>
      <dgm:spPr/>
    </dgm:pt>
    <dgm:pt modelId="{53D9B762-1260-4733-B4E1-09B023C240EF}" type="pres">
      <dgm:prSet presAssocID="{7E4E50C2-C56B-4E19-B6D3-2CDDA72CD1E8}" presName="compNode" presStyleCnt="0"/>
      <dgm:spPr/>
    </dgm:pt>
    <dgm:pt modelId="{40FC72EC-743A-4398-B0BC-768E668B718B}" type="pres">
      <dgm:prSet presAssocID="{7E4E50C2-C56B-4E19-B6D3-2CDDA72CD1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DA55257C-9F93-4908-A54B-64D8CE33DF9F}" type="pres">
      <dgm:prSet presAssocID="{7E4E50C2-C56B-4E19-B6D3-2CDDA72CD1E8}" presName="spaceRect" presStyleCnt="0"/>
      <dgm:spPr/>
    </dgm:pt>
    <dgm:pt modelId="{925C4A17-37B3-40E5-9789-F1D916AFFFD4}" type="pres">
      <dgm:prSet presAssocID="{7E4E50C2-C56B-4E19-B6D3-2CDDA72CD1E8}" presName="textRect" presStyleLbl="revTx" presStyleIdx="2" presStyleCnt="3">
        <dgm:presLayoutVars>
          <dgm:chMax val="1"/>
          <dgm:chPref val="1"/>
        </dgm:presLayoutVars>
      </dgm:prSet>
      <dgm:spPr/>
    </dgm:pt>
  </dgm:ptLst>
  <dgm:cxnLst>
    <dgm:cxn modelId="{4D087313-B993-45EA-8706-AA7EF2EE9195}" type="presOf" srcId="{538E709A-ED66-4619-8DBC-188D2D076C09}" destId="{8B004EBE-0668-4E95-B1AA-11863392DA85}" srcOrd="0" destOrd="0" presId="urn:microsoft.com/office/officeart/2018/2/layout/IconLabelList"/>
    <dgm:cxn modelId="{D365F719-17C4-4452-9DA8-C4D57A76F87B}" srcId="{A718C96F-376B-4A5B-9799-B9D2F4BC2BA7}" destId="{538E709A-ED66-4619-8DBC-188D2D076C09}" srcOrd="1" destOrd="0" parTransId="{5ED65151-5B94-485D-B368-36AFDFB43382}" sibTransId="{79AA28F8-587C-4911-9291-0CD3CB1AEF33}"/>
    <dgm:cxn modelId="{86AF881A-3E64-469D-8B46-6861B3725C89}" type="presOf" srcId="{60459D06-8B2B-4E69-8506-C2405C927035}" destId="{770873F8-D1FC-491A-8FFC-3356BECCC825}" srcOrd="0" destOrd="0" presId="urn:microsoft.com/office/officeart/2018/2/layout/IconLabelList"/>
    <dgm:cxn modelId="{D4A9E654-A0C4-453A-B026-72B42B179423}" srcId="{A718C96F-376B-4A5B-9799-B9D2F4BC2BA7}" destId="{60459D06-8B2B-4E69-8506-C2405C927035}" srcOrd="0" destOrd="0" parTransId="{26625297-9C76-4AE5-B42E-9955AC96EB7E}" sibTransId="{1D12F486-E2E7-4BCC-A48A-4E6C0614581F}"/>
    <dgm:cxn modelId="{0D12A09C-5217-4526-AC4B-B572A7D8485D}" type="presOf" srcId="{7E4E50C2-C56B-4E19-B6D3-2CDDA72CD1E8}" destId="{925C4A17-37B3-40E5-9789-F1D916AFFFD4}" srcOrd="0" destOrd="0" presId="urn:microsoft.com/office/officeart/2018/2/layout/IconLabelList"/>
    <dgm:cxn modelId="{ABD0FEEC-B41A-41BC-B059-01F24BBA3943}" srcId="{A718C96F-376B-4A5B-9799-B9D2F4BC2BA7}" destId="{7E4E50C2-C56B-4E19-B6D3-2CDDA72CD1E8}" srcOrd="2" destOrd="0" parTransId="{4C15D9E1-1A7B-4ACF-8318-D37FE1386A57}" sibTransId="{D496EEEB-C5EA-41A3-9904-ACAB8595A3AF}"/>
    <dgm:cxn modelId="{2124DDFC-F7A6-4AF9-BD15-ABDD9DFE1E01}" type="presOf" srcId="{A718C96F-376B-4A5B-9799-B9D2F4BC2BA7}" destId="{4676BB12-BE1E-43FA-B798-6DFC224ED736}" srcOrd="0" destOrd="0" presId="urn:microsoft.com/office/officeart/2018/2/layout/IconLabelList"/>
    <dgm:cxn modelId="{3E6D7152-460D-4C61-A2D5-0119364CC1E3}" type="presParOf" srcId="{4676BB12-BE1E-43FA-B798-6DFC224ED736}" destId="{F5E7A7EE-EA8D-484F-A5B4-29143B8EA61C}" srcOrd="0" destOrd="0" presId="urn:microsoft.com/office/officeart/2018/2/layout/IconLabelList"/>
    <dgm:cxn modelId="{293E617A-E012-48F9-95E4-95E7646D2595}" type="presParOf" srcId="{F5E7A7EE-EA8D-484F-A5B4-29143B8EA61C}" destId="{AABEF43D-74A1-49F1-A4D3-069D09818AE6}" srcOrd="0" destOrd="0" presId="urn:microsoft.com/office/officeart/2018/2/layout/IconLabelList"/>
    <dgm:cxn modelId="{2E8632EC-3447-4610-BB80-63258DAD5D6E}" type="presParOf" srcId="{F5E7A7EE-EA8D-484F-A5B4-29143B8EA61C}" destId="{C0C71DA4-05CC-4A18-A244-C6A8B2D33025}" srcOrd="1" destOrd="0" presId="urn:microsoft.com/office/officeart/2018/2/layout/IconLabelList"/>
    <dgm:cxn modelId="{92D5F87D-090C-4FF4-9AFE-3A3A92610A87}" type="presParOf" srcId="{F5E7A7EE-EA8D-484F-A5B4-29143B8EA61C}" destId="{770873F8-D1FC-491A-8FFC-3356BECCC825}" srcOrd="2" destOrd="0" presId="urn:microsoft.com/office/officeart/2018/2/layout/IconLabelList"/>
    <dgm:cxn modelId="{487E8512-0B7F-46C5-8255-9208077CEE8F}" type="presParOf" srcId="{4676BB12-BE1E-43FA-B798-6DFC224ED736}" destId="{CC4F2E23-41FB-40A4-AE89-2CB11B631484}" srcOrd="1" destOrd="0" presId="urn:microsoft.com/office/officeart/2018/2/layout/IconLabelList"/>
    <dgm:cxn modelId="{B2123955-8992-40C2-A917-76C4ED6198E1}" type="presParOf" srcId="{4676BB12-BE1E-43FA-B798-6DFC224ED736}" destId="{93263C8D-CED2-4EC4-8388-BBD77EC430D9}" srcOrd="2" destOrd="0" presId="urn:microsoft.com/office/officeart/2018/2/layout/IconLabelList"/>
    <dgm:cxn modelId="{D5995329-D4E6-4EFB-A0A0-8000C018B1A9}" type="presParOf" srcId="{93263C8D-CED2-4EC4-8388-BBD77EC430D9}" destId="{FEC88F5A-299E-4895-987F-95CC9A7E6761}" srcOrd="0" destOrd="0" presId="urn:microsoft.com/office/officeart/2018/2/layout/IconLabelList"/>
    <dgm:cxn modelId="{3BE61A4D-844F-4FDA-86C9-E912DE05BEB0}" type="presParOf" srcId="{93263C8D-CED2-4EC4-8388-BBD77EC430D9}" destId="{79D00030-4D1D-4763-B4DD-B645A5DF09D1}" srcOrd="1" destOrd="0" presId="urn:microsoft.com/office/officeart/2018/2/layout/IconLabelList"/>
    <dgm:cxn modelId="{3320D145-A7DC-4C46-BB98-041C921BB7B5}" type="presParOf" srcId="{93263C8D-CED2-4EC4-8388-BBD77EC430D9}" destId="{8B004EBE-0668-4E95-B1AA-11863392DA85}" srcOrd="2" destOrd="0" presId="urn:microsoft.com/office/officeart/2018/2/layout/IconLabelList"/>
    <dgm:cxn modelId="{D07D64A2-2088-48EB-9ED6-939622A94B7D}" type="presParOf" srcId="{4676BB12-BE1E-43FA-B798-6DFC224ED736}" destId="{126AC264-3308-4181-AEFF-B6BB137487F9}" srcOrd="3" destOrd="0" presId="urn:microsoft.com/office/officeart/2018/2/layout/IconLabelList"/>
    <dgm:cxn modelId="{0E71E0C5-0EC8-4470-A1A6-E3CFBDBA5F5C}" type="presParOf" srcId="{4676BB12-BE1E-43FA-B798-6DFC224ED736}" destId="{53D9B762-1260-4733-B4E1-09B023C240EF}" srcOrd="4" destOrd="0" presId="urn:microsoft.com/office/officeart/2018/2/layout/IconLabelList"/>
    <dgm:cxn modelId="{6892024A-3A13-45C4-902B-B1D140D93ECD}" type="presParOf" srcId="{53D9B762-1260-4733-B4E1-09B023C240EF}" destId="{40FC72EC-743A-4398-B0BC-768E668B718B}" srcOrd="0" destOrd="0" presId="urn:microsoft.com/office/officeart/2018/2/layout/IconLabelList"/>
    <dgm:cxn modelId="{7A486E21-D6CE-4D9C-A588-40D4B5B36BDA}" type="presParOf" srcId="{53D9B762-1260-4733-B4E1-09B023C240EF}" destId="{DA55257C-9F93-4908-A54B-64D8CE33DF9F}" srcOrd="1" destOrd="0" presId="urn:microsoft.com/office/officeart/2018/2/layout/IconLabelList"/>
    <dgm:cxn modelId="{92090809-1D24-45F4-A33A-19832EF1A861}" type="presParOf" srcId="{53D9B762-1260-4733-B4E1-09B023C240EF}" destId="{925C4A17-37B3-40E5-9789-F1D916AFFF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CD078-C65E-4432-83DC-0F1D801CEAD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1CD9F392-FF58-4A3C-84D4-A4377A680C3C}">
      <dgm:prSet phldrT="[Text]">
        <dgm:style>
          <a:lnRef idx="2">
            <a:schemeClr val="accent6">
              <a:shade val="50000"/>
            </a:schemeClr>
          </a:lnRef>
          <a:fillRef idx="1">
            <a:schemeClr val="accent6"/>
          </a:fillRef>
          <a:effectRef idx="0">
            <a:schemeClr val="accent6"/>
          </a:effectRef>
          <a:fontRef idx="minor">
            <a:schemeClr val="lt1"/>
          </a:fontRef>
        </dgm:style>
      </dgm:prSet>
      <dgm:spPr>
        <a:solidFill>
          <a:srgbClr val="37B34A"/>
        </a:solidFill>
        <a:ln>
          <a:noFill/>
        </a:ln>
      </dgm:spPr>
      <dgm:t>
        <a:bodyPr/>
        <a:lstStyle/>
        <a:p>
          <a:r>
            <a:rPr lang="en-US"/>
            <a:t>Residential air source heat pumps</a:t>
          </a:r>
        </a:p>
      </dgm:t>
    </dgm:pt>
    <dgm:pt modelId="{DB050C30-0ADE-4304-9999-B137AB09F9C1}" type="parTrans" cxnId="{675F137B-C9FB-4934-BF8A-C3555A8C6BE8}">
      <dgm:prSet/>
      <dgm:spPr/>
      <dgm:t>
        <a:bodyPr/>
        <a:lstStyle/>
        <a:p>
          <a:endParaRPr lang="en-US"/>
        </a:p>
      </dgm:t>
    </dgm:pt>
    <dgm:pt modelId="{339938D4-B954-4D3E-B0C2-E6CD23674E87}" type="sibTrans" cxnId="{675F137B-C9FB-4934-BF8A-C3555A8C6BE8}">
      <dgm:prSet/>
      <dgm:spPr/>
      <dgm:t>
        <a:bodyPr/>
        <a:lstStyle/>
        <a:p>
          <a:endParaRPr lang="en-US"/>
        </a:p>
      </dgm:t>
    </dgm:pt>
    <dgm:pt modelId="{8F0AFDC6-E2C1-419B-BBBB-8BE932030D90}">
      <dgm:prSet phldrT="[Text]">
        <dgm:style>
          <a:lnRef idx="3">
            <a:schemeClr val="lt1"/>
          </a:lnRef>
          <a:fillRef idx="1">
            <a:schemeClr val="accent5"/>
          </a:fillRef>
          <a:effectRef idx="1">
            <a:schemeClr val="accent5"/>
          </a:effectRef>
          <a:fontRef idx="minor">
            <a:schemeClr val="lt1"/>
          </a:fontRef>
        </dgm:style>
      </dgm:prSet>
      <dgm:spPr>
        <a:solidFill>
          <a:srgbClr val="0069A6"/>
        </a:solidFill>
        <a:ln>
          <a:noFill/>
        </a:ln>
      </dgm:spPr>
      <dgm:t>
        <a:bodyPr/>
        <a:lstStyle/>
        <a:p>
          <a:r>
            <a:rPr lang="en-US"/>
            <a:t>Inverter driven</a:t>
          </a:r>
        </a:p>
      </dgm:t>
    </dgm:pt>
    <dgm:pt modelId="{576DFC02-A732-4971-B713-77C93E83C9E2}" type="parTrans" cxnId="{8821256B-D049-43F4-81EA-DB1E9256CEFE}">
      <dgm:prSet/>
      <dgm:spPr/>
      <dgm:t>
        <a:bodyPr/>
        <a:lstStyle/>
        <a:p>
          <a:endParaRPr lang="en-US"/>
        </a:p>
      </dgm:t>
    </dgm:pt>
    <dgm:pt modelId="{7208C59E-436F-4101-8F2A-65FA033A263A}" type="sibTrans" cxnId="{8821256B-D049-43F4-81EA-DB1E9256CEFE}">
      <dgm:prSet/>
      <dgm:spPr/>
      <dgm:t>
        <a:bodyPr/>
        <a:lstStyle/>
        <a:p>
          <a:endParaRPr lang="en-US"/>
        </a:p>
      </dgm:t>
    </dgm:pt>
    <dgm:pt modelId="{124CD90C-3F3A-4B7F-8AC9-C960476E9237}">
      <dgm:prSet phldrT="[Text]"/>
      <dgm:spPr>
        <a:solidFill>
          <a:srgbClr val="D4E8F2"/>
        </a:solidFill>
      </dgm:spPr>
      <dgm:t>
        <a:bodyPr/>
        <a:lstStyle/>
        <a:p>
          <a:endParaRPr lang="en-US"/>
        </a:p>
      </dgm:t>
    </dgm:pt>
    <dgm:pt modelId="{19D6C836-684A-4699-8B0D-6C229E7ED583}" type="parTrans" cxnId="{11B4AB86-4D65-47B0-A42E-2770132B8AF9}">
      <dgm:prSet/>
      <dgm:spPr/>
      <dgm:t>
        <a:bodyPr/>
        <a:lstStyle/>
        <a:p>
          <a:endParaRPr lang="en-US"/>
        </a:p>
      </dgm:t>
    </dgm:pt>
    <dgm:pt modelId="{094D5EC7-1D48-4304-BD35-A343542628DD}" type="sibTrans" cxnId="{11B4AB86-4D65-47B0-A42E-2770132B8AF9}">
      <dgm:prSet/>
      <dgm:spPr/>
      <dgm:t>
        <a:bodyPr/>
        <a:lstStyle/>
        <a:p>
          <a:endParaRPr lang="en-US"/>
        </a:p>
      </dgm:t>
    </dgm:pt>
    <dgm:pt modelId="{2C117CF0-4CE1-43E2-9641-EDAC59E6E1FD}">
      <dgm:prSet phldrT="[Text]" custT="1"/>
      <dgm:spPr>
        <a:solidFill>
          <a:srgbClr val="D4E8F2"/>
        </a:solidFill>
      </dgm:spPr>
      <dgm:t>
        <a:bodyPr/>
        <a:lstStyle/>
        <a:p>
          <a:r>
            <a:rPr lang="en-US" sz="1800"/>
            <a:t>Cold-Climate listed?</a:t>
          </a:r>
        </a:p>
      </dgm:t>
    </dgm:pt>
    <dgm:pt modelId="{EC6A15B3-3967-4365-B823-BC4AB8B82A58}" type="parTrans" cxnId="{F39B0020-3AEB-49A1-8D8B-61FC8CD8997C}">
      <dgm:prSet/>
      <dgm:spPr/>
      <dgm:t>
        <a:bodyPr/>
        <a:lstStyle/>
        <a:p>
          <a:endParaRPr lang="en-US"/>
        </a:p>
      </dgm:t>
    </dgm:pt>
    <dgm:pt modelId="{CD67DC32-1712-40D7-A37D-E8E497494D7C}" type="sibTrans" cxnId="{F39B0020-3AEB-49A1-8D8B-61FC8CD8997C}">
      <dgm:prSet/>
      <dgm:spPr/>
      <dgm:t>
        <a:bodyPr/>
        <a:lstStyle/>
        <a:p>
          <a:endParaRPr lang="en-US"/>
        </a:p>
      </dgm:t>
    </dgm:pt>
    <dgm:pt modelId="{8CA19A25-F749-47B1-8670-F31819D6544C}">
      <dgm:prSet phldrT="[Text]"/>
      <dgm:spPr>
        <a:solidFill>
          <a:srgbClr val="D4E8F2"/>
        </a:solidFill>
      </dgm:spPr>
      <dgm:t>
        <a:bodyPr/>
        <a:lstStyle/>
        <a:p>
          <a:r>
            <a:rPr lang="en-US"/>
            <a:t>Distribution</a:t>
          </a:r>
        </a:p>
      </dgm:t>
    </dgm:pt>
    <dgm:pt modelId="{CF222737-2BB7-4666-9745-97817949903F}" type="parTrans" cxnId="{756D0D0C-69A9-4C82-95BB-32B3B81230B5}">
      <dgm:prSet/>
      <dgm:spPr/>
      <dgm:t>
        <a:bodyPr/>
        <a:lstStyle/>
        <a:p>
          <a:endParaRPr lang="en-US"/>
        </a:p>
      </dgm:t>
    </dgm:pt>
    <dgm:pt modelId="{1BC54185-412D-4715-B273-1DB1BAC0302E}" type="sibTrans" cxnId="{756D0D0C-69A9-4C82-95BB-32B3B81230B5}">
      <dgm:prSet/>
      <dgm:spPr/>
      <dgm:t>
        <a:bodyPr/>
        <a:lstStyle/>
        <a:p>
          <a:endParaRPr lang="en-US"/>
        </a:p>
      </dgm:t>
    </dgm:pt>
    <dgm:pt modelId="{785E821A-1FFE-4293-B25D-0F9FE2177ED4}">
      <dgm:prSet>
        <dgm:style>
          <a:lnRef idx="3">
            <a:schemeClr val="lt1"/>
          </a:lnRef>
          <a:fillRef idx="1">
            <a:schemeClr val="accent3"/>
          </a:fillRef>
          <a:effectRef idx="1">
            <a:schemeClr val="accent3"/>
          </a:effectRef>
          <a:fontRef idx="minor">
            <a:schemeClr val="lt1"/>
          </a:fontRef>
        </dgm:style>
      </dgm:prSet>
      <dgm:spPr>
        <a:solidFill>
          <a:srgbClr val="0069A6"/>
        </a:solidFill>
        <a:ln>
          <a:noFill/>
        </a:ln>
      </dgm:spPr>
      <dgm:t>
        <a:bodyPr/>
        <a:lstStyle/>
        <a:p>
          <a:r>
            <a:rPr lang="en-US"/>
            <a:t>Mini-split</a:t>
          </a:r>
        </a:p>
      </dgm:t>
    </dgm:pt>
    <dgm:pt modelId="{43660F11-103C-498B-A867-A28E66D5DB22}" type="parTrans" cxnId="{8151E478-D5DE-4377-89AB-A6AD64D1A26D}">
      <dgm:prSet/>
      <dgm:spPr>
        <a:ln>
          <a:noFill/>
        </a:ln>
      </dgm:spPr>
      <dgm:t>
        <a:bodyPr/>
        <a:lstStyle/>
        <a:p>
          <a:endParaRPr lang="en-US"/>
        </a:p>
      </dgm:t>
    </dgm:pt>
    <dgm:pt modelId="{F63D8252-B73B-414D-9C44-96BA2AB6ECF8}" type="sibTrans" cxnId="{8151E478-D5DE-4377-89AB-A6AD64D1A26D}">
      <dgm:prSet/>
      <dgm:spPr/>
      <dgm:t>
        <a:bodyPr/>
        <a:lstStyle/>
        <a:p>
          <a:endParaRPr lang="en-US"/>
        </a:p>
      </dgm:t>
    </dgm:pt>
    <dgm:pt modelId="{84AC7153-E8CA-4785-BFC1-B5A7FDE340BD}">
      <dgm:prSet>
        <dgm:style>
          <a:lnRef idx="3">
            <a:schemeClr val="lt1"/>
          </a:lnRef>
          <a:fillRef idx="1">
            <a:schemeClr val="accent3"/>
          </a:fillRef>
          <a:effectRef idx="1">
            <a:schemeClr val="accent3"/>
          </a:effectRef>
          <a:fontRef idx="minor">
            <a:schemeClr val="lt1"/>
          </a:fontRef>
        </dgm:style>
      </dgm:prSet>
      <dgm:spPr>
        <a:solidFill>
          <a:srgbClr val="0069A6"/>
        </a:solidFill>
        <a:ln>
          <a:noFill/>
        </a:ln>
      </dgm:spPr>
      <dgm:t>
        <a:bodyPr/>
        <a:lstStyle/>
        <a:p>
          <a:r>
            <a:rPr lang="en-US"/>
            <a:t>Multi-split</a:t>
          </a:r>
        </a:p>
      </dgm:t>
    </dgm:pt>
    <dgm:pt modelId="{FD5B124A-2AFC-4557-836A-A94DCBA5EE2D}" type="parTrans" cxnId="{CAD99838-59E4-48B7-8609-1BC0BD79D68C}">
      <dgm:prSet/>
      <dgm:spPr>
        <a:ln>
          <a:noFill/>
        </a:ln>
      </dgm:spPr>
      <dgm:t>
        <a:bodyPr/>
        <a:lstStyle/>
        <a:p>
          <a:endParaRPr lang="en-US"/>
        </a:p>
      </dgm:t>
    </dgm:pt>
    <dgm:pt modelId="{0973E730-A447-49CB-85F5-BE7BC0763B05}" type="sibTrans" cxnId="{CAD99838-59E4-48B7-8609-1BC0BD79D68C}">
      <dgm:prSet/>
      <dgm:spPr/>
      <dgm:t>
        <a:bodyPr/>
        <a:lstStyle/>
        <a:p>
          <a:endParaRPr lang="en-US"/>
        </a:p>
      </dgm:t>
    </dgm:pt>
    <dgm:pt modelId="{CF312BE4-B459-4260-A106-7BAD41DC445F}">
      <dgm:prSet>
        <dgm:style>
          <a:lnRef idx="3">
            <a:schemeClr val="lt1"/>
          </a:lnRef>
          <a:fillRef idx="1">
            <a:schemeClr val="accent5"/>
          </a:fillRef>
          <a:effectRef idx="1">
            <a:schemeClr val="accent5"/>
          </a:effectRef>
          <a:fontRef idx="minor">
            <a:schemeClr val="lt1"/>
          </a:fontRef>
        </dgm:style>
      </dgm:prSet>
      <dgm:spPr>
        <a:solidFill>
          <a:srgbClr val="0069A6"/>
        </a:solidFill>
        <a:ln>
          <a:noFill/>
        </a:ln>
      </dgm:spPr>
      <dgm:t>
        <a:bodyPr/>
        <a:lstStyle/>
        <a:p>
          <a:r>
            <a:rPr lang="en-US"/>
            <a:t>Centrally ducted</a:t>
          </a:r>
        </a:p>
      </dgm:t>
    </dgm:pt>
    <dgm:pt modelId="{597486BC-8AB8-4F30-A2BC-2E4E9D31E3AA}" type="parTrans" cxnId="{E59BBA74-DB81-4797-B207-79160919B396}">
      <dgm:prSet/>
      <dgm:spPr>
        <a:ln>
          <a:noFill/>
        </a:ln>
      </dgm:spPr>
      <dgm:t>
        <a:bodyPr/>
        <a:lstStyle/>
        <a:p>
          <a:endParaRPr lang="en-US"/>
        </a:p>
      </dgm:t>
    </dgm:pt>
    <dgm:pt modelId="{2AE53D74-10CF-41B8-802C-99B0CB86FA9E}" type="sibTrans" cxnId="{E59BBA74-DB81-4797-B207-79160919B396}">
      <dgm:prSet/>
      <dgm:spPr/>
      <dgm:t>
        <a:bodyPr/>
        <a:lstStyle/>
        <a:p>
          <a:endParaRPr lang="en-US"/>
        </a:p>
      </dgm:t>
    </dgm:pt>
    <dgm:pt modelId="{8672EC3A-2F40-4A5A-B8A1-40179D88CBAA}">
      <dgm:prSet>
        <dgm:style>
          <a:lnRef idx="3">
            <a:schemeClr val="lt1"/>
          </a:lnRef>
          <a:fillRef idx="1">
            <a:schemeClr val="accent5"/>
          </a:fillRef>
          <a:effectRef idx="1">
            <a:schemeClr val="accent5"/>
          </a:effectRef>
          <a:fontRef idx="minor">
            <a:schemeClr val="lt1"/>
          </a:fontRef>
        </dgm:style>
      </dgm:prSet>
      <dgm:spPr>
        <a:solidFill>
          <a:srgbClr val="0069A6"/>
        </a:solidFill>
        <a:ln>
          <a:noFill/>
        </a:ln>
      </dgm:spPr>
      <dgm:t>
        <a:bodyPr/>
        <a:lstStyle/>
        <a:p>
          <a:r>
            <a:rPr lang="en-US"/>
            <a:t>Short duct</a:t>
          </a:r>
        </a:p>
      </dgm:t>
    </dgm:pt>
    <dgm:pt modelId="{1C3E2FCE-4FD4-4B14-B7C6-9B381633A633}" type="parTrans" cxnId="{D79AC02C-CF82-46FD-8F0C-F2E27F62FAC0}">
      <dgm:prSet/>
      <dgm:spPr>
        <a:ln>
          <a:noFill/>
        </a:ln>
      </dgm:spPr>
      <dgm:t>
        <a:bodyPr/>
        <a:lstStyle/>
        <a:p>
          <a:endParaRPr lang="en-US"/>
        </a:p>
      </dgm:t>
    </dgm:pt>
    <dgm:pt modelId="{AFB7E77F-FA02-43A5-B80D-BE3AAAB25D02}" type="sibTrans" cxnId="{D79AC02C-CF82-46FD-8F0C-F2E27F62FAC0}">
      <dgm:prSet/>
      <dgm:spPr/>
      <dgm:t>
        <a:bodyPr/>
        <a:lstStyle/>
        <a:p>
          <a:endParaRPr lang="en-US"/>
        </a:p>
      </dgm:t>
    </dgm:pt>
    <dgm:pt modelId="{AB1082D3-6CC5-42B5-928D-F43E23CEC302}">
      <dgm:prSet>
        <dgm:style>
          <a:lnRef idx="3">
            <a:schemeClr val="lt1"/>
          </a:lnRef>
          <a:fillRef idx="1">
            <a:schemeClr val="accent1"/>
          </a:fillRef>
          <a:effectRef idx="1">
            <a:schemeClr val="accent1"/>
          </a:effectRef>
          <a:fontRef idx="minor">
            <a:schemeClr val="lt1"/>
          </a:fontRef>
        </dgm:style>
      </dgm:prSet>
      <dgm:spPr>
        <a:solidFill>
          <a:srgbClr val="F0A91E"/>
        </a:solidFill>
        <a:ln>
          <a:noFill/>
        </a:ln>
      </dgm:spPr>
      <dgm:t>
        <a:bodyPr/>
        <a:lstStyle/>
        <a:p>
          <a:r>
            <a:rPr lang="en-US"/>
            <a:t>Packaged terminal heat pump</a:t>
          </a:r>
        </a:p>
      </dgm:t>
    </dgm:pt>
    <dgm:pt modelId="{4CB77F14-0AE7-48DB-A2A5-FBFC2E3CCCF3}" type="parTrans" cxnId="{6A48936E-83B1-41A5-9E12-796304B20B29}">
      <dgm:prSet/>
      <dgm:spPr>
        <a:ln>
          <a:noFill/>
        </a:ln>
      </dgm:spPr>
      <dgm:t>
        <a:bodyPr/>
        <a:lstStyle/>
        <a:p>
          <a:endParaRPr lang="en-US"/>
        </a:p>
      </dgm:t>
    </dgm:pt>
    <dgm:pt modelId="{A9535DBE-0483-4B3C-B513-971958CA2D44}" type="sibTrans" cxnId="{6A48936E-83B1-41A5-9E12-796304B20B29}">
      <dgm:prSet/>
      <dgm:spPr/>
      <dgm:t>
        <a:bodyPr/>
        <a:lstStyle/>
        <a:p>
          <a:endParaRPr lang="en-US"/>
        </a:p>
      </dgm:t>
    </dgm:pt>
    <dgm:pt modelId="{7D648C27-A5FE-410C-812A-8111A7D6C4B2}">
      <dgm:prSet>
        <dgm:style>
          <a:lnRef idx="3">
            <a:schemeClr val="lt1"/>
          </a:lnRef>
          <a:fillRef idx="1">
            <a:schemeClr val="accent5"/>
          </a:fillRef>
          <a:effectRef idx="1">
            <a:schemeClr val="accent5"/>
          </a:effectRef>
          <a:fontRef idx="minor">
            <a:schemeClr val="lt1"/>
          </a:fontRef>
        </dgm:style>
      </dgm:prSet>
      <dgm:spPr>
        <a:solidFill>
          <a:srgbClr val="0069A6"/>
        </a:solidFill>
        <a:ln>
          <a:noFill/>
        </a:ln>
      </dgm:spPr>
      <dgm:t>
        <a:bodyPr/>
        <a:lstStyle/>
        <a:p>
          <a:r>
            <a:rPr lang="en-US"/>
            <a:t>Cold-climate listed</a:t>
          </a:r>
        </a:p>
      </dgm:t>
    </dgm:pt>
    <dgm:pt modelId="{85842AC9-D049-483B-8BCC-163649046995}" type="sibTrans" cxnId="{0AC11D5E-1BF6-4E51-973A-F56740DC156A}">
      <dgm:prSet/>
      <dgm:spPr/>
      <dgm:t>
        <a:bodyPr/>
        <a:lstStyle/>
        <a:p>
          <a:endParaRPr lang="en-US"/>
        </a:p>
      </dgm:t>
    </dgm:pt>
    <dgm:pt modelId="{B2921A79-D43F-4D9D-955E-286EC1EEEEFD}" type="parTrans" cxnId="{0AC11D5E-1BF6-4E51-973A-F56740DC156A}">
      <dgm:prSet/>
      <dgm:spPr/>
      <dgm:t>
        <a:bodyPr/>
        <a:lstStyle/>
        <a:p>
          <a:endParaRPr lang="en-US"/>
        </a:p>
      </dgm:t>
    </dgm:pt>
    <dgm:pt modelId="{6B53A7E8-CB39-424D-ADBC-D4A04DF33757}">
      <dgm:prSet phldrT="[Text]">
        <dgm:style>
          <a:lnRef idx="3">
            <a:schemeClr val="lt1"/>
          </a:lnRef>
          <a:fillRef idx="1">
            <a:schemeClr val="accent4"/>
          </a:fillRef>
          <a:effectRef idx="1">
            <a:schemeClr val="accent4"/>
          </a:effectRef>
          <a:fontRef idx="minor">
            <a:schemeClr val="lt1"/>
          </a:fontRef>
        </dgm:style>
      </dgm:prSet>
      <dgm:spPr>
        <a:solidFill>
          <a:srgbClr val="F0A91E"/>
        </a:solidFill>
        <a:ln>
          <a:noFill/>
        </a:ln>
      </dgm:spPr>
      <dgm:t>
        <a:bodyPr/>
        <a:lstStyle/>
        <a:p>
          <a:r>
            <a:rPr lang="en-US"/>
            <a:t>Conventional (single or double speed)</a:t>
          </a:r>
        </a:p>
      </dgm:t>
    </dgm:pt>
    <dgm:pt modelId="{BFA77642-8BA3-475C-A6FE-38E6AACFDEE9}" type="parTrans" cxnId="{6D53580D-1334-47FE-BCE9-B6FD5798F497}">
      <dgm:prSet/>
      <dgm:spPr/>
      <dgm:t>
        <a:bodyPr/>
        <a:lstStyle/>
        <a:p>
          <a:endParaRPr lang="en-US"/>
        </a:p>
      </dgm:t>
    </dgm:pt>
    <dgm:pt modelId="{8F82C36C-0F6B-4102-97CD-1CC880C8A11A}" type="sibTrans" cxnId="{6D53580D-1334-47FE-BCE9-B6FD5798F497}">
      <dgm:prSet/>
      <dgm:spPr/>
      <dgm:t>
        <a:bodyPr/>
        <a:lstStyle/>
        <a:p>
          <a:endParaRPr lang="en-US"/>
        </a:p>
      </dgm:t>
    </dgm:pt>
    <dgm:pt modelId="{2F821F77-40EC-4851-BDD6-91F937B0EBBF}">
      <dgm:prSet phldrT="[Text]">
        <dgm:style>
          <a:lnRef idx="3">
            <a:schemeClr val="lt1"/>
          </a:lnRef>
          <a:fillRef idx="1">
            <a:schemeClr val="accent4"/>
          </a:fillRef>
          <a:effectRef idx="1">
            <a:schemeClr val="accent4"/>
          </a:effectRef>
          <a:fontRef idx="minor">
            <a:schemeClr val="lt1"/>
          </a:fontRef>
        </dgm:style>
      </dgm:prSet>
      <dgm:spPr>
        <a:solidFill>
          <a:srgbClr val="F0A91E"/>
        </a:solidFill>
        <a:ln>
          <a:noFill/>
        </a:ln>
      </dgm:spPr>
      <dgm:t>
        <a:bodyPr/>
        <a:lstStyle/>
        <a:p>
          <a:r>
            <a:rPr lang="en-US"/>
            <a:t>Not listed</a:t>
          </a:r>
        </a:p>
      </dgm:t>
    </dgm:pt>
    <dgm:pt modelId="{9DF6496C-487F-49A2-9402-8F8E49A3D7A9}" type="parTrans" cxnId="{F31C139D-511D-4DE6-B7CA-CC47E3EFD8B7}">
      <dgm:prSet/>
      <dgm:spPr/>
      <dgm:t>
        <a:bodyPr/>
        <a:lstStyle/>
        <a:p>
          <a:endParaRPr lang="en-US"/>
        </a:p>
      </dgm:t>
    </dgm:pt>
    <dgm:pt modelId="{A647ED7B-1818-4336-AAF7-FE831DF3F1A8}" type="sibTrans" cxnId="{F31C139D-511D-4DE6-B7CA-CC47E3EFD8B7}">
      <dgm:prSet/>
      <dgm:spPr/>
      <dgm:t>
        <a:bodyPr/>
        <a:lstStyle/>
        <a:p>
          <a:endParaRPr lang="en-US"/>
        </a:p>
      </dgm:t>
    </dgm:pt>
    <dgm:pt modelId="{F5D93B44-3F09-4E56-9626-5750624D7086}">
      <dgm:prSet phldrT="[Text]"/>
      <dgm:spPr>
        <a:solidFill>
          <a:srgbClr val="D4E8F2"/>
        </a:solidFill>
      </dgm:spPr>
      <dgm:t>
        <a:bodyPr/>
        <a:lstStyle/>
        <a:p>
          <a:r>
            <a:rPr lang="en-US"/>
            <a:t>Compressor</a:t>
          </a:r>
        </a:p>
      </dgm:t>
    </dgm:pt>
    <dgm:pt modelId="{B0A4545F-84E8-4DCB-B725-C06861739465}" type="sibTrans" cxnId="{6A98C202-AF99-4A08-9928-81946F5E3766}">
      <dgm:prSet/>
      <dgm:spPr/>
      <dgm:t>
        <a:bodyPr/>
        <a:lstStyle/>
        <a:p>
          <a:endParaRPr lang="en-US"/>
        </a:p>
      </dgm:t>
    </dgm:pt>
    <dgm:pt modelId="{842EFA7D-145F-479B-9CA7-CC8213949583}" type="parTrans" cxnId="{6A98C202-AF99-4A08-9928-81946F5E3766}">
      <dgm:prSet/>
      <dgm:spPr/>
      <dgm:t>
        <a:bodyPr/>
        <a:lstStyle/>
        <a:p>
          <a:endParaRPr lang="en-US"/>
        </a:p>
      </dgm:t>
    </dgm:pt>
    <dgm:pt modelId="{2B772B2D-AB61-4A5C-8F16-240AF65E66ED}" type="pres">
      <dgm:prSet presAssocID="{79BCD078-C65E-4432-83DC-0F1D801CEADB}" presName="mainComposite" presStyleCnt="0">
        <dgm:presLayoutVars>
          <dgm:chPref val="1"/>
          <dgm:dir/>
          <dgm:animOne val="branch"/>
          <dgm:animLvl val="lvl"/>
          <dgm:resizeHandles val="exact"/>
        </dgm:presLayoutVars>
      </dgm:prSet>
      <dgm:spPr/>
    </dgm:pt>
    <dgm:pt modelId="{D00762D1-D835-4589-851B-C49B63AE96A3}" type="pres">
      <dgm:prSet presAssocID="{79BCD078-C65E-4432-83DC-0F1D801CEADB}" presName="hierFlow" presStyleCnt="0"/>
      <dgm:spPr/>
    </dgm:pt>
    <dgm:pt modelId="{772E0E7E-6BA0-4A56-AA38-DA9914803268}" type="pres">
      <dgm:prSet presAssocID="{79BCD078-C65E-4432-83DC-0F1D801CEADB}" presName="firstBuf" presStyleCnt="0"/>
      <dgm:spPr/>
    </dgm:pt>
    <dgm:pt modelId="{FCA22FA1-C982-4CC2-9EF1-84C865766444}" type="pres">
      <dgm:prSet presAssocID="{79BCD078-C65E-4432-83DC-0F1D801CEADB}" presName="hierChild1" presStyleCnt="0">
        <dgm:presLayoutVars>
          <dgm:chPref val="1"/>
          <dgm:animOne val="branch"/>
          <dgm:animLvl val="lvl"/>
        </dgm:presLayoutVars>
      </dgm:prSet>
      <dgm:spPr/>
    </dgm:pt>
    <dgm:pt modelId="{E92A3EFE-2CF6-46AC-AF8D-0234C490F1A3}" type="pres">
      <dgm:prSet presAssocID="{1CD9F392-FF58-4A3C-84D4-A4377A680C3C}" presName="Name17" presStyleCnt="0"/>
      <dgm:spPr/>
    </dgm:pt>
    <dgm:pt modelId="{093D9D9E-7023-4894-B815-4193288544B5}" type="pres">
      <dgm:prSet presAssocID="{1CD9F392-FF58-4A3C-84D4-A4377A680C3C}" presName="level1Shape" presStyleLbl="node0" presStyleIdx="0" presStyleCnt="1" custLinFactY="-76545" custLinFactNeighborX="-4080" custLinFactNeighborY="-100000">
        <dgm:presLayoutVars>
          <dgm:chPref val="3"/>
        </dgm:presLayoutVars>
      </dgm:prSet>
      <dgm:spPr/>
    </dgm:pt>
    <dgm:pt modelId="{6F8E76DA-3757-4B60-95A2-3DA60C4E7B6A}" type="pres">
      <dgm:prSet presAssocID="{1CD9F392-FF58-4A3C-84D4-A4377A680C3C}" presName="hierChild2" presStyleCnt="0"/>
      <dgm:spPr/>
    </dgm:pt>
    <dgm:pt modelId="{73AFB8C4-C218-4FF7-BB71-827E5A58C052}" type="pres">
      <dgm:prSet presAssocID="{576DFC02-A732-4971-B713-77C93E83C9E2}" presName="Name25" presStyleLbl="parChTrans1D2" presStyleIdx="0" presStyleCnt="2"/>
      <dgm:spPr/>
    </dgm:pt>
    <dgm:pt modelId="{38DAAFB2-E016-417C-9DBA-BD4AD178CB81}" type="pres">
      <dgm:prSet presAssocID="{576DFC02-A732-4971-B713-77C93E83C9E2}" presName="connTx" presStyleLbl="parChTrans1D2" presStyleIdx="0" presStyleCnt="2"/>
      <dgm:spPr/>
    </dgm:pt>
    <dgm:pt modelId="{EF869CC7-6642-4A61-BD9D-6B2733EB0B54}" type="pres">
      <dgm:prSet presAssocID="{8F0AFDC6-E2C1-419B-BBBB-8BE932030D90}" presName="Name30" presStyleCnt="0"/>
      <dgm:spPr/>
    </dgm:pt>
    <dgm:pt modelId="{0B6D3E17-1790-4A93-A865-BFCA476BB37A}" type="pres">
      <dgm:prSet presAssocID="{8F0AFDC6-E2C1-419B-BBBB-8BE932030D90}" presName="level2Shape" presStyleLbl="node2" presStyleIdx="0" presStyleCnt="2" custLinFactY="-100000" custLinFactNeighborX="4130" custLinFactNeighborY="-188047"/>
      <dgm:spPr/>
    </dgm:pt>
    <dgm:pt modelId="{39D17091-9F2D-4C39-801E-A5A0191F6900}" type="pres">
      <dgm:prSet presAssocID="{8F0AFDC6-E2C1-419B-BBBB-8BE932030D90}" presName="hierChild3" presStyleCnt="0"/>
      <dgm:spPr/>
    </dgm:pt>
    <dgm:pt modelId="{B0F322BF-37EC-4902-B2DF-E3B332C6472D}" type="pres">
      <dgm:prSet presAssocID="{B2921A79-D43F-4D9D-955E-286EC1EEEEFD}" presName="Name25" presStyleLbl="parChTrans1D3" presStyleIdx="0" presStyleCnt="2"/>
      <dgm:spPr/>
    </dgm:pt>
    <dgm:pt modelId="{6BE765FF-DE5D-48CA-87C8-D0A5016B675A}" type="pres">
      <dgm:prSet presAssocID="{B2921A79-D43F-4D9D-955E-286EC1EEEEFD}" presName="connTx" presStyleLbl="parChTrans1D3" presStyleIdx="0" presStyleCnt="2"/>
      <dgm:spPr/>
    </dgm:pt>
    <dgm:pt modelId="{5D0CAA87-0985-43F2-ACC3-B0C9FBA550D7}" type="pres">
      <dgm:prSet presAssocID="{7D648C27-A5FE-410C-812A-8111A7D6C4B2}" presName="Name30" presStyleCnt="0"/>
      <dgm:spPr/>
    </dgm:pt>
    <dgm:pt modelId="{75FC6C22-B1FB-43B3-8C26-5F89FD72F556}" type="pres">
      <dgm:prSet presAssocID="{7D648C27-A5FE-410C-812A-8111A7D6C4B2}" presName="level2Shape" presStyleLbl="node3" presStyleIdx="0" presStyleCnt="2" custLinFactY="-100000" custLinFactNeighborX="-665" custLinFactNeighborY="-188047"/>
      <dgm:spPr/>
    </dgm:pt>
    <dgm:pt modelId="{D5CE106D-C3C6-49CB-AE63-8BFBCD9B7040}" type="pres">
      <dgm:prSet presAssocID="{7D648C27-A5FE-410C-812A-8111A7D6C4B2}" presName="hierChild3" presStyleCnt="0"/>
      <dgm:spPr/>
    </dgm:pt>
    <dgm:pt modelId="{A8E2C467-1D1B-4D04-99B9-C687CB2661C9}" type="pres">
      <dgm:prSet presAssocID="{4CB77F14-0AE7-48DB-A2A5-FBFC2E3CCCF3}" presName="Name25" presStyleLbl="parChTrans1D4" presStyleIdx="0" presStyleCnt="5"/>
      <dgm:spPr/>
    </dgm:pt>
    <dgm:pt modelId="{2B319233-28BB-422F-AE02-C783269062E3}" type="pres">
      <dgm:prSet presAssocID="{4CB77F14-0AE7-48DB-A2A5-FBFC2E3CCCF3}" presName="connTx" presStyleLbl="parChTrans1D4" presStyleIdx="0" presStyleCnt="5"/>
      <dgm:spPr/>
    </dgm:pt>
    <dgm:pt modelId="{1432F4EA-2433-4982-BAC3-4047432F58FA}" type="pres">
      <dgm:prSet presAssocID="{AB1082D3-6CC5-42B5-928D-F43E23CEC302}" presName="Name30" presStyleCnt="0"/>
      <dgm:spPr/>
    </dgm:pt>
    <dgm:pt modelId="{19737C2C-FFEE-4542-A0E3-92C93ABC0129}" type="pres">
      <dgm:prSet presAssocID="{AB1082D3-6CC5-42B5-928D-F43E23CEC302}" presName="level2Shape" presStyleLbl="node4" presStyleIdx="0" presStyleCnt="5" custLinFactY="200000" custLinFactNeighborX="18942" custLinFactNeighborY="253432"/>
      <dgm:spPr/>
    </dgm:pt>
    <dgm:pt modelId="{5434FA90-C217-47DD-A09E-F0BBD497D769}" type="pres">
      <dgm:prSet presAssocID="{AB1082D3-6CC5-42B5-928D-F43E23CEC302}" presName="hierChild3" presStyleCnt="0"/>
      <dgm:spPr/>
    </dgm:pt>
    <dgm:pt modelId="{8DFE221C-1AB0-4235-81E8-328A20AA26A6}" type="pres">
      <dgm:prSet presAssocID="{43660F11-103C-498B-A867-A28E66D5DB22}" presName="Name25" presStyleLbl="parChTrans1D4" presStyleIdx="1" presStyleCnt="5"/>
      <dgm:spPr/>
    </dgm:pt>
    <dgm:pt modelId="{0FDF0C99-55E1-458C-B138-E5E00E2A135C}" type="pres">
      <dgm:prSet presAssocID="{43660F11-103C-498B-A867-A28E66D5DB22}" presName="connTx" presStyleLbl="parChTrans1D4" presStyleIdx="1" presStyleCnt="5"/>
      <dgm:spPr/>
    </dgm:pt>
    <dgm:pt modelId="{E6A9A74C-1A21-46F7-9695-79729911F3AD}" type="pres">
      <dgm:prSet presAssocID="{785E821A-1FFE-4293-B25D-0F9FE2177ED4}" presName="Name30" presStyleCnt="0"/>
      <dgm:spPr/>
    </dgm:pt>
    <dgm:pt modelId="{9C362AC8-D571-4372-AD34-54EB2A70ABEC}" type="pres">
      <dgm:prSet presAssocID="{785E821A-1FFE-4293-B25D-0F9FE2177ED4}" presName="level2Shape" presStyleLbl="node4" presStyleIdx="1" presStyleCnt="5" custLinFactNeighborX="21495" custLinFactNeighborY="43926"/>
      <dgm:spPr/>
    </dgm:pt>
    <dgm:pt modelId="{8B117850-02AD-4358-BB50-14FAB8594FA5}" type="pres">
      <dgm:prSet presAssocID="{785E821A-1FFE-4293-B25D-0F9FE2177ED4}" presName="hierChild3" presStyleCnt="0"/>
      <dgm:spPr/>
    </dgm:pt>
    <dgm:pt modelId="{BBA9DC5C-522E-453F-8967-433026E71802}" type="pres">
      <dgm:prSet presAssocID="{FD5B124A-2AFC-4557-836A-A94DCBA5EE2D}" presName="Name25" presStyleLbl="parChTrans1D4" presStyleIdx="2" presStyleCnt="5"/>
      <dgm:spPr/>
    </dgm:pt>
    <dgm:pt modelId="{50D6FDA1-8E28-4D8A-9A69-96A8E9F7B861}" type="pres">
      <dgm:prSet presAssocID="{FD5B124A-2AFC-4557-836A-A94DCBA5EE2D}" presName="connTx" presStyleLbl="parChTrans1D4" presStyleIdx="2" presStyleCnt="5"/>
      <dgm:spPr/>
    </dgm:pt>
    <dgm:pt modelId="{1948FE16-1CA0-4AE3-959E-8286E6B784EB}" type="pres">
      <dgm:prSet presAssocID="{84AC7153-E8CA-4785-BFC1-B5A7FDE340BD}" presName="Name30" presStyleCnt="0"/>
      <dgm:spPr/>
    </dgm:pt>
    <dgm:pt modelId="{6D5F43D1-BD95-4C02-827C-EC0BEC2BBD19}" type="pres">
      <dgm:prSet presAssocID="{84AC7153-E8CA-4785-BFC1-B5A7FDE340BD}" presName="level2Shape" presStyleLbl="node4" presStyleIdx="2" presStyleCnt="5" custLinFactNeighborX="21111" custLinFactNeighborY="61721"/>
      <dgm:spPr/>
    </dgm:pt>
    <dgm:pt modelId="{C91E9469-6F54-4FC8-AC4A-F193FBAC6AF9}" type="pres">
      <dgm:prSet presAssocID="{84AC7153-E8CA-4785-BFC1-B5A7FDE340BD}" presName="hierChild3" presStyleCnt="0"/>
      <dgm:spPr/>
    </dgm:pt>
    <dgm:pt modelId="{504C466D-9CD1-4F86-BBE4-C083654EE763}" type="pres">
      <dgm:prSet presAssocID="{597486BC-8AB8-4F30-A2BC-2E4E9D31E3AA}" presName="Name25" presStyleLbl="parChTrans1D4" presStyleIdx="3" presStyleCnt="5"/>
      <dgm:spPr/>
    </dgm:pt>
    <dgm:pt modelId="{10EF6087-9715-4A64-90BD-F4C163A9FE1A}" type="pres">
      <dgm:prSet presAssocID="{597486BC-8AB8-4F30-A2BC-2E4E9D31E3AA}" presName="connTx" presStyleLbl="parChTrans1D4" presStyleIdx="3" presStyleCnt="5"/>
      <dgm:spPr/>
    </dgm:pt>
    <dgm:pt modelId="{53EA10F5-B6A8-4315-B126-346D91B9F2CC}" type="pres">
      <dgm:prSet presAssocID="{CF312BE4-B459-4260-A106-7BAD41DC445F}" presName="Name30" presStyleCnt="0"/>
      <dgm:spPr/>
    </dgm:pt>
    <dgm:pt modelId="{92575960-EA60-4331-A029-521E940ED2EC}" type="pres">
      <dgm:prSet presAssocID="{CF312BE4-B459-4260-A106-7BAD41DC445F}" presName="level2Shape" presStyleLbl="node4" presStyleIdx="3" presStyleCnt="5" custLinFactY="-200000" custLinFactNeighborX="21733" custLinFactNeighborY="-240971"/>
      <dgm:spPr/>
    </dgm:pt>
    <dgm:pt modelId="{0FC7838E-41E9-4B2B-88BB-22317954B7A9}" type="pres">
      <dgm:prSet presAssocID="{CF312BE4-B459-4260-A106-7BAD41DC445F}" presName="hierChild3" presStyleCnt="0"/>
      <dgm:spPr/>
    </dgm:pt>
    <dgm:pt modelId="{34482FCC-3894-4877-BFA3-D37713A30F7F}" type="pres">
      <dgm:prSet presAssocID="{1C3E2FCE-4FD4-4B14-B7C6-9B381633A633}" presName="Name25" presStyleLbl="parChTrans1D4" presStyleIdx="4" presStyleCnt="5"/>
      <dgm:spPr/>
    </dgm:pt>
    <dgm:pt modelId="{22344100-BBF6-449A-898F-23F00DA16223}" type="pres">
      <dgm:prSet presAssocID="{1C3E2FCE-4FD4-4B14-B7C6-9B381633A633}" presName="connTx" presStyleLbl="parChTrans1D4" presStyleIdx="4" presStyleCnt="5"/>
      <dgm:spPr/>
    </dgm:pt>
    <dgm:pt modelId="{54CD0408-6832-4CAB-A865-FB7EF58DC3CF}" type="pres">
      <dgm:prSet presAssocID="{8672EC3A-2F40-4A5A-B8A1-40179D88CBAA}" presName="Name30" presStyleCnt="0"/>
      <dgm:spPr/>
    </dgm:pt>
    <dgm:pt modelId="{7A85FD2B-CA3F-474E-AF3B-293C21EBE2AA}" type="pres">
      <dgm:prSet presAssocID="{8672EC3A-2F40-4A5A-B8A1-40179D88CBAA}" presName="level2Shape" presStyleLbl="node4" presStyleIdx="4" presStyleCnt="5" custLinFactY="-200000" custLinFactNeighborX="21824" custLinFactNeighborY="-227443"/>
      <dgm:spPr/>
    </dgm:pt>
    <dgm:pt modelId="{2CDBDC1B-195C-4140-86C8-18A1DB243FD4}" type="pres">
      <dgm:prSet presAssocID="{8672EC3A-2F40-4A5A-B8A1-40179D88CBAA}" presName="hierChild3" presStyleCnt="0"/>
      <dgm:spPr/>
    </dgm:pt>
    <dgm:pt modelId="{960976F2-9D49-4E4A-99B3-388BC1535E8D}" type="pres">
      <dgm:prSet presAssocID="{BFA77642-8BA3-475C-A6FE-38E6AACFDEE9}" presName="Name25" presStyleLbl="parChTrans1D2" presStyleIdx="1" presStyleCnt="2"/>
      <dgm:spPr/>
    </dgm:pt>
    <dgm:pt modelId="{1004A7D9-A354-4B3C-AA74-B5458ACEDC37}" type="pres">
      <dgm:prSet presAssocID="{BFA77642-8BA3-475C-A6FE-38E6AACFDEE9}" presName="connTx" presStyleLbl="parChTrans1D2" presStyleIdx="1" presStyleCnt="2"/>
      <dgm:spPr/>
    </dgm:pt>
    <dgm:pt modelId="{42A3C6FA-80F4-4E96-B6D6-464C454FEA6F}" type="pres">
      <dgm:prSet presAssocID="{6B53A7E8-CB39-424D-ADBC-D4A04DF33757}" presName="Name30" presStyleCnt="0"/>
      <dgm:spPr/>
    </dgm:pt>
    <dgm:pt modelId="{03B2214E-3F19-421D-947F-3506BB19F7E6}" type="pres">
      <dgm:prSet presAssocID="{6B53A7E8-CB39-424D-ADBC-D4A04DF33757}" presName="level2Shape" presStyleLbl="node2" presStyleIdx="1" presStyleCnt="2" custLinFactNeighborX="1617" custLinFactNeighborY="-63597"/>
      <dgm:spPr/>
    </dgm:pt>
    <dgm:pt modelId="{A5B8A9C3-8D0A-4C0F-815D-C482F5903FCB}" type="pres">
      <dgm:prSet presAssocID="{6B53A7E8-CB39-424D-ADBC-D4A04DF33757}" presName="hierChild3" presStyleCnt="0"/>
      <dgm:spPr/>
    </dgm:pt>
    <dgm:pt modelId="{893CA635-AC4A-405C-BD30-569A1B66CDD1}" type="pres">
      <dgm:prSet presAssocID="{9DF6496C-487F-49A2-9402-8F8E49A3D7A9}" presName="Name25" presStyleLbl="parChTrans1D3" presStyleIdx="1" presStyleCnt="2"/>
      <dgm:spPr/>
    </dgm:pt>
    <dgm:pt modelId="{AF3D6445-9816-4F2B-AE8C-45755C5B06D8}" type="pres">
      <dgm:prSet presAssocID="{9DF6496C-487F-49A2-9402-8F8E49A3D7A9}" presName="connTx" presStyleLbl="parChTrans1D3" presStyleIdx="1" presStyleCnt="2"/>
      <dgm:spPr/>
    </dgm:pt>
    <dgm:pt modelId="{2A75BA55-C5F9-4594-AC57-EEDDFC63ED52}" type="pres">
      <dgm:prSet presAssocID="{2F821F77-40EC-4851-BDD6-91F937B0EBBF}" presName="Name30" presStyleCnt="0"/>
      <dgm:spPr/>
    </dgm:pt>
    <dgm:pt modelId="{9D0C8E0A-26C7-4DCA-8F6E-419E931D7A9E}" type="pres">
      <dgm:prSet presAssocID="{2F821F77-40EC-4851-BDD6-91F937B0EBBF}" presName="level2Shape" presStyleLbl="node3" presStyleIdx="1" presStyleCnt="2" custLinFactNeighborX="1617" custLinFactNeighborY="-63597"/>
      <dgm:spPr/>
    </dgm:pt>
    <dgm:pt modelId="{0973E9C0-2996-41C6-A187-FAD658B4193F}" type="pres">
      <dgm:prSet presAssocID="{2F821F77-40EC-4851-BDD6-91F937B0EBBF}" presName="hierChild3" presStyleCnt="0"/>
      <dgm:spPr/>
    </dgm:pt>
    <dgm:pt modelId="{EBC85BC2-448D-4AEC-8CE4-2FAEBFAA65BE}" type="pres">
      <dgm:prSet presAssocID="{79BCD078-C65E-4432-83DC-0F1D801CEADB}" presName="bgShapesFlow" presStyleCnt="0"/>
      <dgm:spPr/>
    </dgm:pt>
    <dgm:pt modelId="{20978F9C-2831-4B1F-84EF-B914E949407A}" type="pres">
      <dgm:prSet presAssocID="{124CD90C-3F3A-4B7F-8AC9-C960476E9237}" presName="rectComp" presStyleCnt="0"/>
      <dgm:spPr/>
    </dgm:pt>
    <dgm:pt modelId="{C9D391ED-846E-4820-998C-14E1D31FE63B}" type="pres">
      <dgm:prSet presAssocID="{124CD90C-3F3A-4B7F-8AC9-C960476E9237}" presName="bgRect" presStyleLbl="bgShp" presStyleIdx="0" presStyleCnt="4"/>
      <dgm:spPr/>
    </dgm:pt>
    <dgm:pt modelId="{AC04316F-7368-4AE6-B3D6-69DD3958D666}" type="pres">
      <dgm:prSet presAssocID="{124CD90C-3F3A-4B7F-8AC9-C960476E9237}" presName="bgRectTx" presStyleLbl="bgShp" presStyleIdx="0" presStyleCnt="4">
        <dgm:presLayoutVars>
          <dgm:bulletEnabled val="1"/>
        </dgm:presLayoutVars>
      </dgm:prSet>
      <dgm:spPr/>
    </dgm:pt>
    <dgm:pt modelId="{6C8C140A-5677-41FA-B642-C946D4011B57}" type="pres">
      <dgm:prSet presAssocID="{124CD90C-3F3A-4B7F-8AC9-C960476E9237}" presName="spComp" presStyleCnt="0"/>
      <dgm:spPr/>
    </dgm:pt>
    <dgm:pt modelId="{D13EE7C7-B57A-4EF9-87F5-D3571EF725A1}" type="pres">
      <dgm:prSet presAssocID="{124CD90C-3F3A-4B7F-8AC9-C960476E9237}" presName="hSp" presStyleCnt="0"/>
      <dgm:spPr/>
    </dgm:pt>
    <dgm:pt modelId="{9ED5DEA0-6B80-4036-952F-A301E35DEF2C}" type="pres">
      <dgm:prSet presAssocID="{F5D93B44-3F09-4E56-9626-5750624D7086}" presName="rectComp" presStyleCnt="0"/>
      <dgm:spPr/>
    </dgm:pt>
    <dgm:pt modelId="{5A05FB1C-4E81-4181-A671-4B175CD0E669}" type="pres">
      <dgm:prSet presAssocID="{F5D93B44-3F09-4E56-9626-5750624D7086}" presName="bgRect" presStyleLbl="bgShp" presStyleIdx="1" presStyleCnt="4"/>
      <dgm:spPr/>
    </dgm:pt>
    <dgm:pt modelId="{26835BCA-CAA6-4388-A6DC-79A568FEC04C}" type="pres">
      <dgm:prSet presAssocID="{F5D93B44-3F09-4E56-9626-5750624D7086}" presName="bgRectTx" presStyleLbl="bgShp" presStyleIdx="1" presStyleCnt="4">
        <dgm:presLayoutVars>
          <dgm:bulletEnabled val="1"/>
        </dgm:presLayoutVars>
      </dgm:prSet>
      <dgm:spPr/>
    </dgm:pt>
    <dgm:pt modelId="{C8D745FE-319D-4763-AF12-5C5DE8B0A085}" type="pres">
      <dgm:prSet presAssocID="{F5D93B44-3F09-4E56-9626-5750624D7086}" presName="spComp" presStyleCnt="0"/>
      <dgm:spPr/>
    </dgm:pt>
    <dgm:pt modelId="{D3FA4CFB-C2E1-450E-AA18-C1FC2D55140E}" type="pres">
      <dgm:prSet presAssocID="{F5D93B44-3F09-4E56-9626-5750624D7086}" presName="hSp" presStyleCnt="0"/>
      <dgm:spPr/>
    </dgm:pt>
    <dgm:pt modelId="{7288F34E-3110-4B05-81BE-01097BFF4876}" type="pres">
      <dgm:prSet presAssocID="{2C117CF0-4CE1-43E2-9641-EDAC59E6E1FD}" presName="rectComp" presStyleCnt="0"/>
      <dgm:spPr/>
    </dgm:pt>
    <dgm:pt modelId="{3BB3044A-8316-424C-A6E7-7CCE4F6F5309}" type="pres">
      <dgm:prSet presAssocID="{2C117CF0-4CE1-43E2-9641-EDAC59E6E1FD}" presName="bgRect" presStyleLbl="bgShp" presStyleIdx="2" presStyleCnt="4"/>
      <dgm:spPr/>
    </dgm:pt>
    <dgm:pt modelId="{E49D70A9-097D-42E0-A72F-87CCC40E4F5A}" type="pres">
      <dgm:prSet presAssocID="{2C117CF0-4CE1-43E2-9641-EDAC59E6E1FD}" presName="bgRectTx" presStyleLbl="bgShp" presStyleIdx="2" presStyleCnt="4">
        <dgm:presLayoutVars>
          <dgm:bulletEnabled val="1"/>
        </dgm:presLayoutVars>
      </dgm:prSet>
      <dgm:spPr/>
    </dgm:pt>
    <dgm:pt modelId="{CF5AF50B-C4A7-4769-8413-BFC0315B3F35}" type="pres">
      <dgm:prSet presAssocID="{2C117CF0-4CE1-43E2-9641-EDAC59E6E1FD}" presName="spComp" presStyleCnt="0"/>
      <dgm:spPr/>
    </dgm:pt>
    <dgm:pt modelId="{B3151994-4856-4774-84B0-A17575ADBBD8}" type="pres">
      <dgm:prSet presAssocID="{2C117CF0-4CE1-43E2-9641-EDAC59E6E1FD}" presName="hSp" presStyleCnt="0"/>
      <dgm:spPr/>
    </dgm:pt>
    <dgm:pt modelId="{C47189A8-BA78-490D-B667-F53AB3B1C696}" type="pres">
      <dgm:prSet presAssocID="{8CA19A25-F749-47B1-8670-F31819D6544C}" presName="rectComp" presStyleCnt="0"/>
      <dgm:spPr/>
    </dgm:pt>
    <dgm:pt modelId="{129B2DB8-B0DB-4DB3-AA72-05EAE0001000}" type="pres">
      <dgm:prSet presAssocID="{8CA19A25-F749-47B1-8670-F31819D6544C}" presName="bgRect" presStyleLbl="bgShp" presStyleIdx="3" presStyleCnt="4" custLinFactNeighborX="14436"/>
      <dgm:spPr/>
    </dgm:pt>
    <dgm:pt modelId="{C5F82F87-12F3-48D0-A4E7-707101B65F98}" type="pres">
      <dgm:prSet presAssocID="{8CA19A25-F749-47B1-8670-F31819D6544C}" presName="bgRectTx" presStyleLbl="bgShp" presStyleIdx="3" presStyleCnt="4">
        <dgm:presLayoutVars>
          <dgm:bulletEnabled val="1"/>
        </dgm:presLayoutVars>
      </dgm:prSet>
      <dgm:spPr/>
    </dgm:pt>
  </dgm:ptLst>
  <dgm:cxnLst>
    <dgm:cxn modelId="{6A98C202-AF99-4A08-9928-81946F5E3766}" srcId="{79BCD078-C65E-4432-83DC-0F1D801CEADB}" destId="{F5D93B44-3F09-4E56-9626-5750624D7086}" srcOrd="2" destOrd="0" parTransId="{842EFA7D-145F-479B-9CA7-CC8213949583}" sibTransId="{B0A4545F-84E8-4DCB-B725-C06861739465}"/>
    <dgm:cxn modelId="{15227106-B576-427C-98AC-C12689C729BC}" type="presOf" srcId="{B2921A79-D43F-4D9D-955E-286EC1EEEEFD}" destId="{B0F322BF-37EC-4902-B2DF-E3B332C6472D}" srcOrd="0" destOrd="0" presId="urn:microsoft.com/office/officeart/2005/8/layout/hierarchy5"/>
    <dgm:cxn modelId="{1028D60B-50D0-4D42-9861-5A81CE7285AF}" type="presOf" srcId="{79BCD078-C65E-4432-83DC-0F1D801CEADB}" destId="{2B772B2D-AB61-4A5C-8F16-240AF65E66ED}" srcOrd="0" destOrd="0" presId="urn:microsoft.com/office/officeart/2005/8/layout/hierarchy5"/>
    <dgm:cxn modelId="{756D0D0C-69A9-4C82-95BB-32B3B81230B5}" srcId="{79BCD078-C65E-4432-83DC-0F1D801CEADB}" destId="{8CA19A25-F749-47B1-8670-F31819D6544C}" srcOrd="4" destOrd="0" parTransId="{CF222737-2BB7-4666-9745-97817949903F}" sibTransId="{1BC54185-412D-4715-B273-1DB1BAC0302E}"/>
    <dgm:cxn modelId="{6D53580D-1334-47FE-BCE9-B6FD5798F497}" srcId="{1CD9F392-FF58-4A3C-84D4-A4377A680C3C}" destId="{6B53A7E8-CB39-424D-ADBC-D4A04DF33757}" srcOrd="1" destOrd="0" parTransId="{BFA77642-8BA3-475C-A6FE-38E6AACFDEE9}" sibTransId="{8F82C36C-0F6B-4102-97CD-1CC880C8A11A}"/>
    <dgm:cxn modelId="{D163BF10-8FAE-4401-9A42-5B23C65641D5}" type="presOf" srcId="{2C117CF0-4CE1-43E2-9641-EDAC59E6E1FD}" destId="{3BB3044A-8316-424C-A6E7-7CCE4F6F5309}" srcOrd="0" destOrd="0" presId="urn:microsoft.com/office/officeart/2005/8/layout/hierarchy5"/>
    <dgm:cxn modelId="{5994FD1B-A698-462F-A1AC-73F25D8FF1B6}" type="presOf" srcId="{1C3E2FCE-4FD4-4B14-B7C6-9B381633A633}" destId="{34482FCC-3894-4877-BFA3-D37713A30F7F}" srcOrd="0" destOrd="0" presId="urn:microsoft.com/office/officeart/2005/8/layout/hierarchy5"/>
    <dgm:cxn modelId="{F39B0020-3AEB-49A1-8D8B-61FC8CD8997C}" srcId="{79BCD078-C65E-4432-83DC-0F1D801CEADB}" destId="{2C117CF0-4CE1-43E2-9641-EDAC59E6E1FD}" srcOrd="3" destOrd="0" parTransId="{EC6A15B3-3967-4365-B823-BC4AB8B82A58}" sibTransId="{CD67DC32-1712-40D7-A37D-E8E497494D7C}"/>
    <dgm:cxn modelId="{8E07C92A-568C-4DF9-B55F-7686F616B172}" type="presOf" srcId="{8CA19A25-F749-47B1-8670-F31819D6544C}" destId="{129B2DB8-B0DB-4DB3-AA72-05EAE0001000}" srcOrd="0" destOrd="0" presId="urn:microsoft.com/office/officeart/2005/8/layout/hierarchy5"/>
    <dgm:cxn modelId="{D79AC02C-CF82-46FD-8F0C-F2E27F62FAC0}" srcId="{7D648C27-A5FE-410C-812A-8111A7D6C4B2}" destId="{8672EC3A-2F40-4A5A-B8A1-40179D88CBAA}" srcOrd="4" destOrd="0" parTransId="{1C3E2FCE-4FD4-4B14-B7C6-9B381633A633}" sibTransId="{AFB7E77F-FA02-43A5-B80D-BE3AAAB25D02}"/>
    <dgm:cxn modelId="{AAB65F30-3A33-4814-A74D-C888882DEC7B}" type="presOf" srcId="{597486BC-8AB8-4F30-A2BC-2E4E9D31E3AA}" destId="{504C466D-9CD1-4F86-BBE4-C083654EE763}" srcOrd="0" destOrd="0" presId="urn:microsoft.com/office/officeart/2005/8/layout/hierarchy5"/>
    <dgm:cxn modelId="{8528F434-F435-48A8-983B-F94AE9377426}" type="presOf" srcId="{6B53A7E8-CB39-424D-ADBC-D4A04DF33757}" destId="{03B2214E-3F19-421D-947F-3506BB19F7E6}" srcOrd="0" destOrd="0" presId="urn:microsoft.com/office/officeart/2005/8/layout/hierarchy5"/>
    <dgm:cxn modelId="{203D9E36-0DAB-442E-93D5-07FD2515D064}" type="presOf" srcId="{43660F11-103C-498B-A867-A28E66D5DB22}" destId="{0FDF0C99-55E1-458C-B138-E5E00E2A135C}" srcOrd="1" destOrd="0" presId="urn:microsoft.com/office/officeart/2005/8/layout/hierarchy5"/>
    <dgm:cxn modelId="{63FCA936-7066-4E2F-97B5-534E8746D73A}" type="presOf" srcId="{124CD90C-3F3A-4B7F-8AC9-C960476E9237}" destId="{AC04316F-7368-4AE6-B3D6-69DD3958D666}" srcOrd="1" destOrd="0" presId="urn:microsoft.com/office/officeart/2005/8/layout/hierarchy5"/>
    <dgm:cxn modelId="{CAD99838-59E4-48B7-8609-1BC0BD79D68C}" srcId="{7D648C27-A5FE-410C-812A-8111A7D6C4B2}" destId="{84AC7153-E8CA-4785-BFC1-B5A7FDE340BD}" srcOrd="2" destOrd="0" parTransId="{FD5B124A-2AFC-4557-836A-A94DCBA5EE2D}" sibTransId="{0973E730-A447-49CB-85F5-BE7BC0763B05}"/>
    <dgm:cxn modelId="{ADEE573F-1E52-4397-B204-AB3C02DC0BBC}" type="presOf" srcId="{2F821F77-40EC-4851-BDD6-91F937B0EBBF}" destId="{9D0C8E0A-26C7-4DCA-8F6E-419E931D7A9E}" srcOrd="0" destOrd="0" presId="urn:microsoft.com/office/officeart/2005/8/layout/hierarchy5"/>
    <dgm:cxn modelId="{0AC11D5E-1BF6-4E51-973A-F56740DC156A}" srcId="{8F0AFDC6-E2C1-419B-BBBB-8BE932030D90}" destId="{7D648C27-A5FE-410C-812A-8111A7D6C4B2}" srcOrd="0" destOrd="0" parTransId="{B2921A79-D43F-4D9D-955E-286EC1EEEEFD}" sibTransId="{85842AC9-D049-483B-8BCC-163649046995}"/>
    <dgm:cxn modelId="{F35B2067-5327-4154-B104-B0AA30E30A8B}" type="presOf" srcId="{8F0AFDC6-E2C1-419B-BBBB-8BE932030D90}" destId="{0B6D3E17-1790-4A93-A865-BFCA476BB37A}" srcOrd="0" destOrd="0" presId="urn:microsoft.com/office/officeart/2005/8/layout/hierarchy5"/>
    <dgm:cxn modelId="{452D7168-F6F6-4601-A138-8EA21159FC1C}" type="presOf" srcId="{1CD9F392-FF58-4A3C-84D4-A4377A680C3C}" destId="{093D9D9E-7023-4894-B815-4193288544B5}" srcOrd="0" destOrd="0" presId="urn:microsoft.com/office/officeart/2005/8/layout/hierarchy5"/>
    <dgm:cxn modelId="{8821256B-D049-43F4-81EA-DB1E9256CEFE}" srcId="{1CD9F392-FF58-4A3C-84D4-A4377A680C3C}" destId="{8F0AFDC6-E2C1-419B-BBBB-8BE932030D90}" srcOrd="0" destOrd="0" parTransId="{576DFC02-A732-4971-B713-77C93E83C9E2}" sibTransId="{7208C59E-436F-4101-8F2A-65FA033A263A}"/>
    <dgm:cxn modelId="{6A48936E-83B1-41A5-9E12-796304B20B29}" srcId="{7D648C27-A5FE-410C-812A-8111A7D6C4B2}" destId="{AB1082D3-6CC5-42B5-928D-F43E23CEC302}" srcOrd="0" destOrd="0" parTransId="{4CB77F14-0AE7-48DB-A2A5-FBFC2E3CCCF3}" sibTransId="{A9535DBE-0483-4B3C-B513-971958CA2D44}"/>
    <dgm:cxn modelId="{15C19F6E-E776-470C-944C-5151A3B490DC}" type="presOf" srcId="{F5D93B44-3F09-4E56-9626-5750624D7086}" destId="{5A05FB1C-4E81-4181-A671-4B175CD0E669}" srcOrd="0" destOrd="0" presId="urn:microsoft.com/office/officeart/2005/8/layout/hierarchy5"/>
    <dgm:cxn modelId="{526FC750-F5F3-49A8-A5D0-68426F88C538}" type="presOf" srcId="{1C3E2FCE-4FD4-4B14-B7C6-9B381633A633}" destId="{22344100-BBF6-449A-898F-23F00DA16223}" srcOrd="1" destOrd="0" presId="urn:microsoft.com/office/officeart/2005/8/layout/hierarchy5"/>
    <dgm:cxn modelId="{3ADDDE53-8A52-459E-8D86-8E6D17BB087A}" type="presOf" srcId="{CF312BE4-B459-4260-A106-7BAD41DC445F}" destId="{92575960-EA60-4331-A029-521E940ED2EC}" srcOrd="0" destOrd="0" presId="urn:microsoft.com/office/officeart/2005/8/layout/hierarchy5"/>
    <dgm:cxn modelId="{E59BBA74-DB81-4797-B207-79160919B396}" srcId="{7D648C27-A5FE-410C-812A-8111A7D6C4B2}" destId="{CF312BE4-B459-4260-A106-7BAD41DC445F}" srcOrd="3" destOrd="0" parTransId="{597486BC-8AB8-4F30-A2BC-2E4E9D31E3AA}" sibTransId="{2AE53D74-10CF-41B8-802C-99B0CB86FA9E}"/>
    <dgm:cxn modelId="{56CE7C56-717A-4901-81E1-1FF30A9541DB}" type="presOf" srcId="{84AC7153-E8CA-4785-BFC1-B5A7FDE340BD}" destId="{6D5F43D1-BD95-4C02-827C-EC0BEC2BBD19}" srcOrd="0" destOrd="0" presId="urn:microsoft.com/office/officeart/2005/8/layout/hierarchy5"/>
    <dgm:cxn modelId="{8151E478-D5DE-4377-89AB-A6AD64D1A26D}" srcId="{7D648C27-A5FE-410C-812A-8111A7D6C4B2}" destId="{785E821A-1FFE-4293-B25D-0F9FE2177ED4}" srcOrd="1" destOrd="0" parTransId="{43660F11-103C-498B-A867-A28E66D5DB22}" sibTransId="{F63D8252-B73B-414D-9C44-96BA2AB6ECF8}"/>
    <dgm:cxn modelId="{8BD95D79-54ED-40F5-850A-5E359BAD37CE}" type="presOf" srcId="{BFA77642-8BA3-475C-A6FE-38E6AACFDEE9}" destId="{1004A7D9-A354-4B3C-AA74-B5458ACEDC37}" srcOrd="1" destOrd="0" presId="urn:microsoft.com/office/officeart/2005/8/layout/hierarchy5"/>
    <dgm:cxn modelId="{ACEF597A-5268-4435-BB07-CF16DEBE046A}" type="presOf" srcId="{AB1082D3-6CC5-42B5-928D-F43E23CEC302}" destId="{19737C2C-FFEE-4542-A0E3-92C93ABC0129}" srcOrd="0" destOrd="0" presId="urn:microsoft.com/office/officeart/2005/8/layout/hierarchy5"/>
    <dgm:cxn modelId="{675F137B-C9FB-4934-BF8A-C3555A8C6BE8}" srcId="{79BCD078-C65E-4432-83DC-0F1D801CEADB}" destId="{1CD9F392-FF58-4A3C-84D4-A4377A680C3C}" srcOrd="0" destOrd="0" parTransId="{DB050C30-0ADE-4304-9999-B137AB09F9C1}" sibTransId="{339938D4-B954-4D3E-B0C2-E6CD23674E87}"/>
    <dgm:cxn modelId="{392C5E83-D64E-4ED8-B015-BE652E0BEA1F}" type="presOf" srcId="{BFA77642-8BA3-475C-A6FE-38E6AACFDEE9}" destId="{960976F2-9D49-4E4A-99B3-388BC1535E8D}" srcOrd="0" destOrd="0" presId="urn:microsoft.com/office/officeart/2005/8/layout/hierarchy5"/>
    <dgm:cxn modelId="{11B4AB86-4D65-47B0-A42E-2770132B8AF9}" srcId="{79BCD078-C65E-4432-83DC-0F1D801CEADB}" destId="{124CD90C-3F3A-4B7F-8AC9-C960476E9237}" srcOrd="1" destOrd="0" parTransId="{19D6C836-684A-4699-8B0D-6C229E7ED583}" sibTransId="{094D5EC7-1D48-4304-BD35-A343542628DD}"/>
    <dgm:cxn modelId="{7980A395-1506-4EF1-A642-1FE94E7AB564}" type="presOf" srcId="{9DF6496C-487F-49A2-9402-8F8E49A3D7A9}" destId="{893CA635-AC4A-405C-BD30-569A1B66CDD1}" srcOrd="0" destOrd="0" presId="urn:microsoft.com/office/officeart/2005/8/layout/hierarchy5"/>
    <dgm:cxn modelId="{F31C139D-511D-4DE6-B7CA-CC47E3EFD8B7}" srcId="{6B53A7E8-CB39-424D-ADBC-D4A04DF33757}" destId="{2F821F77-40EC-4851-BDD6-91F937B0EBBF}" srcOrd="0" destOrd="0" parTransId="{9DF6496C-487F-49A2-9402-8F8E49A3D7A9}" sibTransId="{A647ED7B-1818-4336-AAF7-FE831DF3F1A8}"/>
    <dgm:cxn modelId="{1E3F89A4-9081-44CD-9538-B4BA2E29B533}" type="presOf" srcId="{8672EC3A-2F40-4A5A-B8A1-40179D88CBAA}" destId="{7A85FD2B-CA3F-474E-AF3B-293C21EBE2AA}" srcOrd="0" destOrd="0" presId="urn:microsoft.com/office/officeart/2005/8/layout/hierarchy5"/>
    <dgm:cxn modelId="{F10346A5-1B4F-4614-91BC-463935B4D572}" type="presOf" srcId="{B2921A79-D43F-4D9D-955E-286EC1EEEEFD}" destId="{6BE765FF-DE5D-48CA-87C8-D0A5016B675A}" srcOrd="1" destOrd="0" presId="urn:microsoft.com/office/officeart/2005/8/layout/hierarchy5"/>
    <dgm:cxn modelId="{471A8FA6-7901-46BB-8D15-1E54A6DA23DE}" type="presOf" srcId="{FD5B124A-2AFC-4557-836A-A94DCBA5EE2D}" destId="{BBA9DC5C-522E-453F-8967-433026E71802}" srcOrd="0" destOrd="0" presId="urn:microsoft.com/office/officeart/2005/8/layout/hierarchy5"/>
    <dgm:cxn modelId="{E30667A7-0179-4CFC-9BF1-35B2F1A100AC}" type="presOf" srcId="{597486BC-8AB8-4F30-A2BC-2E4E9D31E3AA}" destId="{10EF6087-9715-4A64-90BD-F4C163A9FE1A}" srcOrd="1" destOrd="0" presId="urn:microsoft.com/office/officeart/2005/8/layout/hierarchy5"/>
    <dgm:cxn modelId="{6C9653AB-1A93-4336-90A1-5971FE80EFF2}" type="presOf" srcId="{7D648C27-A5FE-410C-812A-8111A7D6C4B2}" destId="{75FC6C22-B1FB-43B3-8C26-5F89FD72F556}" srcOrd="0" destOrd="0" presId="urn:microsoft.com/office/officeart/2005/8/layout/hierarchy5"/>
    <dgm:cxn modelId="{3884FEAF-B0A5-4A5F-B884-77AAECC30897}" type="presOf" srcId="{F5D93B44-3F09-4E56-9626-5750624D7086}" destId="{26835BCA-CAA6-4388-A6DC-79A568FEC04C}" srcOrd="1" destOrd="0" presId="urn:microsoft.com/office/officeart/2005/8/layout/hierarchy5"/>
    <dgm:cxn modelId="{806AA3B5-064E-4511-8506-88E5AA620EF8}" type="presOf" srcId="{576DFC02-A732-4971-B713-77C93E83C9E2}" destId="{73AFB8C4-C218-4FF7-BB71-827E5A58C052}" srcOrd="0" destOrd="0" presId="urn:microsoft.com/office/officeart/2005/8/layout/hierarchy5"/>
    <dgm:cxn modelId="{1BB9D5BA-EF23-4F1D-95C1-F86873B8F1B3}" type="presOf" srcId="{8CA19A25-F749-47B1-8670-F31819D6544C}" destId="{C5F82F87-12F3-48D0-A4E7-707101B65F98}" srcOrd="1" destOrd="0" presId="urn:microsoft.com/office/officeart/2005/8/layout/hierarchy5"/>
    <dgm:cxn modelId="{7FCC70BC-4E21-4B7D-93E4-C29B308EB7A3}" type="presOf" srcId="{2C117CF0-4CE1-43E2-9641-EDAC59E6E1FD}" destId="{E49D70A9-097D-42E0-A72F-87CCC40E4F5A}" srcOrd="1" destOrd="0" presId="urn:microsoft.com/office/officeart/2005/8/layout/hierarchy5"/>
    <dgm:cxn modelId="{5A7F4AC1-73E2-4483-9F4A-F1D2C5230E3C}" type="presOf" srcId="{576DFC02-A732-4971-B713-77C93E83C9E2}" destId="{38DAAFB2-E016-417C-9DBA-BD4AD178CB81}" srcOrd="1" destOrd="0" presId="urn:microsoft.com/office/officeart/2005/8/layout/hierarchy5"/>
    <dgm:cxn modelId="{AFF5E5D7-14A9-4F6C-B910-915E2103EB45}" type="presOf" srcId="{FD5B124A-2AFC-4557-836A-A94DCBA5EE2D}" destId="{50D6FDA1-8E28-4D8A-9A69-96A8E9F7B861}" srcOrd="1" destOrd="0" presId="urn:microsoft.com/office/officeart/2005/8/layout/hierarchy5"/>
    <dgm:cxn modelId="{598DF3E0-32A1-43E8-B73D-93D4E85689C5}" type="presOf" srcId="{785E821A-1FFE-4293-B25D-0F9FE2177ED4}" destId="{9C362AC8-D571-4372-AD34-54EB2A70ABEC}" srcOrd="0" destOrd="0" presId="urn:microsoft.com/office/officeart/2005/8/layout/hierarchy5"/>
    <dgm:cxn modelId="{B05B76E1-C4DA-4933-BC5A-4240DEDD7210}" type="presOf" srcId="{43660F11-103C-498B-A867-A28E66D5DB22}" destId="{8DFE221C-1AB0-4235-81E8-328A20AA26A6}" srcOrd="0" destOrd="0" presId="urn:microsoft.com/office/officeart/2005/8/layout/hierarchy5"/>
    <dgm:cxn modelId="{7DFFB5E6-86A0-431E-BE67-BC466A7CEF05}" type="presOf" srcId="{9DF6496C-487F-49A2-9402-8F8E49A3D7A9}" destId="{AF3D6445-9816-4F2B-AE8C-45755C5B06D8}" srcOrd="1" destOrd="0" presId="urn:microsoft.com/office/officeart/2005/8/layout/hierarchy5"/>
    <dgm:cxn modelId="{C7B52DE9-0589-40ED-AF5C-E9D36208CAF6}" type="presOf" srcId="{4CB77F14-0AE7-48DB-A2A5-FBFC2E3CCCF3}" destId="{A8E2C467-1D1B-4D04-99B9-C687CB2661C9}" srcOrd="0" destOrd="0" presId="urn:microsoft.com/office/officeart/2005/8/layout/hierarchy5"/>
    <dgm:cxn modelId="{E049E8E9-4E8E-47C0-901E-6791FF7B4A6A}" type="presOf" srcId="{4CB77F14-0AE7-48DB-A2A5-FBFC2E3CCCF3}" destId="{2B319233-28BB-422F-AE02-C783269062E3}" srcOrd="1" destOrd="0" presId="urn:microsoft.com/office/officeart/2005/8/layout/hierarchy5"/>
    <dgm:cxn modelId="{D54909F4-86FF-484D-A029-C72C2E7F9920}" type="presOf" srcId="{124CD90C-3F3A-4B7F-8AC9-C960476E9237}" destId="{C9D391ED-846E-4820-998C-14E1D31FE63B}" srcOrd="0" destOrd="0" presId="urn:microsoft.com/office/officeart/2005/8/layout/hierarchy5"/>
    <dgm:cxn modelId="{52FE113E-796C-4036-80B2-22D102DC4832}" type="presParOf" srcId="{2B772B2D-AB61-4A5C-8F16-240AF65E66ED}" destId="{D00762D1-D835-4589-851B-C49B63AE96A3}" srcOrd="0" destOrd="0" presId="urn:microsoft.com/office/officeart/2005/8/layout/hierarchy5"/>
    <dgm:cxn modelId="{C16262E6-890B-428D-B26F-46FF36049225}" type="presParOf" srcId="{D00762D1-D835-4589-851B-C49B63AE96A3}" destId="{772E0E7E-6BA0-4A56-AA38-DA9914803268}" srcOrd="0" destOrd="0" presId="urn:microsoft.com/office/officeart/2005/8/layout/hierarchy5"/>
    <dgm:cxn modelId="{A05AD2AD-6261-42E4-9E49-E31310CBD6CC}" type="presParOf" srcId="{D00762D1-D835-4589-851B-C49B63AE96A3}" destId="{FCA22FA1-C982-4CC2-9EF1-84C865766444}" srcOrd="1" destOrd="0" presId="urn:microsoft.com/office/officeart/2005/8/layout/hierarchy5"/>
    <dgm:cxn modelId="{05DA18C2-B54E-4849-9D6D-0A62D957E396}" type="presParOf" srcId="{FCA22FA1-C982-4CC2-9EF1-84C865766444}" destId="{E92A3EFE-2CF6-46AC-AF8D-0234C490F1A3}" srcOrd="0" destOrd="0" presId="urn:microsoft.com/office/officeart/2005/8/layout/hierarchy5"/>
    <dgm:cxn modelId="{743C67C0-2F0C-414B-A3CE-7A48E437FEDA}" type="presParOf" srcId="{E92A3EFE-2CF6-46AC-AF8D-0234C490F1A3}" destId="{093D9D9E-7023-4894-B815-4193288544B5}" srcOrd="0" destOrd="0" presId="urn:microsoft.com/office/officeart/2005/8/layout/hierarchy5"/>
    <dgm:cxn modelId="{B62F46FC-6CE0-4C8D-AC1D-D9D085153523}" type="presParOf" srcId="{E92A3EFE-2CF6-46AC-AF8D-0234C490F1A3}" destId="{6F8E76DA-3757-4B60-95A2-3DA60C4E7B6A}" srcOrd="1" destOrd="0" presId="urn:microsoft.com/office/officeart/2005/8/layout/hierarchy5"/>
    <dgm:cxn modelId="{C4F0295A-9E14-49EE-9646-7A2ABD266C4B}" type="presParOf" srcId="{6F8E76DA-3757-4B60-95A2-3DA60C4E7B6A}" destId="{73AFB8C4-C218-4FF7-BB71-827E5A58C052}" srcOrd="0" destOrd="0" presId="urn:microsoft.com/office/officeart/2005/8/layout/hierarchy5"/>
    <dgm:cxn modelId="{A8CCE9DB-C4AB-4715-B645-A84C5A9A15B4}" type="presParOf" srcId="{73AFB8C4-C218-4FF7-BB71-827E5A58C052}" destId="{38DAAFB2-E016-417C-9DBA-BD4AD178CB81}" srcOrd="0" destOrd="0" presId="urn:microsoft.com/office/officeart/2005/8/layout/hierarchy5"/>
    <dgm:cxn modelId="{27997E64-FF45-4EAC-A3C8-5BFFC6E7A82A}" type="presParOf" srcId="{6F8E76DA-3757-4B60-95A2-3DA60C4E7B6A}" destId="{EF869CC7-6642-4A61-BD9D-6B2733EB0B54}" srcOrd="1" destOrd="0" presId="urn:microsoft.com/office/officeart/2005/8/layout/hierarchy5"/>
    <dgm:cxn modelId="{ED95FB63-42E0-4FB5-84CF-2111684E30F2}" type="presParOf" srcId="{EF869CC7-6642-4A61-BD9D-6B2733EB0B54}" destId="{0B6D3E17-1790-4A93-A865-BFCA476BB37A}" srcOrd="0" destOrd="0" presId="urn:microsoft.com/office/officeart/2005/8/layout/hierarchy5"/>
    <dgm:cxn modelId="{7C315B52-6F5D-4C3A-A3E0-C25F392EB7F5}" type="presParOf" srcId="{EF869CC7-6642-4A61-BD9D-6B2733EB0B54}" destId="{39D17091-9F2D-4C39-801E-A5A0191F6900}" srcOrd="1" destOrd="0" presId="urn:microsoft.com/office/officeart/2005/8/layout/hierarchy5"/>
    <dgm:cxn modelId="{B8CD54A1-4F2F-4E4E-B6BE-412E0462B08E}" type="presParOf" srcId="{39D17091-9F2D-4C39-801E-A5A0191F6900}" destId="{B0F322BF-37EC-4902-B2DF-E3B332C6472D}" srcOrd="0" destOrd="0" presId="urn:microsoft.com/office/officeart/2005/8/layout/hierarchy5"/>
    <dgm:cxn modelId="{9F33502D-45BB-446A-B3F0-F0B469A6FC2A}" type="presParOf" srcId="{B0F322BF-37EC-4902-B2DF-E3B332C6472D}" destId="{6BE765FF-DE5D-48CA-87C8-D0A5016B675A}" srcOrd="0" destOrd="0" presId="urn:microsoft.com/office/officeart/2005/8/layout/hierarchy5"/>
    <dgm:cxn modelId="{C4BDB47C-3BE6-44A1-A652-053C555491AF}" type="presParOf" srcId="{39D17091-9F2D-4C39-801E-A5A0191F6900}" destId="{5D0CAA87-0985-43F2-ACC3-B0C9FBA550D7}" srcOrd="1" destOrd="0" presId="urn:microsoft.com/office/officeart/2005/8/layout/hierarchy5"/>
    <dgm:cxn modelId="{74CBE81C-9E83-425D-96A3-0EE75A6D4FA6}" type="presParOf" srcId="{5D0CAA87-0985-43F2-ACC3-B0C9FBA550D7}" destId="{75FC6C22-B1FB-43B3-8C26-5F89FD72F556}" srcOrd="0" destOrd="0" presId="urn:microsoft.com/office/officeart/2005/8/layout/hierarchy5"/>
    <dgm:cxn modelId="{2C375012-BE3F-4AAA-83B8-B3B5805AC876}" type="presParOf" srcId="{5D0CAA87-0985-43F2-ACC3-B0C9FBA550D7}" destId="{D5CE106D-C3C6-49CB-AE63-8BFBCD9B7040}" srcOrd="1" destOrd="0" presId="urn:microsoft.com/office/officeart/2005/8/layout/hierarchy5"/>
    <dgm:cxn modelId="{BCA410F0-6112-4DB3-A6C2-873ACF145B86}" type="presParOf" srcId="{D5CE106D-C3C6-49CB-AE63-8BFBCD9B7040}" destId="{A8E2C467-1D1B-4D04-99B9-C687CB2661C9}" srcOrd="0" destOrd="0" presId="urn:microsoft.com/office/officeart/2005/8/layout/hierarchy5"/>
    <dgm:cxn modelId="{E63BC2B8-CB50-4046-9ED1-1A68DCC0521C}" type="presParOf" srcId="{A8E2C467-1D1B-4D04-99B9-C687CB2661C9}" destId="{2B319233-28BB-422F-AE02-C783269062E3}" srcOrd="0" destOrd="0" presId="urn:microsoft.com/office/officeart/2005/8/layout/hierarchy5"/>
    <dgm:cxn modelId="{51F07C98-76F4-462B-A959-4132C16280C9}" type="presParOf" srcId="{D5CE106D-C3C6-49CB-AE63-8BFBCD9B7040}" destId="{1432F4EA-2433-4982-BAC3-4047432F58FA}" srcOrd="1" destOrd="0" presId="urn:microsoft.com/office/officeart/2005/8/layout/hierarchy5"/>
    <dgm:cxn modelId="{8B9746AC-DFFA-40DA-9008-D87C9BB512DE}" type="presParOf" srcId="{1432F4EA-2433-4982-BAC3-4047432F58FA}" destId="{19737C2C-FFEE-4542-A0E3-92C93ABC0129}" srcOrd="0" destOrd="0" presId="urn:microsoft.com/office/officeart/2005/8/layout/hierarchy5"/>
    <dgm:cxn modelId="{3CB3A858-AE74-470F-9EB4-8869C2F69F54}" type="presParOf" srcId="{1432F4EA-2433-4982-BAC3-4047432F58FA}" destId="{5434FA90-C217-47DD-A09E-F0BBD497D769}" srcOrd="1" destOrd="0" presId="urn:microsoft.com/office/officeart/2005/8/layout/hierarchy5"/>
    <dgm:cxn modelId="{34153D52-093C-4F7E-84D8-74EE944A5F75}" type="presParOf" srcId="{D5CE106D-C3C6-49CB-AE63-8BFBCD9B7040}" destId="{8DFE221C-1AB0-4235-81E8-328A20AA26A6}" srcOrd="2" destOrd="0" presId="urn:microsoft.com/office/officeart/2005/8/layout/hierarchy5"/>
    <dgm:cxn modelId="{E470AF3D-C1B4-4DEF-AA8B-913CC1D375A4}" type="presParOf" srcId="{8DFE221C-1AB0-4235-81E8-328A20AA26A6}" destId="{0FDF0C99-55E1-458C-B138-E5E00E2A135C}" srcOrd="0" destOrd="0" presId="urn:microsoft.com/office/officeart/2005/8/layout/hierarchy5"/>
    <dgm:cxn modelId="{F053FDA1-CDE1-4FFC-9927-32C3D94FAF4F}" type="presParOf" srcId="{D5CE106D-C3C6-49CB-AE63-8BFBCD9B7040}" destId="{E6A9A74C-1A21-46F7-9695-79729911F3AD}" srcOrd="3" destOrd="0" presId="urn:microsoft.com/office/officeart/2005/8/layout/hierarchy5"/>
    <dgm:cxn modelId="{CDB76CF1-64D0-41A1-A07A-983E2CB9B170}" type="presParOf" srcId="{E6A9A74C-1A21-46F7-9695-79729911F3AD}" destId="{9C362AC8-D571-4372-AD34-54EB2A70ABEC}" srcOrd="0" destOrd="0" presId="urn:microsoft.com/office/officeart/2005/8/layout/hierarchy5"/>
    <dgm:cxn modelId="{1E9245D8-4F8E-4F04-8638-8981ECB7237D}" type="presParOf" srcId="{E6A9A74C-1A21-46F7-9695-79729911F3AD}" destId="{8B117850-02AD-4358-BB50-14FAB8594FA5}" srcOrd="1" destOrd="0" presId="urn:microsoft.com/office/officeart/2005/8/layout/hierarchy5"/>
    <dgm:cxn modelId="{E42F01A0-0BBF-4130-93AC-66682315FCCA}" type="presParOf" srcId="{D5CE106D-C3C6-49CB-AE63-8BFBCD9B7040}" destId="{BBA9DC5C-522E-453F-8967-433026E71802}" srcOrd="4" destOrd="0" presId="urn:microsoft.com/office/officeart/2005/8/layout/hierarchy5"/>
    <dgm:cxn modelId="{79F18BCC-7DA7-45C5-8B68-D76FA735E101}" type="presParOf" srcId="{BBA9DC5C-522E-453F-8967-433026E71802}" destId="{50D6FDA1-8E28-4D8A-9A69-96A8E9F7B861}" srcOrd="0" destOrd="0" presId="urn:microsoft.com/office/officeart/2005/8/layout/hierarchy5"/>
    <dgm:cxn modelId="{5925496F-B49F-4E3B-BE09-D198AA029264}" type="presParOf" srcId="{D5CE106D-C3C6-49CB-AE63-8BFBCD9B7040}" destId="{1948FE16-1CA0-4AE3-959E-8286E6B784EB}" srcOrd="5" destOrd="0" presId="urn:microsoft.com/office/officeart/2005/8/layout/hierarchy5"/>
    <dgm:cxn modelId="{F5FF88E5-573D-4DF3-A1C8-7FC37479CA53}" type="presParOf" srcId="{1948FE16-1CA0-4AE3-959E-8286E6B784EB}" destId="{6D5F43D1-BD95-4C02-827C-EC0BEC2BBD19}" srcOrd="0" destOrd="0" presId="urn:microsoft.com/office/officeart/2005/8/layout/hierarchy5"/>
    <dgm:cxn modelId="{99555BFE-93D8-4D19-997D-9004DEB26210}" type="presParOf" srcId="{1948FE16-1CA0-4AE3-959E-8286E6B784EB}" destId="{C91E9469-6F54-4FC8-AC4A-F193FBAC6AF9}" srcOrd="1" destOrd="0" presId="urn:microsoft.com/office/officeart/2005/8/layout/hierarchy5"/>
    <dgm:cxn modelId="{BA02063D-9839-4932-9547-2107B3881FC1}" type="presParOf" srcId="{D5CE106D-C3C6-49CB-AE63-8BFBCD9B7040}" destId="{504C466D-9CD1-4F86-BBE4-C083654EE763}" srcOrd="6" destOrd="0" presId="urn:microsoft.com/office/officeart/2005/8/layout/hierarchy5"/>
    <dgm:cxn modelId="{99D910C2-E1C2-4059-840D-8AAB257437B8}" type="presParOf" srcId="{504C466D-9CD1-4F86-BBE4-C083654EE763}" destId="{10EF6087-9715-4A64-90BD-F4C163A9FE1A}" srcOrd="0" destOrd="0" presId="urn:microsoft.com/office/officeart/2005/8/layout/hierarchy5"/>
    <dgm:cxn modelId="{065ED3F4-D7DF-4827-9EEC-FEB607EB9116}" type="presParOf" srcId="{D5CE106D-C3C6-49CB-AE63-8BFBCD9B7040}" destId="{53EA10F5-B6A8-4315-B126-346D91B9F2CC}" srcOrd="7" destOrd="0" presId="urn:microsoft.com/office/officeart/2005/8/layout/hierarchy5"/>
    <dgm:cxn modelId="{3C6B53EF-B652-475F-8D8A-836244696545}" type="presParOf" srcId="{53EA10F5-B6A8-4315-B126-346D91B9F2CC}" destId="{92575960-EA60-4331-A029-521E940ED2EC}" srcOrd="0" destOrd="0" presId="urn:microsoft.com/office/officeart/2005/8/layout/hierarchy5"/>
    <dgm:cxn modelId="{5A973E6C-A320-46AB-8D68-93F63648176A}" type="presParOf" srcId="{53EA10F5-B6A8-4315-B126-346D91B9F2CC}" destId="{0FC7838E-41E9-4B2B-88BB-22317954B7A9}" srcOrd="1" destOrd="0" presId="urn:microsoft.com/office/officeart/2005/8/layout/hierarchy5"/>
    <dgm:cxn modelId="{FE1919CD-B8C0-425A-A60C-276F97D555AF}" type="presParOf" srcId="{D5CE106D-C3C6-49CB-AE63-8BFBCD9B7040}" destId="{34482FCC-3894-4877-BFA3-D37713A30F7F}" srcOrd="8" destOrd="0" presId="urn:microsoft.com/office/officeart/2005/8/layout/hierarchy5"/>
    <dgm:cxn modelId="{4E1C1BDB-4F4C-49B9-953F-E0391C1DA9A0}" type="presParOf" srcId="{34482FCC-3894-4877-BFA3-D37713A30F7F}" destId="{22344100-BBF6-449A-898F-23F00DA16223}" srcOrd="0" destOrd="0" presId="urn:microsoft.com/office/officeart/2005/8/layout/hierarchy5"/>
    <dgm:cxn modelId="{DE274AD6-51F3-4DAF-84FF-7DC4F4C6B13C}" type="presParOf" srcId="{D5CE106D-C3C6-49CB-AE63-8BFBCD9B7040}" destId="{54CD0408-6832-4CAB-A865-FB7EF58DC3CF}" srcOrd="9" destOrd="0" presId="urn:microsoft.com/office/officeart/2005/8/layout/hierarchy5"/>
    <dgm:cxn modelId="{B303AB14-3765-4068-B376-AAE8CD9FE592}" type="presParOf" srcId="{54CD0408-6832-4CAB-A865-FB7EF58DC3CF}" destId="{7A85FD2B-CA3F-474E-AF3B-293C21EBE2AA}" srcOrd="0" destOrd="0" presId="urn:microsoft.com/office/officeart/2005/8/layout/hierarchy5"/>
    <dgm:cxn modelId="{F44A0612-2C7D-494A-A672-FB7A6D42BA75}" type="presParOf" srcId="{54CD0408-6832-4CAB-A865-FB7EF58DC3CF}" destId="{2CDBDC1B-195C-4140-86C8-18A1DB243FD4}" srcOrd="1" destOrd="0" presId="urn:microsoft.com/office/officeart/2005/8/layout/hierarchy5"/>
    <dgm:cxn modelId="{25F1C689-F2D2-403A-96B0-893CD8B0287C}" type="presParOf" srcId="{6F8E76DA-3757-4B60-95A2-3DA60C4E7B6A}" destId="{960976F2-9D49-4E4A-99B3-388BC1535E8D}" srcOrd="2" destOrd="0" presId="urn:microsoft.com/office/officeart/2005/8/layout/hierarchy5"/>
    <dgm:cxn modelId="{36D545FF-BD10-4C83-9DA3-1A3B229B6FCF}" type="presParOf" srcId="{960976F2-9D49-4E4A-99B3-388BC1535E8D}" destId="{1004A7D9-A354-4B3C-AA74-B5458ACEDC37}" srcOrd="0" destOrd="0" presId="urn:microsoft.com/office/officeart/2005/8/layout/hierarchy5"/>
    <dgm:cxn modelId="{B6CC6682-07A3-45C8-9F55-53C9ED9323CD}" type="presParOf" srcId="{6F8E76DA-3757-4B60-95A2-3DA60C4E7B6A}" destId="{42A3C6FA-80F4-4E96-B6D6-464C454FEA6F}" srcOrd="3" destOrd="0" presId="urn:microsoft.com/office/officeart/2005/8/layout/hierarchy5"/>
    <dgm:cxn modelId="{3CA5247B-C577-48ED-A0BF-683D83535C72}" type="presParOf" srcId="{42A3C6FA-80F4-4E96-B6D6-464C454FEA6F}" destId="{03B2214E-3F19-421D-947F-3506BB19F7E6}" srcOrd="0" destOrd="0" presId="urn:microsoft.com/office/officeart/2005/8/layout/hierarchy5"/>
    <dgm:cxn modelId="{A91AC6C3-D8C7-407C-AE29-093D488C8622}" type="presParOf" srcId="{42A3C6FA-80F4-4E96-B6D6-464C454FEA6F}" destId="{A5B8A9C3-8D0A-4C0F-815D-C482F5903FCB}" srcOrd="1" destOrd="0" presId="urn:microsoft.com/office/officeart/2005/8/layout/hierarchy5"/>
    <dgm:cxn modelId="{B763B640-FD75-4355-BC16-A4491F8D0E9D}" type="presParOf" srcId="{A5B8A9C3-8D0A-4C0F-815D-C482F5903FCB}" destId="{893CA635-AC4A-405C-BD30-569A1B66CDD1}" srcOrd="0" destOrd="0" presId="urn:microsoft.com/office/officeart/2005/8/layout/hierarchy5"/>
    <dgm:cxn modelId="{7CF85469-48DD-495B-951B-44E7A2FF9858}" type="presParOf" srcId="{893CA635-AC4A-405C-BD30-569A1B66CDD1}" destId="{AF3D6445-9816-4F2B-AE8C-45755C5B06D8}" srcOrd="0" destOrd="0" presId="urn:microsoft.com/office/officeart/2005/8/layout/hierarchy5"/>
    <dgm:cxn modelId="{A8DE14FF-CFBA-4AA7-91AD-FDA11AA06529}" type="presParOf" srcId="{A5B8A9C3-8D0A-4C0F-815D-C482F5903FCB}" destId="{2A75BA55-C5F9-4594-AC57-EEDDFC63ED52}" srcOrd="1" destOrd="0" presId="urn:microsoft.com/office/officeart/2005/8/layout/hierarchy5"/>
    <dgm:cxn modelId="{8FA93C6E-95EE-4FF0-8CAA-73979907FDC4}" type="presParOf" srcId="{2A75BA55-C5F9-4594-AC57-EEDDFC63ED52}" destId="{9D0C8E0A-26C7-4DCA-8F6E-419E931D7A9E}" srcOrd="0" destOrd="0" presId="urn:microsoft.com/office/officeart/2005/8/layout/hierarchy5"/>
    <dgm:cxn modelId="{8D6286F4-A73D-4D7D-AB89-E225044FF44F}" type="presParOf" srcId="{2A75BA55-C5F9-4594-AC57-EEDDFC63ED52}" destId="{0973E9C0-2996-41C6-A187-FAD658B4193F}" srcOrd="1" destOrd="0" presId="urn:microsoft.com/office/officeart/2005/8/layout/hierarchy5"/>
    <dgm:cxn modelId="{6960311E-A3F7-42D9-BFC5-1DCCE31B2BC4}" type="presParOf" srcId="{2B772B2D-AB61-4A5C-8F16-240AF65E66ED}" destId="{EBC85BC2-448D-4AEC-8CE4-2FAEBFAA65BE}" srcOrd="1" destOrd="0" presId="urn:microsoft.com/office/officeart/2005/8/layout/hierarchy5"/>
    <dgm:cxn modelId="{5126E20D-9402-4926-9C67-F0DC206BAC44}" type="presParOf" srcId="{EBC85BC2-448D-4AEC-8CE4-2FAEBFAA65BE}" destId="{20978F9C-2831-4B1F-84EF-B914E949407A}" srcOrd="0" destOrd="0" presId="urn:microsoft.com/office/officeart/2005/8/layout/hierarchy5"/>
    <dgm:cxn modelId="{94F14013-672F-4660-BE12-95F93B6F9F77}" type="presParOf" srcId="{20978F9C-2831-4B1F-84EF-B914E949407A}" destId="{C9D391ED-846E-4820-998C-14E1D31FE63B}" srcOrd="0" destOrd="0" presId="urn:microsoft.com/office/officeart/2005/8/layout/hierarchy5"/>
    <dgm:cxn modelId="{1F3BD8ED-CB2D-4059-895B-08BFA921E3C6}" type="presParOf" srcId="{20978F9C-2831-4B1F-84EF-B914E949407A}" destId="{AC04316F-7368-4AE6-B3D6-69DD3958D666}" srcOrd="1" destOrd="0" presId="urn:microsoft.com/office/officeart/2005/8/layout/hierarchy5"/>
    <dgm:cxn modelId="{A1B7662D-3C25-473C-AF3D-F6F1EF87ECC6}" type="presParOf" srcId="{EBC85BC2-448D-4AEC-8CE4-2FAEBFAA65BE}" destId="{6C8C140A-5677-41FA-B642-C946D4011B57}" srcOrd="1" destOrd="0" presId="urn:microsoft.com/office/officeart/2005/8/layout/hierarchy5"/>
    <dgm:cxn modelId="{F7A96DA0-41F9-4FE4-89F2-3D09D6154F23}" type="presParOf" srcId="{6C8C140A-5677-41FA-B642-C946D4011B57}" destId="{D13EE7C7-B57A-4EF9-87F5-D3571EF725A1}" srcOrd="0" destOrd="0" presId="urn:microsoft.com/office/officeart/2005/8/layout/hierarchy5"/>
    <dgm:cxn modelId="{22286DD1-6D5C-489B-9A6F-4A9A39A722CA}" type="presParOf" srcId="{EBC85BC2-448D-4AEC-8CE4-2FAEBFAA65BE}" destId="{9ED5DEA0-6B80-4036-952F-A301E35DEF2C}" srcOrd="2" destOrd="0" presId="urn:microsoft.com/office/officeart/2005/8/layout/hierarchy5"/>
    <dgm:cxn modelId="{A8C74A07-5624-4010-A800-10A355D410C7}" type="presParOf" srcId="{9ED5DEA0-6B80-4036-952F-A301E35DEF2C}" destId="{5A05FB1C-4E81-4181-A671-4B175CD0E669}" srcOrd="0" destOrd="0" presId="urn:microsoft.com/office/officeart/2005/8/layout/hierarchy5"/>
    <dgm:cxn modelId="{6AF09C24-83D2-48F0-92E5-8DFD3D815B88}" type="presParOf" srcId="{9ED5DEA0-6B80-4036-952F-A301E35DEF2C}" destId="{26835BCA-CAA6-4388-A6DC-79A568FEC04C}" srcOrd="1" destOrd="0" presId="urn:microsoft.com/office/officeart/2005/8/layout/hierarchy5"/>
    <dgm:cxn modelId="{5035F207-ACB9-4EF7-A0A5-4371D58E4DF7}" type="presParOf" srcId="{EBC85BC2-448D-4AEC-8CE4-2FAEBFAA65BE}" destId="{C8D745FE-319D-4763-AF12-5C5DE8B0A085}" srcOrd="3" destOrd="0" presId="urn:microsoft.com/office/officeart/2005/8/layout/hierarchy5"/>
    <dgm:cxn modelId="{FCF1DB88-8C4A-4314-A53A-CBF9241F711E}" type="presParOf" srcId="{C8D745FE-319D-4763-AF12-5C5DE8B0A085}" destId="{D3FA4CFB-C2E1-450E-AA18-C1FC2D55140E}" srcOrd="0" destOrd="0" presId="urn:microsoft.com/office/officeart/2005/8/layout/hierarchy5"/>
    <dgm:cxn modelId="{0C9756F9-28BF-4DB9-9535-FFC0B110E49A}" type="presParOf" srcId="{EBC85BC2-448D-4AEC-8CE4-2FAEBFAA65BE}" destId="{7288F34E-3110-4B05-81BE-01097BFF4876}" srcOrd="4" destOrd="0" presId="urn:microsoft.com/office/officeart/2005/8/layout/hierarchy5"/>
    <dgm:cxn modelId="{016B537B-6089-4675-8BC6-F0DE2F484064}" type="presParOf" srcId="{7288F34E-3110-4B05-81BE-01097BFF4876}" destId="{3BB3044A-8316-424C-A6E7-7CCE4F6F5309}" srcOrd="0" destOrd="0" presId="urn:microsoft.com/office/officeart/2005/8/layout/hierarchy5"/>
    <dgm:cxn modelId="{3EAFCE25-3721-4A44-A8CC-18BC2E92956B}" type="presParOf" srcId="{7288F34E-3110-4B05-81BE-01097BFF4876}" destId="{E49D70A9-097D-42E0-A72F-87CCC40E4F5A}" srcOrd="1" destOrd="0" presId="urn:microsoft.com/office/officeart/2005/8/layout/hierarchy5"/>
    <dgm:cxn modelId="{54E51669-A09A-4EAB-BBDE-322D3D2AC217}" type="presParOf" srcId="{EBC85BC2-448D-4AEC-8CE4-2FAEBFAA65BE}" destId="{CF5AF50B-C4A7-4769-8413-BFC0315B3F35}" srcOrd="5" destOrd="0" presId="urn:microsoft.com/office/officeart/2005/8/layout/hierarchy5"/>
    <dgm:cxn modelId="{A95225AC-5B36-487F-8868-A855C44D18A3}" type="presParOf" srcId="{CF5AF50B-C4A7-4769-8413-BFC0315B3F35}" destId="{B3151994-4856-4774-84B0-A17575ADBBD8}" srcOrd="0" destOrd="0" presId="urn:microsoft.com/office/officeart/2005/8/layout/hierarchy5"/>
    <dgm:cxn modelId="{FF386988-BEC3-475E-A794-DB07E9656F75}" type="presParOf" srcId="{EBC85BC2-448D-4AEC-8CE4-2FAEBFAA65BE}" destId="{C47189A8-BA78-490D-B667-F53AB3B1C696}" srcOrd="6" destOrd="0" presId="urn:microsoft.com/office/officeart/2005/8/layout/hierarchy5"/>
    <dgm:cxn modelId="{00788FC7-5038-4202-A64E-C4DB05F1A4AA}" type="presParOf" srcId="{C47189A8-BA78-490D-B667-F53AB3B1C696}" destId="{129B2DB8-B0DB-4DB3-AA72-05EAE0001000}" srcOrd="0" destOrd="0" presId="urn:microsoft.com/office/officeart/2005/8/layout/hierarchy5"/>
    <dgm:cxn modelId="{75D4B116-71DD-441C-A3EE-4AA5C95B899A}" type="presParOf" srcId="{C47189A8-BA78-490D-B667-F53AB3B1C696}" destId="{C5F82F87-12F3-48D0-A4E7-707101B65F98}"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580FF-BE3C-4657-8D7B-07F3A545735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5B91148-02D1-423B-B91B-DA37B1EAD3AE}">
      <dgm:prSet/>
      <dgm:spPr/>
      <dgm:t>
        <a:bodyPr/>
        <a:lstStyle/>
        <a:p>
          <a:pPr>
            <a:lnSpc>
              <a:spcPct val="100000"/>
            </a:lnSpc>
          </a:pPr>
          <a:r>
            <a:rPr lang="en-US"/>
            <a:t>Understand the different ASHP designs and their intentions</a:t>
          </a:r>
        </a:p>
      </dgm:t>
    </dgm:pt>
    <dgm:pt modelId="{42A40F64-0743-4350-89E6-13B2CF041D02}" type="parTrans" cxnId="{4C6B1CF3-BD12-4935-8A50-0C13BE4ECBB9}">
      <dgm:prSet/>
      <dgm:spPr/>
      <dgm:t>
        <a:bodyPr/>
        <a:lstStyle/>
        <a:p>
          <a:endParaRPr lang="en-US"/>
        </a:p>
      </dgm:t>
    </dgm:pt>
    <dgm:pt modelId="{D4E20994-B3B0-487A-A67F-F9C7756E4FD4}" type="sibTrans" cxnId="{4C6B1CF3-BD12-4935-8A50-0C13BE4ECBB9}">
      <dgm:prSet/>
      <dgm:spPr/>
      <dgm:t>
        <a:bodyPr/>
        <a:lstStyle/>
        <a:p>
          <a:endParaRPr lang="en-US"/>
        </a:p>
      </dgm:t>
    </dgm:pt>
    <dgm:pt modelId="{FB6EA03A-6142-48B4-BF15-C160A12F20BA}">
      <dgm:prSet/>
      <dgm:spPr/>
      <dgm:t>
        <a:bodyPr/>
        <a:lstStyle/>
        <a:p>
          <a:pPr>
            <a:lnSpc>
              <a:spcPct val="100000"/>
            </a:lnSpc>
          </a:pPr>
          <a:r>
            <a:rPr lang="en-US"/>
            <a:t>Learn different design options for ASHPs by home need</a:t>
          </a:r>
        </a:p>
      </dgm:t>
    </dgm:pt>
    <dgm:pt modelId="{46EA4B53-4FCD-45CB-8979-C00483A99418}" type="parTrans" cxnId="{EBE2ADF0-CC6C-4959-A05D-B70446B1CD7E}">
      <dgm:prSet/>
      <dgm:spPr/>
      <dgm:t>
        <a:bodyPr/>
        <a:lstStyle/>
        <a:p>
          <a:endParaRPr lang="en-US"/>
        </a:p>
      </dgm:t>
    </dgm:pt>
    <dgm:pt modelId="{C8BF5682-1523-4B3A-B6C8-BAA6E67EA1DF}" type="sibTrans" cxnId="{EBE2ADF0-CC6C-4959-A05D-B70446B1CD7E}">
      <dgm:prSet/>
      <dgm:spPr/>
      <dgm:t>
        <a:bodyPr/>
        <a:lstStyle/>
        <a:p>
          <a:endParaRPr lang="en-US"/>
        </a:p>
      </dgm:t>
    </dgm:pt>
    <dgm:pt modelId="{E3BF3CCA-4926-456D-8C29-35532FEC69AA}">
      <dgm:prSet/>
      <dgm:spPr/>
      <dgm:t>
        <a:bodyPr/>
        <a:lstStyle/>
        <a:p>
          <a:pPr>
            <a:lnSpc>
              <a:spcPct val="100000"/>
            </a:lnSpc>
          </a:pPr>
          <a:r>
            <a:rPr lang="en-US"/>
            <a:t>Understand key considerations for system design</a:t>
          </a:r>
        </a:p>
      </dgm:t>
    </dgm:pt>
    <dgm:pt modelId="{418F32EC-39A3-4CB7-AA06-70A686C530B5}" type="parTrans" cxnId="{FD4F3757-6C68-4642-B3D3-2750F7A190B8}">
      <dgm:prSet/>
      <dgm:spPr/>
      <dgm:t>
        <a:bodyPr/>
        <a:lstStyle/>
        <a:p>
          <a:endParaRPr lang="en-US"/>
        </a:p>
      </dgm:t>
    </dgm:pt>
    <dgm:pt modelId="{84A3038E-8491-4686-9857-A11FBFC2B7DA}" type="sibTrans" cxnId="{FD4F3757-6C68-4642-B3D3-2750F7A190B8}">
      <dgm:prSet/>
      <dgm:spPr/>
      <dgm:t>
        <a:bodyPr/>
        <a:lstStyle/>
        <a:p>
          <a:endParaRPr lang="en-US"/>
        </a:p>
      </dgm:t>
    </dgm:pt>
    <dgm:pt modelId="{8BCCC1D3-36FC-46CA-9C23-571923FC42A5}" type="pres">
      <dgm:prSet presAssocID="{C8D580FF-BE3C-4657-8D7B-07F3A5457359}" presName="root" presStyleCnt="0">
        <dgm:presLayoutVars>
          <dgm:dir/>
          <dgm:resizeHandles val="exact"/>
        </dgm:presLayoutVars>
      </dgm:prSet>
      <dgm:spPr/>
    </dgm:pt>
    <dgm:pt modelId="{DD3FC828-46A4-47DB-978F-038B53E6213E}" type="pres">
      <dgm:prSet presAssocID="{55B91148-02D1-423B-B91B-DA37B1EAD3AE}" presName="compNode" presStyleCnt="0"/>
      <dgm:spPr/>
    </dgm:pt>
    <dgm:pt modelId="{DB9094C3-79B0-4316-806D-D6A80468F496}" type="pres">
      <dgm:prSet presAssocID="{55B91148-02D1-423B-B91B-DA37B1EAD3AE}"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ADC25E6F-4418-42C2-82BC-6098569EA0C0}" type="pres">
      <dgm:prSet presAssocID="{55B91148-02D1-423B-B91B-DA37B1EAD3AE}" presName="spaceRect" presStyleCnt="0"/>
      <dgm:spPr/>
    </dgm:pt>
    <dgm:pt modelId="{C49A4313-2D2A-4C40-9952-D8DEEAC26B1F}" type="pres">
      <dgm:prSet presAssocID="{55B91148-02D1-423B-B91B-DA37B1EAD3AE}" presName="textRect" presStyleLbl="revTx" presStyleIdx="0" presStyleCnt="3">
        <dgm:presLayoutVars>
          <dgm:chMax val="1"/>
          <dgm:chPref val="1"/>
        </dgm:presLayoutVars>
      </dgm:prSet>
      <dgm:spPr/>
    </dgm:pt>
    <dgm:pt modelId="{51289310-969F-4966-9A6C-EFF948FA8214}" type="pres">
      <dgm:prSet presAssocID="{D4E20994-B3B0-487A-A67F-F9C7756E4FD4}" presName="sibTrans" presStyleCnt="0"/>
      <dgm:spPr/>
    </dgm:pt>
    <dgm:pt modelId="{B86A249F-D89D-4CA7-BD1F-C8C451E784DE}" type="pres">
      <dgm:prSet presAssocID="{FB6EA03A-6142-48B4-BF15-C160A12F20BA}" presName="compNode" presStyleCnt="0"/>
      <dgm:spPr/>
    </dgm:pt>
    <dgm:pt modelId="{A5F7BFEA-B120-47DF-8F46-EBABFBE74730}" type="pres">
      <dgm:prSet presAssocID="{FB6EA03A-6142-48B4-BF15-C160A12F20B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mark"/>
        </a:ext>
      </dgm:extLst>
    </dgm:pt>
    <dgm:pt modelId="{EF4D6FB6-23EB-43AD-B444-1B4A957E356C}" type="pres">
      <dgm:prSet presAssocID="{FB6EA03A-6142-48B4-BF15-C160A12F20BA}" presName="spaceRect" presStyleCnt="0"/>
      <dgm:spPr/>
    </dgm:pt>
    <dgm:pt modelId="{67E2C367-C03D-417D-BAE5-9D13365E0123}" type="pres">
      <dgm:prSet presAssocID="{FB6EA03A-6142-48B4-BF15-C160A12F20BA}" presName="textRect" presStyleLbl="revTx" presStyleIdx="1" presStyleCnt="3">
        <dgm:presLayoutVars>
          <dgm:chMax val="1"/>
          <dgm:chPref val="1"/>
        </dgm:presLayoutVars>
      </dgm:prSet>
      <dgm:spPr/>
    </dgm:pt>
    <dgm:pt modelId="{62D5A10D-A687-490F-A80F-C58A9FCFC684}" type="pres">
      <dgm:prSet presAssocID="{C8BF5682-1523-4B3A-B6C8-BAA6E67EA1DF}" presName="sibTrans" presStyleCnt="0"/>
      <dgm:spPr/>
    </dgm:pt>
    <dgm:pt modelId="{C79F0D6E-91C8-455A-9132-18C6117BC55D}" type="pres">
      <dgm:prSet presAssocID="{E3BF3CCA-4926-456D-8C29-35532FEC69AA}" presName="compNode" presStyleCnt="0"/>
      <dgm:spPr/>
    </dgm:pt>
    <dgm:pt modelId="{E54030CE-EBF7-4238-9CB9-3E39F0190A0F}" type="pres">
      <dgm:prSet presAssocID="{E3BF3CCA-4926-456D-8C29-35532FEC69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076325FE-919D-456F-AA02-3345D47C5149}" type="pres">
      <dgm:prSet presAssocID="{E3BF3CCA-4926-456D-8C29-35532FEC69AA}" presName="spaceRect" presStyleCnt="0"/>
      <dgm:spPr/>
    </dgm:pt>
    <dgm:pt modelId="{AF197505-541C-4997-81E8-B36D90E4D77F}" type="pres">
      <dgm:prSet presAssocID="{E3BF3CCA-4926-456D-8C29-35532FEC69AA}" presName="textRect" presStyleLbl="revTx" presStyleIdx="2" presStyleCnt="3">
        <dgm:presLayoutVars>
          <dgm:chMax val="1"/>
          <dgm:chPref val="1"/>
        </dgm:presLayoutVars>
      </dgm:prSet>
      <dgm:spPr/>
    </dgm:pt>
  </dgm:ptLst>
  <dgm:cxnLst>
    <dgm:cxn modelId="{C26A374E-B8D7-4398-82F7-ABF77510A3DA}" type="presOf" srcId="{FB6EA03A-6142-48B4-BF15-C160A12F20BA}" destId="{67E2C367-C03D-417D-BAE5-9D13365E0123}" srcOrd="0" destOrd="0" presId="urn:microsoft.com/office/officeart/2018/2/layout/IconLabelList"/>
    <dgm:cxn modelId="{FD4F3757-6C68-4642-B3D3-2750F7A190B8}" srcId="{C8D580FF-BE3C-4657-8D7B-07F3A5457359}" destId="{E3BF3CCA-4926-456D-8C29-35532FEC69AA}" srcOrd="2" destOrd="0" parTransId="{418F32EC-39A3-4CB7-AA06-70A686C530B5}" sibTransId="{84A3038E-8491-4686-9857-A11FBFC2B7DA}"/>
    <dgm:cxn modelId="{93F6FB57-232A-4214-BC9C-DE81BCF479A0}" type="presOf" srcId="{55B91148-02D1-423B-B91B-DA37B1EAD3AE}" destId="{C49A4313-2D2A-4C40-9952-D8DEEAC26B1F}" srcOrd="0" destOrd="0" presId="urn:microsoft.com/office/officeart/2018/2/layout/IconLabelList"/>
    <dgm:cxn modelId="{E8663BCE-361C-4480-A420-C35C697936B8}" type="presOf" srcId="{E3BF3CCA-4926-456D-8C29-35532FEC69AA}" destId="{AF197505-541C-4997-81E8-B36D90E4D77F}" srcOrd="0" destOrd="0" presId="urn:microsoft.com/office/officeart/2018/2/layout/IconLabelList"/>
    <dgm:cxn modelId="{0AAD86DF-3167-450F-A25D-03DB38511D36}" type="presOf" srcId="{C8D580FF-BE3C-4657-8D7B-07F3A5457359}" destId="{8BCCC1D3-36FC-46CA-9C23-571923FC42A5}" srcOrd="0" destOrd="0" presId="urn:microsoft.com/office/officeart/2018/2/layout/IconLabelList"/>
    <dgm:cxn modelId="{EBE2ADF0-CC6C-4959-A05D-B70446B1CD7E}" srcId="{C8D580FF-BE3C-4657-8D7B-07F3A5457359}" destId="{FB6EA03A-6142-48B4-BF15-C160A12F20BA}" srcOrd="1" destOrd="0" parTransId="{46EA4B53-4FCD-45CB-8979-C00483A99418}" sibTransId="{C8BF5682-1523-4B3A-B6C8-BAA6E67EA1DF}"/>
    <dgm:cxn modelId="{4C6B1CF3-BD12-4935-8A50-0C13BE4ECBB9}" srcId="{C8D580FF-BE3C-4657-8D7B-07F3A5457359}" destId="{55B91148-02D1-423B-B91B-DA37B1EAD3AE}" srcOrd="0" destOrd="0" parTransId="{42A40F64-0743-4350-89E6-13B2CF041D02}" sibTransId="{D4E20994-B3B0-487A-A67F-F9C7756E4FD4}"/>
    <dgm:cxn modelId="{FDF4E779-C4C7-432A-BD4B-3D17ACAD6200}" type="presParOf" srcId="{8BCCC1D3-36FC-46CA-9C23-571923FC42A5}" destId="{DD3FC828-46A4-47DB-978F-038B53E6213E}" srcOrd="0" destOrd="0" presId="urn:microsoft.com/office/officeart/2018/2/layout/IconLabelList"/>
    <dgm:cxn modelId="{C211C430-2815-4EEE-9799-4B6EF38CBE0D}" type="presParOf" srcId="{DD3FC828-46A4-47DB-978F-038B53E6213E}" destId="{DB9094C3-79B0-4316-806D-D6A80468F496}" srcOrd="0" destOrd="0" presId="urn:microsoft.com/office/officeart/2018/2/layout/IconLabelList"/>
    <dgm:cxn modelId="{A31EE07B-3B24-461A-9FBF-A6F6D8B41FC7}" type="presParOf" srcId="{DD3FC828-46A4-47DB-978F-038B53E6213E}" destId="{ADC25E6F-4418-42C2-82BC-6098569EA0C0}" srcOrd="1" destOrd="0" presId="urn:microsoft.com/office/officeart/2018/2/layout/IconLabelList"/>
    <dgm:cxn modelId="{5FB56588-D2D9-4FEE-ADD8-8D3396C13111}" type="presParOf" srcId="{DD3FC828-46A4-47DB-978F-038B53E6213E}" destId="{C49A4313-2D2A-4C40-9952-D8DEEAC26B1F}" srcOrd="2" destOrd="0" presId="urn:microsoft.com/office/officeart/2018/2/layout/IconLabelList"/>
    <dgm:cxn modelId="{088841D6-6ADA-4D20-A3EF-B4C78E593B14}" type="presParOf" srcId="{8BCCC1D3-36FC-46CA-9C23-571923FC42A5}" destId="{51289310-969F-4966-9A6C-EFF948FA8214}" srcOrd="1" destOrd="0" presId="urn:microsoft.com/office/officeart/2018/2/layout/IconLabelList"/>
    <dgm:cxn modelId="{AACE8B22-83F4-48FA-B3AD-11979D3774AD}" type="presParOf" srcId="{8BCCC1D3-36FC-46CA-9C23-571923FC42A5}" destId="{B86A249F-D89D-4CA7-BD1F-C8C451E784DE}" srcOrd="2" destOrd="0" presId="urn:microsoft.com/office/officeart/2018/2/layout/IconLabelList"/>
    <dgm:cxn modelId="{7B78DC38-3D80-4E3C-9984-51A8F5565ACD}" type="presParOf" srcId="{B86A249F-D89D-4CA7-BD1F-C8C451E784DE}" destId="{A5F7BFEA-B120-47DF-8F46-EBABFBE74730}" srcOrd="0" destOrd="0" presId="urn:microsoft.com/office/officeart/2018/2/layout/IconLabelList"/>
    <dgm:cxn modelId="{B9AB4366-4F88-4F66-8083-27CEDDB8FA8A}" type="presParOf" srcId="{B86A249F-D89D-4CA7-BD1F-C8C451E784DE}" destId="{EF4D6FB6-23EB-43AD-B444-1B4A957E356C}" srcOrd="1" destOrd="0" presId="urn:microsoft.com/office/officeart/2018/2/layout/IconLabelList"/>
    <dgm:cxn modelId="{66FEC9D0-A749-4382-8148-7D684729AF03}" type="presParOf" srcId="{B86A249F-D89D-4CA7-BD1F-C8C451E784DE}" destId="{67E2C367-C03D-417D-BAE5-9D13365E0123}" srcOrd="2" destOrd="0" presId="urn:microsoft.com/office/officeart/2018/2/layout/IconLabelList"/>
    <dgm:cxn modelId="{331564F7-8983-4214-8A83-5D63F3773CF5}" type="presParOf" srcId="{8BCCC1D3-36FC-46CA-9C23-571923FC42A5}" destId="{62D5A10D-A687-490F-A80F-C58A9FCFC684}" srcOrd="3" destOrd="0" presId="urn:microsoft.com/office/officeart/2018/2/layout/IconLabelList"/>
    <dgm:cxn modelId="{68CD72E0-2859-493F-B17E-F7D3DE457864}" type="presParOf" srcId="{8BCCC1D3-36FC-46CA-9C23-571923FC42A5}" destId="{C79F0D6E-91C8-455A-9132-18C6117BC55D}" srcOrd="4" destOrd="0" presId="urn:microsoft.com/office/officeart/2018/2/layout/IconLabelList"/>
    <dgm:cxn modelId="{C797F494-3780-402F-B1D8-0EE58A623910}" type="presParOf" srcId="{C79F0D6E-91C8-455A-9132-18C6117BC55D}" destId="{E54030CE-EBF7-4238-9CB9-3E39F0190A0F}" srcOrd="0" destOrd="0" presId="urn:microsoft.com/office/officeart/2018/2/layout/IconLabelList"/>
    <dgm:cxn modelId="{43DB6C49-A77B-44DA-BFBF-F0CAB6670C9F}" type="presParOf" srcId="{C79F0D6E-91C8-455A-9132-18C6117BC55D}" destId="{076325FE-919D-456F-AA02-3345D47C5149}" srcOrd="1" destOrd="0" presId="urn:microsoft.com/office/officeart/2018/2/layout/IconLabelList"/>
    <dgm:cxn modelId="{3DD907EE-7A44-4201-8EAB-54C4DDD26F9A}" type="presParOf" srcId="{C79F0D6E-91C8-455A-9132-18C6117BC55D}" destId="{AF197505-541C-4997-81E8-B36D90E4D77F}"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EF43D-74A1-49F1-A4D3-069D09818AE6}">
      <dsp:nvSpPr>
        <dsp:cNvPr id="0" name=""/>
        <dsp:cNvSpPr/>
      </dsp:nvSpPr>
      <dsp:spPr>
        <a:xfrm>
          <a:off x="890763" y="1360687"/>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73F8-D1FC-491A-8FFC-3356BECCC825}">
      <dsp:nvSpPr>
        <dsp:cNvPr id="0" name=""/>
        <dsp:cNvSpPr/>
      </dsp:nvSpPr>
      <dsp:spPr>
        <a:xfrm>
          <a:off x="291148"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Understand the basic operation of a heat pump</a:t>
          </a:r>
        </a:p>
      </dsp:txBody>
      <dsp:txXfrm>
        <a:off x="291148" y="2642125"/>
        <a:ext cx="2180418" cy="720000"/>
      </dsp:txXfrm>
    </dsp:sp>
    <dsp:sp modelId="{FEC88F5A-299E-4895-987F-95CC9A7E6761}">
      <dsp:nvSpPr>
        <dsp:cNvPr id="0" name=""/>
        <dsp:cNvSpPr/>
      </dsp:nvSpPr>
      <dsp:spPr>
        <a:xfrm>
          <a:off x="3452755" y="1360687"/>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04EBE-0668-4E95-B1AA-11863392DA85}">
      <dsp:nvSpPr>
        <dsp:cNvPr id="0" name=""/>
        <dsp:cNvSpPr/>
      </dsp:nvSpPr>
      <dsp:spPr>
        <a:xfrm>
          <a:off x="2853140"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Learn what defines a cold climate air source heat pump</a:t>
          </a:r>
        </a:p>
      </dsp:txBody>
      <dsp:txXfrm>
        <a:off x="2853140" y="2642125"/>
        <a:ext cx="2180418" cy="720000"/>
      </dsp:txXfrm>
    </dsp:sp>
    <dsp:sp modelId="{40FC72EC-743A-4398-B0BC-768E668B718B}">
      <dsp:nvSpPr>
        <dsp:cNvPr id="0" name=""/>
        <dsp:cNvSpPr/>
      </dsp:nvSpPr>
      <dsp:spPr>
        <a:xfrm>
          <a:off x="6014747" y="1360687"/>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C4A17-37B3-40E5-9789-F1D916AFFFD4}">
      <dsp:nvSpPr>
        <dsp:cNvPr id="0" name=""/>
        <dsp:cNvSpPr/>
      </dsp:nvSpPr>
      <dsp:spPr>
        <a:xfrm>
          <a:off x="5415132"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Understand the advantages of </a:t>
          </a:r>
          <a:r>
            <a:rPr lang="en-US" sz="1500" i="1" kern="1200"/>
            <a:t>variable</a:t>
          </a:r>
          <a:r>
            <a:rPr lang="en-US" sz="1500" kern="1200"/>
            <a:t> capacity</a:t>
          </a:r>
        </a:p>
      </dsp:txBody>
      <dsp:txXfrm>
        <a:off x="5415132" y="2642125"/>
        <a:ext cx="218041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B2DB8-B0DB-4DB3-AA72-05EAE0001000}">
      <dsp:nvSpPr>
        <dsp:cNvPr id="0" name=""/>
        <dsp:cNvSpPr/>
      </dsp:nvSpPr>
      <dsp:spPr>
        <a:xfrm>
          <a:off x="6482625" y="0"/>
          <a:ext cx="1478489" cy="5229613"/>
        </a:xfrm>
        <a:prstGeom prst="roundRect">
          <a:avLst>
            <a:gd name="adj" fmla="val 10000"/>
          </a:avLst>
        </a:prstGeom>
        <a:solidFill>
          <a:srgbClr val="D4E8F2"/>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Distribution</a:t>
          </a:r>
        </a:p>
      </dsp:txBody>
      <dsp:txXfrm>
        <a:off x="6482625" y="0"/>
        <a:ext cx="1478489" cy="1568883"/>
      </dsp:txXfrm>
    </dsp:sp>
    <dsp:sp modelId="{3BB3044A-8316-424C-A6E7-7CCE4F6F5309}">
      <dsp:nvSpPr>
        <dsp:cNvPr id="0" name=""/>
        <dsp:cNvSpPr/>
      </dsp:nvSpPr>
      <dsp:spPr>
        <a:xfrm>
          <a:off x="4544286" y="0"/>
          <a:ext cx="1478489" cy="5229613"/>
        </a:xfrm>
        <a:prstGeom prst="roundRect">
          <a:avLst>
            <a:gd name="adj" fmla="val 10000"/>
          </a:avLst>
        </a:prstGeom>
        <a:solidFill>
          <a:srgbClr val="D4E8F2"/>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Cold-Climate listed?</a:t>
          </a:r>
        </a:p>
      </dsp:txBody>
      <dsp:txXfrm>
        <a:off x="4544286" y="0"/>
        <a:ext cx="1478489" cy="1568883"/>
      </dsp:txXfrm>
    </dsp:sp>
    <dsp:sp modelId="{5A05FB1C-4E81-4181-A671-4B175CD0E669}">
      <dsp:nvSpPr>
        <dsp:cNvPr id="0" name=""/>
        <dsp:cNvSpPr/>
      </dsp:nvSpPr>
      <dsp:spPr>
        <a:xfrm>
          <a:off x="2819382" y="0"/>
          <a:ext cx="1478489" cy="5229613"/>
        </a:xfrm>
        <a:prstGeom prst="roundRect">
          <a:avLst>
            <a:gd name="adj" fmla="val 10000"/>
          </a:avLst>
        </a:prstGeom>
        <a:solidFill>
          <a:srgbClr val="D4E8F2"/>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Compressor</a:t>
          </a:r>
        </a:p>
      </dsp:txBody>
      <dsp:txXfrm>
        <a:off x="2819382" y="0"/>
        <a:ext cx="1478489" cy="1568883"/>
      </dsp:txXfrm>
    </dsp:sp>
    <dsp:sp modelId="{C9D391ED-846E-4820-998C-14E1D31FE63B}">
      <dsp:nvSpPr>
        <dsp:cNvPr id="0" name=""/>
        <dsp:cNvSpPr/>
      </dsp:nvSpPr>
      <dsp:spPr>
        <a:xfrm>
          <a:off x="1094478" y="0"/>
          <a:ext cx="1478489" cy="5229613"/>
        </a:xfrm>
        <a:prstGeom prst="roundRect">
          <a:avLst>
            <a:gd name="adj" fmla="val 10000"/>
          </a:avLst>
        </a:prstGeom>
        <a:solidFill>
          <a:srgbClr val="D4E8F2"/>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094478" y="0"/>
        <a:ext cx="1478489" cy="1568883"/>
      </dsp:txXfrm>
    </dsp:sp>
    <dsp:sp modelId="{093D9D9E-7023-4894-B815-4193288544B5}">
      <dsp:nvSpPr>
        <dsp:cNvPr id="0" name=""/>
        <dsp:cNvSpPr/>
      </dsp:nvSpPr>
      <dsp:spPr>
        <a:xfrm>
          <a:off x="1167417" y="2253276"/>
          <a:ext cx="1232074" cy="616037"/>
        </a:xfrm>
        <a:prstGeom prst="roundRect">
          <a:avLst>
            <a:gd name="adj" fmla="val 10000"/>
          </a:avLst>
        </a:prstGeom>
        <a:solidFill>
          <a:srgbClr val="37B34A"/>
        </a:solidFill>
        <a:ln w="12700" cap="flat" cmpd="sng" algn="ctr">
          <a:no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Residential air source heat pumps</a:t>
          </a:r>
        </a:p>
      </dsp:txBody>
      <dsp:txXfrm>
        <a:off x="1185460" y="2271319"/>
        <a:ext cx="1195988" cy="579951"/>
      </dsp:txXfrm>
    </dsp:sp>
    <dsp:sp modelId="{73AFB8C4-C218-4FF7-BB71-827E5A58C052}">
      <dsp:nvSpPr>
        <dsp:cNvPr id="0" name=""/>
        <dsp:cNvSpPr/>
      </dsp:nvSpPr>
      <dsp:spPr>
        <a:xfrm rot="17982352">
          <a:off x="2097163" y="2030135"/>
          <a:ext cx="1198639" cy="21203"/>
        </a:xfrm>
        <a:custGeom>
          <a:avLst/>
          <a:gdLst/>
          <a:ahLst/>
          <a:cxnLst/>
          <a:rect l="0" t="0" r="0" b="0"/>
          <a:pathLst>
            <a:path>
              <a:moveTo>
                <a:pt x="0" y="10601"/>
              </a:moveTo>
              <a:lnTo>
                <a:pt x="1198639" y="10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6517" y="2010771"/>
        <a:ext cx="59931" cy="59931"/>
      </dsp:txXfrm>
    </dsp:sp>
    <dsp:sp modelId="{0B6D3E17-1790-4A93-A865-BFCA476BB37A}">
      <dsp:nvSpPr>
        <dsp:cNvPr id="0" name=""/>
        <dsp:cNvSpPr/>
      </dsp:nvSpPr>
      <dsp:spPr>
        <a:xfrm>
          <a:off x="2993474" y="1212160"/>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Inverter driven</a:t>
          </a:r>
        </a:p>
      </dsp:txBody>
      <dsp:txXfrm>
        <a:off x="3011517" y="1230203"/>
        <a:ext cx="1195988" cy="579951"/>
      </dsp:txXfrm>
    </dsp:sp>
    <dsp:sp modelId="{B0F322BF-37EC-4902-B2DF-E3B332C6472D}">
      <dsp:nvSpPr>
        <dsp:cNvPr id="0" name=""/>
        <dsp:cNvSpPr/>
      </dsp:nvSpPr>
      <dsp:spPr>
        <a:xfrm>
          <a:off x="4225549" y="1509577"/>
          <a:ext cx="433751" cy="21203"/>
        </a:xfrm>
        <a:custGeom>
          <a:avLst/>
          <a:gdLst/>
          <a:ahLst/>
          <a:cxnLst/>
          <a:rect l="0" t="0" r="0" b="0"/>
          <a:pathLst>
            <a:path>
              <a:moveTo>
                <a:pt x="0" y="10601"/>
              </a:moveTo>
              <a:lnTo>
                <a:pt x="433751" y="10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1581" y="1509335"/>
        <a:ext cx="21687" cy="21687"/>
      </dsp:txXfrm>
    </dsp:sp>
    <dsp:sp modelId="{75FC6C22-B1FB-43B3-8C26-5F89FD72F556}">
      <dsp:nvSpPr>
        <dsp:cNvPr id="0" name=""/>
        <dsp:cNvSpPr/>
      </dsp:nvSpPr>
      <dsp:spPr>
        <a:xfrm>
          <a:off x="4659301" y="1212160"/>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Cold-climate listed</a:t>
          </a:r>
        </a:p>
      </dsp:txBody>
      <dsp:txXfrm>
        <a:off x="4677344" y="1230203"/>
        <a:ext cx="1195988" cy="579951"/>
      </dsp:txXfrm>
    </dsp:sp>
    <dsp:sp modelId="{A8E2C467-1D1B-4D04-99B9-C687CB2661C9}">
      <dsp:nvSpPr>
        <dsp:cNvPr id="0" name=""/>
        <dsp:cNvSpPr/>
      </dsp:nvSpPr>
      <dsp:spPr>
        <a:xfrm rot="4612794">
          <a:off x="4640899" y="3085028"/>
          <a:ext cx="3235355" cy="21203"/>
        </a:xfrm>
        <a:custGeom>
          <a:avLst/>
          <a:gdLst/>
          <a:ahLst/>
          <a:cxnLst/>
          <a:rect l="0" t="0" r="0" b="0"/>
          <a:pathLst>
            <a:path>
              <a:moveTo>
                <a:pt x="0" y="10601"/>
              </a:moveTo>
              <a:lnTo>
                <a:pt x="3235355" y="106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177692" y="3014746"/>
        <a:ext cx="161767" cy="161767"/>
      </dsp:txXfrm>
    </dsp:sp>
    <dsp:sp modelId="{19737C2C-FFEE-4542-A0E3-92C93ABC0129}">
      <dsp:nvSpPr>
        <dsp:cNvPr id="0" name=""/>
        <dsp:cNvSpPr/>
      </dsp:nvSpPr>
      <dsp:spPr>
        <a:xfrm>
          <a:off x="6625777" y="4363061"/>
          <a:ext cx="1232074" cy="616037"/>
        </a:xfrm>
        <a:prstGeom prst="roundRect">
          <a:avLst>
            <a:gd name="adj" fmla="val 10000"/>
          </a:avLst>
        </a:prstGeom>
        <a:solidFill>
          <a:srgbClr val="F0A91E"/>
        </a:solidFill>
        <a:ln w="19050" cap="flat" cmpd="sng" algn="ctr">
          <a:no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Packaged terminal heat pump</a:t>
          </a:r>
        </a:p>
      </dsp:txBody>
      <dsp:txXfrm>
        <a:off x="6643820" y="4381104"/>
        <a:ext cx="1195988" cy="579951"/>
      </dsp:txXfrm>
    </dsp:sp>
    <dsp:sp modelId="{8DFE221C-1AB0-4235-81E8-328A20AA26A6}">
      <dsp:nvSpPr>
        <dsp:cNvPr id="0" name=""/>
        <dsp:cNvSpPr/>
      </dsp:nvSpPr>
      <dsp:spPr>
        <a:xfrm rot="3611303">
          <a:off x="5504055" y="2177894"/>
          <a:ext cx="1540496" cy="21203"/>
        </a:xfrm>
        <a:custGeom>
          <a:avLst/>
          <a:gdLst/>
          <a:ahLst/>
          <a:cxnLst/>
          <a:rect l="0" t="0" r="0" b="0"/>
          <a:pathLst>
            <a:path>
              <a:moveTo>
                <a:pt x="0" y="10601"/>
              </a:moveTo>
              <a:lnTo>
                <a:pt x="1540496" y="106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35791" y="2149984"/>
        <a:ext cx="77024" cy="77024"/>
      </dsp:txXfrm>
    </dsp:sp>
    <dsp:sp modelId="{9C362AC8-D571-4372-AD34-54EB2A70ABEC}">
      <dsp:nvSpPr>
        <dsp:cNvPr id="0" name=""/>
        <dsp:cNvSpPr/>
      </dsp:nvSpPr>
      <dsp:spPr>
        <a:xfrm>
          <a:off x="6657232" y="2548795"/>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Mini-split</a:t>
          </a:r>
        </a:p>
      </dsp:txBody>
      <dsp:txXfrm>
        <a:off x="6675275" y="2566838"/>
        <a:ext cx="1195988" cy="579951"/>
      </dsp:txXfrm>
    </dsp:sp>
    <dsp:sp modelId="{BBA9DC5C-522E-453F-8967-433026E71802}">
      <dsp:nvSpPr>
        <dsp:cNvPr id="0" name=""/>
        <dsp:cNvSpPr/>
      </dsp:nvSpPr>
      <dsp:spPr>
        <a:xfrm rot="4232685">
          <a:off x="5129348" y="2586928"/>
          <a:ext cx="2285180" cy="21203"/>
        </a:xfrm>
        <a:custGeom>
          <a:avLst/>
          <a:gdLst/>
          <a:ahLst/>
          <a:cxnLst/>
          <a:rect l="0" t="0" r="0" b="0"/>
          <a:pathLst>
            <a:path>
              <a:moveTo>
                <a:pt x="0" y="10601"/>
              </a:moveTo>
              <a:lnTo>
                <a:pt x="2285180" y="106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214809" y="2540400"/>
        <a:ext cx="114259" cy="114259"/>
      </dsp:txXfrm>
    </dsp:sp>
    <dsp:sp modelId="{6D5F43D1-BD95-4C02-827C-EC0BEC2BBD19}">
      <dsp:nvSpPr>
        <dsp:cNvPr id="0" name=""/>
        <dsp:cNvSpPr/>
      </dsp:nvSpPr>
      <dsp:spPr>
        <a:xfrm>
          <a:off x="6652501" y="3366861"/>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Multi-split</a:t>
          </a:r>
        </a:p>
      </dsp:txBody>
      <dsp:txXfrm>
        <a:off x="6670544" y="3384904"/>
        <a:ext cx="1195988" cy="579951"/>
      </dsp:txXfrm>
    </dsp:sp>
    <dsp:sp modelId="{504C466D-9CD1-4F86-BBE4-C083654EE763}">
      <dsp:nvSpPr>
        <dsp:cNvPr id="0" name=""/>
        <dsp:cNvSpPr/>
      </dsp:nvSpPr>
      <dsp:spPr>
        <a:xfrm rot="20585796">
          <a:off x="5874018" y="1392764"/>
          <a:ext cx="803504" cy="21203"/>
        </a:xfrm>
        <a:custGeom>
          <a:avLst/>
          <a:gdLst/>
          <a:ahLst/>
          <a:cxnLst/>
          <a:rect l="0" t="0" r="0" b="0"/>
          <a:pathLst>
            <a:path>
              <a:moveTo>
                <a:pt x="0" y="10601"/>
              </a:moveTo>
              <a:lnTo>
                <a:pt x="803504" y="106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55682" y="1383279"/>
        <a:ext cx="40175" cy="40175"/>
      </dsp:txXfrm>
    </dsp:sp>
    <dsp:sp modelId="{92575960-EA60-4331-A029-521E940ED2EC}">
      <dsp:nvSpPr>
        <dsp:cNvPr id="0" name=""/>
        <dsp:cNvSpPr/>
      </dsp:nvSpPr>
      <dsp:spPr>
        <a:xfrm>
          <a:off x="6660165" y="978535"/>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Centrally ducted</a:t>
          </a:r>
        </a:p>
      </dsp:txBody>
      <dsp:txXfrm>
        <a:off x="6678208" y="996578"/>
        <a:ext cx="1195988" cy="579951"/>
      </dsp:txXfrm>
    </dsp:sp>
    <dsp:sp modelId="{34482FCC-3894-4877-BFA3-D37713A30F7F}">
      <dsp:nvSpPr>
        <dsp:cNvPr id="0" name=""/>
        <dsp:cNvSpPr/>
      </dsp:nvSpPr>
      <dsp:spPr>
        <a:xfrm rot="2156436">
          <a:off x="5800857" y="1788654"/>
          <a:ext cx="950946" cy="21203"/>
        </a:xfrm>
        <a:custGeom>
          <a:avLst/>
          <a:gdLst/>
          <a:ahLst/>
          <a:cxnLst/>
          <a:rect l="0" t="0" r="0" b="0"/>
          <a:pathLst>
            <a:path>
              <a:moveTo>
                <a:pt x="0" y="10601"/>
              </a:moveTo>
              <a:lnTo>
                <a:pt x="950946" y="106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52557" y="1775483"/>
        <a:ext cx="47547" cy="47547"/>
      </dsp:txXfrm>
    </dsp:sp>
    <dsp:sp modelId="{7A85FD2B-CA3F-474E-AF3B-293C21EBE2AA}">
      <dsp:nvSpPr>
        <dsp:cNvPr id="0" name=""/>
        <dsp:cNvSpPr/>
      </dsp:nvSpPr>
      <dsp:spPr>
        <a:xfrm>
          <a:off x="6661286" y="1770315"/>
          <a:ext cx="1232074" cy="616037"/>
        </a:xfrm>
        <a:prstGeom prst="roundRect">
          <a:avLst>
            <a:gd name="adj" fmla="val 10000"/>
          </a:avLst>
        </a:prstGeom>
        <a:solidFill>
          <a:srgbClr val="0069A6"/>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Short duct</a:t>
          </a:r>
        </a:p>
      </dsp:txBody>
      <dsp:txXfrm>
        <a:off x="6679329" y="1788358"/>
        <a:ext cx="1195988" cy="579951"/>
      </dsp:txXfrm>
    </dsp:sp>
    <dsp:sp modelId="{960976F2-9D49-4E4A-99B3-388BC1535E8D}">
      <dsp:nvSpPr>
        <dsp:cNvPr id="0" name=""/>
        <dsp:cNvSpPr/>
      </dsp:nvSpPr>
      <dsp:spPr>
        <a:xfrm rot="3707991">
          <a:off x="2085279" y="3075704"/>
          <a:ext cx="1191444" cy="21203"/>
        </a:xfrm>
        <a:custGeom>
          <a:avLst/>
          <a:gdLst/>
          <a:ahLst/>
          <a:cxnLst/>
          <a:rect l="0" t="0" r="0" b="0"/>
          <a:pathLst>
            <a:path>
              <a:moveTo>
                <a:pt x="0" y="10601"/>
              </a:moveTo>
              <a:lnTo>
                <a:pt x="1191444" y="10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1216" y="3056520"/>
        <a:ext cx="59572" cy="59572"/>
      </dsp:txXfrm>
    </dsp:sp>
    <dsp:sp modelId="{03B2214E-3F19-421D-947F-3506BB19F7E6}">
      <dsp:nvSpPr>
        <dsp:cNvPr id="0" name=""/>
        <dsp:cNvSpPr/>
      </dsp:nvSpPr>
      <dsp:spPr>
        <a:xfrm>
          <a:off x="2962512" y="3303299"/>
          <a:ext cx="1232074" cy="616037"/>
        </a:xfrm>
        <a:prstGeom prst="roundRect">
          <a:avLst>
            <a:gd name="adj" fmla="val 10000"/>
          </a:avLst>
        </a:prstGeom>
        <a:solidFill>
          <a:srgbClr val="F0A91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Conventional (single or double speed)</a:t>
          </a:r>
        </a:p>
      </dsp:txBody>
      <dsp:txXfrm>
        <a:off x="2980555" y="3321342"/>
        <a:ext cx="1195988" cy="579951"/>
      </dsp:txXfrm>
    </dsp:sp>
    <dsp:sp modelId="{893CA635-AC4A-405C-BD30-569A1B66CDD1}">
      <dsp:nvSpPr>
        <dsp:cNvPr id="0" name=""/>
        <dsp:cNvSpPr/>
      </dsp:nvSpPr>
      <dsp:spPr>
        <a:xfrm>
          <a:off x="4194587" y="3600715"/>
          <a:ext cx="492829" cy="21203"/>
        </a:xfrm>
        <a:custGeom>
          <a:avLst/>
          <a:gdLst/>
          <a:ahLst/>
          <a:cxnLst/>
          <a:rect l="0" t="0" r="0" b="0"/>
          <a:pathLst>
            <a:path>
              <a:moveTo>
                <a:pt x="0" y="10601"/>
              </a:moveTo>
              <a:lnTo>
                <a:pt x="492829" y="10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8681" y="3598997"/>
        <a:ext cx="24641" cy="24641"/>
      </dsp:txXfrm>
    </dsp:sp>
    <dsp:sp modelId="{9D0C8E0A-26C7-4DCA-8F6E-419E931D7A9E}">
      <dsp:nvSpPr>
        <dsp:cNvPr id="0" name=""/>
        <dsp:cNvSpPr/>
      </dsp:nvSpPr>
      <dsp:spPr>
        <a:xfrm>
          <a:off x="4687417" y="3303299"/>
          <a:ext cx="1232074" cy="616037"/>
        </a:xfrm>
        <a:prstGeom prst="roundRect">
          <a:avLst>
            <a:gd name="adj" fmla="val 10000"/>
          </a:avLst>
        </a:prstGeom>
        <a:solidFill>
          <a:srgbClr val="F0A91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Not listed</a:t>
          </a:r>
        </a:p>
      </dsp:txBody>
      <dsp:txXfrm>
        <a:off x="4705460" y="3321342"/>
        <a:ext cx="1195988" cy="579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94C3-79B0-4316-806D-D6A80468F496}">
      <dsp:nvSpPr>
        <dsp:cNvPr id="0" name=""/>
        <dsp:cNvSpPr/>
      </dsp:nvSpPr>
      <dsp:spPr>
        <a:xfrm>
          <a:off x="890763" y="1360687"/>
          <a:ext cx="981188" cy="98118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A4313-2D2A-4C40-9952-D8DEEAC26B1F}">
      <dsp:nvSpPr>
        <dsp:cNvPr id="0" name=""/>
        <dsp:cNvSpPr/>
      </dsp:nvSpPr>
      <dsp:spPr>
        <a:xfrm>
          <a:off x="291148"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Understand the different ASHP designs and their intentions</a:t>
          </a:r>
        </a:p>
      </dsp:txBody>
      <dsp:txXfrm>
        <a:off x="291148" y="2642125"/>
        <a:ext cx="2180418" cy="720000"/>
      </dsp:txXfrm>
    </dsp:sp>
    <dsp:sp modelId="{A5F7BFEA-B120-47DF-8F46-EBABFBE74730}">
      <dsp:nvSpPr>
        <dsp:cNvPr id="0" name=""/>
        <dsp:cNvSpPr/>
      </dsp:nvSpPr>
      <dsp:spPr>
        <a:xfrm>
          <a:off x="3452755" y="1360687"/>
          <a:ext cx="981188" cy="98118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2C367-C03D-417D-BAE5-9D13365E0123}">
      <dsp:nvSpPr>
        <dsp:cNvPr id="0" name=""/>
        <dsp:cNvSpPr/>
      </dsp:nvSpPr>
      <dsp:spPr>
        <a:xfrm>
          <a:off x="2853140"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Learn different design options for ASHPs by home need</a:t>
          </a:r>
        </a:p>
      </dsp:txBody>
      <dsp:txXfrm>
        <a:off x="2853140" y="2642125"/>
        <a:ext cx="2180418" cy="720000"/>
      </dsp:txXfrm>
    </dsp:sp>
    <dsp:sp modelId="{E54030CE-EBF7-4238-9CB9-3E39F0190A0F}">
      <dsp:nvSpPr>
        <dsp:cNvPr id="0" name=""/>
        <dsp:cNvSpPr/>
      </dsp:nvSpPr>
      <dsp:spPr>
        <a:xfrm>
          <a:off x="6014747" y="1360687"/>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97505-541C-4997-81E8-B36D90E4D77F}">
      <dsp:nvSpPr>
        <dsp:cNvPr id="0" name=""/>
        <dsp:cNvSpPr/>
      </dsp:nvSpPr>
      <dsp:spPr>
        <a:xfrm>
          <a:off x="5415132" y="2642125"/>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Understand key considerations for system design</a:t>
          </a:r>
        </a:p>
      </dsp:txBody>
      <dsp:txXfrm>
        <a:off x="5415132" y="2642125"/>
        <a:ext cx="218041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B2CC2-9853-49A6-A428-8347620FC7CC}" type="datetimeFigureOut">
              <a:rPr lang="en-US" smtClean="0"/>
              <a:t>6/30/2022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039A9-079B-48A2-B9D0-E26DD76100BD}" type="slidenum">
              <a:rPr lang="en-US" smtClean="0"/>
              <a:t>‹#›</a:t>
            </a:fld>
            <a:endParaRPr lang="en-US"/>
          </a:p>
        </p:txBody>
      </p:sp>
    </p:spTree>
    <p:extLst>
      <p:ext uri="{BB962C8B-B14F-4D97-AF65-F5344CB8AC3E}">
        <p14:creationId xmlns:p14="http://schemas.microsoft.com/office/powerpoint/2010/main" val="407374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84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five terms on this list are important for system sizing and design.  Review with participants (optional: Ask participants to identify the terms they use when designing a system) </a:t>
            </a:r>
          </a:p>
        </p:txBody>
      </p:sp>
      <p:sp>
        <p:nvSpPr>
          <p:cNvPr id="4" name="Slide Number Placeholder 3"/>
          <p:cNvSpPr>
            <a:spLocks noGrp="1"/>
          </p:cNvSpPr>
          <p:nvPr>
            <p:ph type="sldNum" sz="quarter" idx="5"/>
          </p:nvPr>
        </p:nvSpPr>
        <p:spPr/>
        <p:txBody>
          <a:bodyPr/>
          <a:lstStyle/>
          <a:p>
            <a:fld id="{370039A9-079B-48A2-B9D0-E26DD76100BD}" type="slidenum">
              <a:rPr lang="en-US" smtClean="0"/>
              <a:t>11</a:t>
            </a:fld>
            <a:endParaRPr lang="en-US"/>
          </a:p>
        </p:txBody>
      </p:sp>
    </p:spTree>
    <p:extLst>
      <p:ext uri="{BB962C8B-B14F-4D97-AF65-F5344CB8AC3E}">
        <p14:creationId xmlns:p14="http://schemas.microsoft.com/office/powerpoint/2010/main" val="238521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NATE: https://www.natex.org/site/1/Home</a:t>
            </a:r>
          </a:p>
          <a:p>
            <a:r>
              <a:rPr lang="en-US"/>
              <a:t>NEEP: https://neep.org/high-performance-air-source-heat-pumps/air-source-heat-pump-installer-and-consumer-resources</a:t>
            </a:r>
          </a:p>
          <a:p>
            <a:r>
              <a:rPr lang="en-US"/>
              <a:t>NYSERDA: https://www.nyserda.ny.gov/All-Programs/Clean-Energy-Workforce-Development/Clean-Energy-Training-Resources</a:t>
            </a:r>
          </a:p>
          <a:p>
            <a:r>
              <a:rPr lang="en-US"/>
              <a:t>AHRI: https://www.ahrinet.org/certification/ahri-certification-programs</a:t>
            </a:r>
          </a:p>
          <a:p>
            <a:r>
              <a:rPr lang="it-IT"/>
              <a:t>BPI: https://dev-bpidev.pantheonsite.io/sites/default/files/Technical%20Standards%20for%20the%20Air%20Conditioning%20and%20Heat%20Pump%20Professional.pdf</a:t>
            </a:r>
          </a:p>
          <a:p>
            <a:r>
              <a:rPr lang="it-IT"/>
              <a:t>PHCC: https://www.phccweb.org/wp-content/uploads/2021/08/HVAC-Courses-Syllabi.pdf</a:t>
            </a:r>
          </a:p>
          <a:p>
            <a:endParaRPr lang="en-US"/>
          </a:p>
          <a:p>
            <a:endParaRPr lang="en-US"/>
          </a:p>
        </p:txBody>
      </p:sp>
      <p:sp>
        <p:nvSpPr>
          <p:cNvPr id="4" name="Slide Number Placeholder 3"/>
          <p:cNvSpPr>
            <a:spLocks noGrp="1"/>
          </p:cNvSpPr>
          <p:nvPr>
            <p:ph type="sldNum" sz="quarter" idx="5"/>
          </p:nvPr>
        </p:nvSpPr>
        <p:spPr/>
        <p:txBody>
          <a:bodyPr/>
          <a:lstStyle/>
          <a:p>
            <a:fld id="{370039A9-079B-48A2-B9D0-E26DD76100BD}" type="slidenum">
              <a:rPr lang="en-US" smtClean="0"/>
              <a:t>16</a:t>
            </a:fld>
            <a:endParaRPr lang="en-US"/>
          </a:p>
        </p:txBody>
      </p:sp>
    </p:spTree>
    <p:extLst>
      <p:ext uri="{BB962C8B-B14F-4D97-AF65-F5344CB8AC3E}">
        <p14:creationId xmlns:p14="http://schemas.microsoft.com/office/powerpoint/2010/main" val="318084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term ccASHP refers to products listed on the NEEP ccASHP products and specification list</a:t>
            </a:r>
          </a:p>
          <a:p>
            <a:endParaRPr lang="en-US"/>
          </a:p>
          <a:p>
            <a:r>
              <a:rPr lang="en-US"/>
              <a:t>ccASHPs are a subset of what are also called variable capacity heat pumps, extended capacity heat pumps, or inverter driven heat pumps. The key is multiple operating speeds that can be fine tuned to match the indoor heating and cooling needs during a range of outdoor temperature conditions, rather than just on vs. off. </a:t>
            </a:r>
          </a:p>
          <a:p>
            <a:r>
              <a:rPr lang="en-US"/>
              <a:t>The same added capabilities that allow for improved heating performance on the coldest days extend its cooling performance on the hottest days. </a:t>
            </a:r>
          </a:p>
        </p:txBody>
      </p:sp>
      <p:sp>
        <p:nvSpPr>
          <p:cNvPr id="4" name="Slide Number Placeholder 3"/>
          <p:cNvSpPr>
            <a:spLocks noGrp="1"/>
          </p:cNvSpPr>
          <p:nvPr>
            <p:ph type="sldNum" sz="quarter" idx="5"/>
          </p:nvPr>
        </p:nvSpPr>
        <p:spPr/>
        <p:txBody>
          <a:bodyPr/>
          <a:lstStyle/>
          <a:p>
            <a:fld id="{370039A9-079B-48A2-B9D0-E26DD76100BD}" type="slidenum">
              <a:rPr lang="en-US" smtClean="0"/>
              <a:t>23</a:t>
            </a:fld>
            <a:endParaRPr lang="en-US"/>
          </a:p>
        </p:txBody>
      </p:sp>
    </p:spTree>
    <p:extLst>
      <p:ext uri="{BB962C8B-B14F-4D97-AF65-F5344CB8AC3E}">
        <p14:creationId xmlns:p14="http://schemas.microsoft.com/office/powerpoint/2010/main" val="60178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a:t>Reiterate the explanation of the Vapor Compression Cycle introduced on the prior slide</a:t>
            </a:r>
          </a:p>
          <a:p>
            <a:pPr marL="285750" indent="-285750">
              <a:buFont typeface="Arial" panose="020B0604020202020204" pitchFamily="34" charset="0"/>
              <a:buChar char="•"/>
            </a:pPr>
            <a:r>
              <a:rPr lang="en-US"/>
              <a:t>Pumped refrigerant</a:t>
            </a:r>
          </a:p>
          <a:p>
            <a:pPr marL="285750" indent="-285750">
              <a:buFont typeface="Arial" panose="020B0604020202020204" pitchFamily="34" charset="0"/>
              <a:buChar char="•"/>
            </a:pPr>
            <a:r>
              <a:rPr lang="en-US"/>
              <a:t>Pressurized (liquid) </a:t>
            </a:r>
            <a:r>
              <a:rPr lang="en-US" b="1"/>
              <a:t>delivers</a:t>
            </a:r>
            <a:r>
              <a:rPr lang="en-US"/>
              <a:t> heat </a:t>
            </a:r>
          </a:p>
          <a:p>
            <a:pPr marL="285750" indent="-285750">
              <a:buFont typeface="Arial" panose="020B0604020202020204" pitchFamily="34" charset="0"/>
              <a:buChar char="•"/>
            </a:pPr>
            <a:r>
              <a:rPr lang="en-US"/>
              <a:t>Depressurized (gas) </a:t>
            </a:r>
            <a:r>
              <a:rPr lang="en-US" b="1"/>
              <a:t>collects</a:t>
            </a:r>
            <a:r>
              <a:rPr lang="en-US"/>
              <a:t> heat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Restate that this is showing heating mode only. When the system is in cooling mode, the cycle essentially goes in the opposite direction, and the roles of the indoor and outdoor units (condenser and evaporator) swap. Systems change refrigerant direction using a “reversing valve” or by routing refrigerant through a manifold using, which is not shown.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evaporator: in heating mode this is the outdoor unit, where cool liquid refrigerant evaporates into warm gaseous refrigerant, pulling heat out of the air. In the summer, the indoor unit is the evaporator. Another way to think about it is that the evaporator is where the liquid refrigerant is expanded into a gas. </a:t>
            </a:r>
            <a:endParaRPr lang="en-US">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The compressor: </a:t>
            </a:r>
            <a:r>
              <a:rPr lang="en-US"/>
              <a:t>this compresses warm gaseous refrigerant into hot-gaseous refrigerant, to send to the condenser for release</a:t>
            </a:r>
            <a:endParaRPr lang="en-US">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condenser: in heating mode this is the indoor unit, where hot-gaseous refrigerant condenses into warm liquid refrigerant inside the coil, releasing its heat in the process. In the summer, the outdoor unit is the condenser, releasing heat.</a:t>
            </a:r>
            <a:endParaRPr lang="en-US">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The fan:</a:t>
            </a:r>
            <a:r>
              <a:rPr lang="en-US"/>
              <a:t> this blows air across the indoor unit’s heating coil, helping to release the heat (in winter) or pull the cool air (in summer). It’s how the energy is transferred from the unit itself into the house. The speed of airflow impacts that rate of energy transfer.  There is also a fan on the outdoor unit (not shown).</a:t>
            </a:r>
            <a:endParaRPr lang="en-US">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solidFill>
                  <a:srgbClr val="FF0000"/>
                </a:solidFill>
              </a:rPr>
              <a:t>The expansion valve: </a:t>
            </a:r>
            <a:r>
              <a:rPr lang="en-US"/>
              <a:t>Control logic electronically adjusts this valve to regulate the amount of refrigerant flowing through the loop overall. As warm-liquid refrigerant passes through it, it turns to cool-liquid due to lower pressures on the other side of the valve, and is now ready again to collect heat in the evaporator.  EXVs offer more precise control than Thermal Expansion Valves found in older equipment. </a:t>
            </a:r>
            <a:endParaRPr lang="en-US">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r>
              <a:rPr lang="en-US"/>
              <a:t>Of all these items, 3 can be controlled dynamically to adjust heat transfer and energy use: Compressor, Fan, Expansion Valve (described on the next slide)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26590-87BA-4DEC-8CB7-7231F3C8ED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67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These three components are controlled by finely tuned control algorithms to adjust the flow of refrigerant and air to deliver the optimal amount of heat for the current need based on the current conditions. Depending on the manufacture  several different sensor and control strategies are used to inform the algorithms (e.g., outdoor temp, return air temp, coil temp, etc.), but they all serve the same purpose.</a:t>
            </a:r>
          </a:p>
        </p:txBody>
      </p:sp>
      <p:sp>
        <p:nvSpPr>
          <p:cNvPr id="4" name="Slide Number Placeholder 3"/>
          <p:cNvSpPr>
            <a:spLocks noGrp="1"/>
          </p:cNvSpPr>
          <p:nvPr>
            <p:ph type="sldNum" sz="quarter" idx="5"/>
          </p:nvPr>
        </p:nvSpPr>
        <p:spPr/>
        <p:txBody>
          <a:bodyPr/>
          <a:lstStyle/>
          <a:p>
            <a:fld id="{370039A9-079B-48A2-B9D0-E26DD76100BD}" type="slidenum">
              <a:rPr lang="en-US" smtClean="0"/>
              <a:t>25</a:t>
            </a:fld>
            <a:endParaRPr lang="en-US"/>
          </a:p>
        </p:txBody>
      </p:sp>
    </p:spTree>
    <p:extLst>
      <p:ext uri="{BB962C8B-B14F-4D97-AF65-F5344CB8AC3E}">
        <p14:creationId xmlns:p14="http://schemas.microsoft.com/office/powerpoint/2010/main" val="118401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Inverter type – quicker recovery, tighter control</a:t>
            </a:r>
          </a:p>
          <a:p>
            <a:r>
              <a:rPr lang="en-US"/>
              <a:t>Non-inverter type, one-mode of on. Slower recovery, and overshooting t-stat normal</a:t>
            </a:r>
          </a:p>
          <a:p>
            <a:endParaRPr lang="en-US"/>
          </a:p>
          <a:p>
            <a:r>
              <a:rPr lang="en-US"/>
              <a:t>From admin version:</a:t>
            </a:r>
          </a:p>
          <a:p>
            <a:r>
              <a:rPr lang="en-US"/>
              <a:t>Variable capacity heat pumps have multiple speeds and can modulate. They have a high-gear for faster recovery speed (though frequent use of that speed is inefficient), and lower gears for steady operation and tighter control.</a:t>
            </a:r>
          </a:p>
          <a:p>
            <a:endParaRPr lang="en-US"/>
          </a:p>
          <a:p>
            <a:r>
              <a:rPr lang="en-US"/>
              <a:t>Non-VCHPs typically have only 1 or 2 speeds. This means slower recovery, and often overshooting the thermostat signal. It is like a teenager learning to drive and toggling between slamming the gas pedal and slamming the breaks.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58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Cold climate heat pumps adjust the compressor speed and expansion valve settings leading to the right refrigerant pressure at the outdoor unit to still collect outdoor heat, even at extremely cold outdoor temperatures. The precise amount at any given temperature will differ model to model.  Compared to conventional equipment Cold climate heat pumps usually have larger indoor and outdoor coils.</a:t>
            </a:r>
          </a:p>
        </p:txBody>
      </p:sp>
      <p:sp>
        <p:nvSpPr>
          <p:cNvPr id="4" name="Slide Number Placeholder 3"/>
          <p:cNvSpPr>
            <a:spLocks noGrp="1"/>
          </p:cNvSpPr>
          <p:nvPr>
            <p:ph type="sldNum" sz="quarter" idx="5"/>
          </p:nvPr>
        </p:nvSpPr>
        <p:spPr/>
        <p:txBody>
          <a:bodyPr/>
          <a:lstStyle/>
          <a:p>
            <a:fld id="{370039A9-079B-48A2-B9D0-E26DD76100BD}" type="slidenum">
              <a:rPr lang="en-US" smtClean="0"/>
              <a:t>27</a:t>
            </a:fld>
            <a:endParaRPr lang="en-US"/>
          </a:p>
        </p:txBody>
      </p:sp>
    </p:spTree>
    <p:extLst>
      <p:ext uri="{BB962C8B-B14F-4D97-AF65-F5344CB8AC3E}">
        <p14:creationId xmlns:p14="http://schemas.microsoft.com/office/powerpoint/2010/main" val="103875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Cold climate heat pumps are a subset of what are generically called a variable capacity heat pump, extended capacity heat pump, or inverter driven heat pump. The key is multiple operating speeds that can be fine tuned to match the indoor need and outdoor condition, rather than just on vs. off. </a:t>
            </a:r>
          </a:p>
          <a:p>
            <a:endParaRPr lang="en-US"/>
          </a:p>
          <a:p>
            <a:r>
              <a:rPr lang="en-US"/>
              <a:t>The same added capabilities that allow for improved heating performance on the coldest days extend its cooling performance on the hottest days</a:t>
            </a:r>
          </a:p>
        </p:txBody>
      </p:sp>
      <p:sp>
        <p:nvSpPr>
          <p:cNvPr id="4" name="Slide Number Placeholder 3"/>
          <p:cNvSpPr>
            <a:spLocks noGrp="1"/>
          </p:cNvSpPr>
          <p:nvPr>
            <p:ph type="sldNum" sz="quarter" idx="5"/>
          </p:nvPr>
        </p:nvSpPr>
        <p:spPr/>
        <p:txBody>
          <a:bodyPr/>
          <a:lstStyle/>
          <a:p>
            <a:fld id="{370039A9-079B-48A2-B9D0-E26DD76100BD}" type="slidenum">
              <a:rPr lang="en-US" smtClean="0"/>
              <a:t>28</a:t>
            </a:fld>
            <a:endParaRPr lang="en-US"/>
          </a:p>
        </p:txBody>
      </p:sp>
    </p:spTree>
    <p:extLst>
      <p:ext uri="{BB962C8B-B14F-4D97-AF65-F5344CB8AC3E}">
        <p14:creationId xmlns:p14="http://schemas.microsoft.com/office/powerpoint/2010/main" val="405700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a:t>
            </a:r>
            <a:r>
              <a:rPr lang="en-US" i="1"/>
              <a:t>efficiency</a:t>
            </a:r>
            <a:r>
              <a:rPr lang="en-US"/>
              <a:t> in this context is delivered heat, divided by input energy. Since the delivered heat comes from the air, it is not breaking thermodynamics, as it is not converting the input energy to delivered heat. </a:t>
            </a:r>
          </a:p>
        </p:txBody>
      </p:sp>
      <p:sp>
        <p:nvSpPr>
          <p:cNvPr id="4" name="Slide Number Placeholder 3"/>
          <p:cNvSpPr>
            <a:spLocks noGrp="1"/>
          </p:cNvSpPr>
          <p:nvPr>
            <p:ph type="sldNum" sz="quarter" idx="5"/>
          </p:nvPr>
        </p:nvSpPr>
        <p:spPr/>
        <p:txBody>
          <a:bodyPr/>
          <a:lstStyle/>
          <a:p>
            <a:fld id="{370039A9-079B-48A2-B9D0-E26DD76100BD}" type="slidenum">
              <a:rPr lang="en-US" smtClean="0"/>
              <a:t>29</a:t>
            </a:fld>
            <a:endParaRPr lang="en-US"/>
          </a:p>
        </p:txBody>
      </p:sp>
    </p:spTree>
    <p:extLst>
      <p:ext uri="{BB962C8B-B14F-4D97-AF65-F5344CB8AC3E}">
        <p14:creationId xmlns:p14="http://schemas.microsoft.com/office/powerpoint/2010/main" val="262885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t>
            </a:r>
            <a:r>
              <a:rPr lang="en-US" i="1"/>
              <a:t>why</a:t>
            </a:r>
            <a:r>
              <a:rPr lang="en-US" i="0"/>
              <a:t> this is important to the audience. Cater to the specific audience’s roll and pre-knowledge.</a:t>
            </a:r>
          </a:p>
          <a:p>
            <a:pPr marL="228600" indent="-228600">
              <a:buFont typeface="+mj-lt"/>
              <a:buAutoNum type="arabicPeriod"/>
            </a:pPr>
            <a:r>
              <a:rPr lang="en-US" i="0"/>
              <a:t>Homeowner’s perspective</a:t>
            </a:r>
          </a:p>
          <a:p>
            <a:pPr marL="228600" indent="-228600">
              <a:buFont typeface="+mj-lt"/>
              <a:buAutoNum type="arabicPeriod"/>
            </a:pPr>
            <a:r>
              <a:rPr lang="en-US" i="0"/>
              <a:t>Contractor’s perspective</a:t>
            </a:r>
          </a:p>
          <a:p>
            <a:pPr marL="228600" indent="-228600">
              <a:buFont typeface="+mj-lt"/>
              <a:buAutoNum type="arabicPeriod"/>
            </a:pPr>
            <a:endParaRPr lang="en-US" i="0"/>
          </a:p>
          <a:p>
            <a:pPr marL="0" indent="0">
              <a:buFont typeface="+mj-lt"/>
              <a:buNone/>
            </a:pPr>
            <a:r>
              <a:rPr lang="en-US" i="0"/>
              <a:t>There are many ways, and many considerations in how to best distribute heat around the home. These decisions are the drivers for comfort and cost. </a:t>
            </a:r>
            <a:endParaRPr lang="en-US"/>
          </a:p>
          <a:p>
            <a:endParaRPr lang="en-US"/>
          </a:p>
        </p:txBody>
      </p:sp>
      <p:sp>
        <p:nvSpPr>
          <p:cNvPr id="4" name="Slide Number Placeholder 3"/>
          <p:cNvSpPr>
            <a:spLocks noGrp="1"/>
          </p:cNvSpPr>
          <p:nvPr>
            <p:ph type="sldNum" sz="quarter" idx="5"/>
          </p:nvPr>
        </p:nvSpPr>
        <p:spPr/>
        <p:txBody>
          <a:bodyPr/>
          <a:lstStyle/>
          <a:p>
            <a:fld id="{370039A9-079B-48A2-B9D0-E26DD76100BD}" type="slidenum">
              <a:rPr lang="en-US" smtClean="0"/>
              <a:t>31</a:t>
            </a:fld>
            <a:endParaRPr lang="en-US"/>
          </a:p>
        </p:txBody>
      </p:sp>
    </p:spTree>
    <p:extLst>
      <p:ext uri="{BB962C8B-B14F-4D97-AF65-F5344CB8AC3E}">
        <p14:creationId xmlns:p14="http://schemas.microsoft.com/office/powerpoint/2010/main" val="180881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t>
            </a:r>
            <a:r>
              <a:rPr lang="en-US" i="1"/>
              <a:t>why</a:t>
            </a:r>
            <a:r>
              <a:rPr lang="en-US" i="0"/>
              <a:t> this is important to the audience. Cater to the specific audience’s roll and pre-knowledge by asking questions about familiarity with HP installs (i.e., Possibly characterize as a refresher, or review, so as not to insult the audience by presenting too basic of information).</a:t>
            </a:r>
          </a:p>
          <a:p>
            <a:pPr marL="228600" indent="-228600">
              <a:buFont typeface="+mj-lt"/>
              <a:buAutoNum type="arabicPeriod"/>
            </a:pPr>
            <a:r>
              <a:rPr lang="en-US" i="0"/>
              <a:t>Homeowner’s perspective</a:t>
            </a:r>
          </a:p>
          <a:p>
            <a:pPr marL="228600" indent="-228600">
              <a:buFont typeface="+mj-lt"/>
              <a:buAutoNum type="arabicPeriod"/>
            </a:pPr>
            <a:r>
              <a:rPr lang="en-US" i="0"/>
              <a:t>Contractor’s perspective</a:t>
            </a:r>
          </a:p>
          <a:p>
            <a:pPr marL="228600" indent="-228600">
              <a:buFont typeface="+mj-lt"/>
              <a:buAutoNum type="arabicPeriod"/>
            </a:pPr>
            <a:endParaRPr lang="en-US" i="0"/>
          </a:p>
          <a:p>
            <a:pPr marL="0" indent="0">
              <a:buFont typeface="+mj-lt"/>
              <a:buNone/>
            </a:pPr>
            <a:r>
              <a:rPr lang="en-US" i="0"/>
              <a:t>Heat pump technology has improved over the last 15 years. New heat pumps are more capable of being the primary or sole heating source in cold climates. Understanding how they function can improve sizing and design decisions, as well as to add confidence in using them for primary heating. </a:t>
            </a:r>
            <a:endParaRPr lang="en-US"/>
          </a:p>
        </p:txBody>
      </p:sp>
      <p:sp>
        <p:nvSpPr>
          <p:cNvPr id="4" name="Slide Number Placeholder 3"/>
          <p:cNvSpPr>
            <a:spLocks noGrp="1"/>
          </p:cNvSpPr>
          <p:nvPr>
            <p:ph type="sldNum" sz="quarter" idx="5"/>
          </p:nvPr>
        </p:nvSpPr>
        <p:spPr/>
        <p:txBody>
          <a:bodyPr/>
          <a:lstStyle/>
          <a:p>
            <a:fld id="{370039A9-079B-48A2-B9D0-E26DD76100BD}" type="slidenum">
              <a:rPr lang="en-US" smtClean="0"/>
              <a:t>3</a:t>
            </a:fld>
            <a:endParaRPr lang="en-US"/>
          </a:p>
        </p:txBody>
      </p:sp>
    </p:spTree>
    <p:extLst>
      <p:ext uri="{BB962C8B-B14F-4D97-AF65-F5344CB8AC3E}">
        <p14:creationId xmlns:p14="http://schemas.microsoft.com/office/powerpoint/2010/main" val="90363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Displacement = Partial Load</a:t>
            </a:r>
            <a:br>
              <a:rPr lang="en-US"/>
            </a:br>
            <a:r>
              <a:rPr lang="en-US"/>
              <a:t>Replacement = Full load</a:t>
            </a:r>
          </a:p>
        </p:txBody>
      </p:sp>
      <p:sp>
        <p:nvSpPr>
          <p:cNvPr id="4" name="Slide Number Placeholder 3"/>
          <p:cNvSpPr>
            <a:spLocks noGrp="1"/>
          </p:cNvSpPr>
          <p:nvPr>
            <p:ph type="sldNum" sz="quarter" idx="5"/>
          </p:nvPr>
        </p:nvSpPr>
        <p:spPr/>
        <p:txBody>
          <a:bodyPr/>
          <a:lstStyle/>
          <a:p>
            <a:fld id="{370039A9-079B-48A2-B9D0-E26DD76100BD}" type="slidenum">
              <a:rPr lang="en-US" smtClean="0"/>
              <a:t>32</a:t>
            </a:fld>
            <a:endParaRPr lang="en-US"/>
          </a:p>
        </p:txBody>
      </p:sp>
    </p:spTree>
    <p:extLst>
      <p:ext uri="{BB962C8B-B14F-4D97-AF65-F5344CB8AC3E}">
        <p14:creationId xmlns:p14="http://schemas.microsoft.com/office/powerpoint/2010/main" val="310586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Both can be zonal. Both can serve either replacement/full load or displacement/partial load. The home’s specific geometry and layout, plus the nature of existing systems in a retrofit will drive the decision.</a:t>
            </a:r>
          </a:p>
        </p:txBody>
      </p:sp>
      <p:sp>
        <p:nvSpPr>
          <p:cNvPr id="4" name="Slide Number Placeholder 3"/>
          <p:cNvSpPr>
            <a:spLocks noGrp="1"/>
          </p:cNvSpPr>
          <p:nvPr>
            <p:ph type="sldNum" sz="quarter" idx="5"/>
          </p:nvPr>
        </p:nvSpPr>
        <p:spPr/>
        <p:txBody>
          <a:bodyPr/>
          <a:lstStyle/>
          <a:p>
            <a:fld id="{370039A9-079B-48A2-B9D0-E26DD76100BD}" type="slidenum">
              <a:rPr lang="en-US" smtClean="0"/>
              <a:t>34</a:t>
            </a:fld>
            <a:endParaRPr lang="en-US"/>
          </a:p>
        </p:txBody>
      </p:sp>
    </p:spTree>
    <p:extLst>
      <p:ext uri="{BB962C8B-B14F-4D97-AF65-F5344CB8AC3E}">
        <p14:creationId xmlns:p14="http://schemas.microsoft.com/office/powerpoint/2010/main" val="385754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Technically, a mini-split may have multiple indoor heads, but they are all controlled by a single thermostat.</a:t>
            </a:r>
          </a:p>
        </p:txBody>
      </p:sp>
      <p:sp>
        <p:nvSpPr>
          <p:cNvPr id="4" name="Slide Number Placeholder 3"/>
          <p:cNvSpPr>
            <a:spLocks noGrp="1"/>
          </p:cNvSpPr>
          <p:nvPr>
            <p:ph type="sldNum" sz="quarter" idx="5"/>
          </p:nvPr>
        </p:nvSpPr>
        <p:spPr/>
        <p:txBody>
          <a:bodyPr/>
          <a:lstStyle/>
          <a:p>
            <a:fld id="{370039A9-079B-48A2-B9D0-E26DD76100BD}" type="slidenum">
              <a:rPr lang="en-US" smtClean="0"/>
              <a:t>35</a:t>
            </a:fld>
            <a:endParaRPr lang="en-US"/>
          </a:p>
        </p:txBody>
      </p:sp>
    </p:spTree>
    <p:extLst>
      <p:ext uri="{BB962C8B-B14F-4D97-AF65-F5344CB8AC3E}">
        <p14:creationId xmlns:p14="http://schemas.microsoft.com/office/powerpoint/2010/main" val="425134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Unlike traditional heating systems where you typically have one single large heating plant (furnace or boiler), whose heat is then distributed throughout the house in ducts or hydronic loops, heat pumps solutions can be very modular and creative. Customized to the space and need.</a:t>
            </a:r>
          </a:p>
        </p:txBody>
      </p:sp>
      <p:sp>
        <p:nvSpPr>
          <p:cNvPr id="4" name="Slide Number Placeholder 3"/>
          <p:cNvSpPr>
            <a:spLocks noGrp="1"/>
          </p:cNvSpPr>
          <p:nvPr>
            <p:ph type="sldNum" sz="quarter" idx="5"/>
          </p:nvPr>
        </p:nvSpPr>
        <p:spPr/>
        <p:txBody>
          <a:bodyPr/>
          <a:lstStyle/>
          <a:p>
            <a:fld id="{370039A9-079B-48A2-B9D0-E26DD76100BD}" type="slidenum">
              <a:rPr lang="en-US" smtClean="0"/>
              <a:t>36</a:t>
            </a:fld>
            <a:endParaRPr lang="en-US"/>
          </a:p>
        </p:txBody>
      </p:sp>
    </p:spTree>
    <p:extLst>
      <p:ext uri="{BB962C8B-B14F-4D97-AF65-F5344CB8AC3E}">
        <p14:creationId xmlns:p14="http://schemas.microsoft.com/office/powerpoint/2010/main" val="65484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Wall mount is less desirable due to noise/vibration issues. Risers is the better method.</a:t>
            </a:r>
          </a:p>
        </p:txBody>
      </p:sp>
      <p:sp>
        <p:nvSpPr>
          <p:cNvPr id="4" name="Slide Number Placeholder 3"/>
          <p:cNvSpPr>
            <a:spLocks noGrp="1"/>
          </p:cNvSpPr>
          <p:nvPr>
            <p:ph type="sldNum" sz="quarter" idx="5"/>
          </p:nvPr>
        </p:nvSpPr>
        <p:spPr/>
        <p:txBody>
          <a:bodyPr/>
          <a:lstStyle/>
          <a:p>
            <a:fld id="{370039A9-079B-48A2-B9D0-E26DD76100BD}" type="slidenum">
              <a:rPr lang="en-US" smtClean="0"/>
              <a:t>37</a:t>
            </a:fld>
            <a:endParaRPr lang="en-US"/>
          </a:p>
        </p:txBody>
      </p:sp>
    </p:spTree>
    <p:extLst>
      <p:ext uri="{BB962C8B-B14F-4D97-AF65-F5344CB8AC3E}">
        <p14:creationId xmlns:p14="http://schemas.microsoft.com/office/powerpoint/2010/main" val="60903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039A9-079B-48A2-B9D0-E26DD76100BD}" type="slidenum">
              <a:rPr lang="en-US" smtClean="0"/>
              <a:t>38</a:t>
            </a:fld>
            <a:endParaRPr lang="en-US"/>
          </a:p>
        </p:txBody>
      </p:sp>
    </p:spTree>
    <p:extLst>
      <p:ext uri="{BB962C8B-B14F-4D97-AF65-F5344CB8AC3E}">
        <p14:creationId xmlns:p14="http://schemas.microsoft.com/office/powerpoint/2010/main" val="3139776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061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21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Unlike all other heating systems, the heat pump doesn’t create the heat. It just helps move it. This is how it can achieve efficiencies greater than 100%. </a:t>
            </a:r>
          </a:p>
          <a:p>
            <a:r>
              <a:rPr lang="en-US"/>
              <a:t>Same technology as a refrigerator, freezer, or an air-conditioner. It adds the ability to switch the direction its pumping heat.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20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like the energy needed (gasoline) to pump the water shown here, heat pumps use energy to pump heat.  </a:t>
            </a:r>
          </a:p>
        </p:txBody>
      </p:sp>
      <p:sp>
        <p:nvSpPr>
          <p:cNvPr id="4" name="Slide Number Placeholder 3"/>
          <p:cNvSpPr>
            <a:spLocks noGrp="1"/>
          </p:cNvSpPr>
          <p:nvPr>
            <p:ph type="sldNum" sz="quarter" idx="5"/>
          </p:nvPr>
        </p:nvSpPr>
        <p:spPr/>
        <p:txBody>
          <a:bodyPr/>
          <a:lstStyle/>
          <a:p>
            <a:fld id="{370039A9-079B-48A2-B9D0-E26DD76100BD}" type="slidenum">
              <a:rPr lang="en-US" smtClean="0"/>
              <a:t>5</a:t>
            </a:fld>
            <a:endParaRPr lang="en-US"/>
          </a:p>
        </p:txBody>
      </p:sp>
    </p:spTree>
    <p:extLst>
      <p:ext uri="{BB962C8B-B14F-4D97-AF65-F5344CB8AC3E}">
        <p14:creationId xmlns:p14="http://schemas.microsoft.com/office/powerpoint/2010/main" val="288311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61498-D9BD-3B40-A119-82F8726A38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52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Uses a vapor compression cycle – it moves refrigerant between an outdoor, and an indoor unit. It is able to toggle between heating and cooling mode, simply reversing the flow of refrigerant. </a:t>
            </a:r>
          </a:p>
          <a:p>
            <a:r>
              <a:rPr lang="en-US"/>
              <a:t>In each location, air flows over refrigerant-filled coils, either adding heat (when the air is hotter) or removing heat (when the air is cooler). </a:t>
            </a:r>
          </a:p>
          <a:p>
            <a:r>
              <a:rPr lang="en-US"/>
              <a:t>A compressor squeezes (pressurizes) the refrigerant, making it hotter as it goes to the heating end, then an expansion valve lets it depressurize causing it to cool off for the cooling end.  (Relatable Example: A compressed air duster (e.g., Dust-ff) becomes cold as its used because the compressed gas in the can is being depressurized. HPs continuously depressurize and repressurize refrigerant gas, which is known as the refrigerant cycle).  </a:t>
            </a:r>
          </a:p>
          <a:p>
            <a:r>
              <a:rPr lang="en-US"/>
              <a:t> </a:t>
            </a:r>
          </a:p>
          <a:p>
            <a:r>
              <a:rPr lang="en-US"/>
              <a:t>Inside the home, the conditioned air (hot or cold depending on the season) is distributed by a fan – either through ducts, or directly at an indoor head.</a:t>
            </a:r>
          </a:p>
          <a:p>
            <a:r>
              <a:rPr lang="en-US"/>
              <a:t>The ability to change between heating and cooling is what makes a heat pump special and differentiates it from an air-conditioner which can only pump heat in one direction.  </a:t>
            </a:r>
          </a:p>
        </p:txBody>
      </p:sp>
      <p:sp>
        <p:nvSpPr>
          <p:cNvPr id="4" name="Slide Number Placeholder 3"/>
          <p:cNvSpPr>
            <a:spLocks noGrp="1"/>
          </p:cNvSpPr>
          <p:nvPr>
            <p:ph type="sldNum" sz="quarter" idx="5"/>
          </p:nvPr>
        </p:nvSpPr>
        <p:spPr/>
        <p:txBody>
          <a:bodyPr/>
          <a:lstStyle/>
          <a:p>
            <a:fld id="{370039A9-079B-48A2-B9D0-E26DD76100BD}" type="slidenum">
              <a:rPr lang="en-US" smtClean="0"/>
              <a:t>7</a:t>
            </a:fld>
            <a:endParaRPr lang="en-US"/>
          </a:p>
        </p:txBody>
      </p:sp>
    </p:spTree>
    <p:extLst>
      <p:ext uri="{BB962C8B-B14F-4D97-AF65-F5344CB8AC3E}">
        <p14:creationId xmlns:p14="http://schemas.microsoft.com/office/powerpoint/2010/main" val="207812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heat pumps operate using the basic principle just described.  However, some heat pumps are designed to optimize their performance for increased comfort, energy efficient operation, or when operating in cold climates.  Additionally, Heat Pump manufacturers have various trade-marked names associated with their products to describe their enhanced performance equipment in comparison to “standard” Heat Pumps.   However, very nature of heat pumps make standardizing the definition of a “cold climate” heat pump challenging.  That’s why organizations like NEEP and NEEA have worked to establish standard definitions that are applicable across manufactures.  </a:t>
            </a:r>
          </a:p>
        </p:txBody>
      </p:sp>
      <p:sp>
        <p:nvSpPr>
          <p:cNvPr id="4" name="Slide Number Placeholder 3"/>
          <p:cNvSpPr>
            <a:spLocks noGrp="1"/>
          </p:cNvSpPr>
          <p:nvPr>
            <p:ph type="sldNum" sz="quarter" idx="5"/>
          </p:nvPr>
        </p:nvSpPr>
        <p:spPr/>
        <p:txBody>
          <a:bodyPr/>
          <a:lstStyle/>
          <a:p>
            <a:fld id="{370039A9-079B-48A2-B9D0-E26DD76100BD}" type="slidenum">
              <a:rPr lang="en-US" smtClean="0"/>
              <a:t>8</a:t>
            </a:fld>
            <a:endParaRPr lang="en-US"/>
          </a:p>
        </p:txBody>
      </p:sp>
    </p:spTree>
    <p:extLst>
      <p:ext uri="{BB962C8B-B14F-4D97-AF65-F5344CB8AC3E}">
        <p14:creationId xmlns:p14="http://schemas.microsoft.com/office/powerpoint/2010/main" val="429029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exhaustive. There are also air-to-water heat pumps. Ground Source heat pumps.</a:t>
            </a:r>
          </a:p>
          <a:p>
            <a:endParaRPr lang="en-US"/>
          </a:p>
          <a:p>
            <a:r>
              <a:rPr lang="en-US"/>
              <a:t>This training focusses on systems in blue, not Package Terminal units or conventional systems.</a:t>
            </a:r>
          </a:p>
        </p:txBody>
      </p:sp>
      <p:sp>
        <p:nvSpPr>
          <p:cNvPr id="4" name="Slide Number Placeholder 3"/>
          <p:cNvSpPr>
            <a:spLocks noGrp="1"/>
          </p:cNvSpPr>
          <p:nvPr>
            <p:ph type="sldNum" sz="quarter" idx="10"/>
          </p:nvPr>
        </p:nvSpPr>
        <p:spPr/>
        <p:txBody>
          <a:bodyPr/>
          <a:lstStyle/>
          <a:p>
            <a:fld id="{896C7278-3339-4208-87F5-4C632B9D4B56}" type="slidenum">
              <a:rPr lang="en-US" smtClean="0"/>
              <a:t>9</a:t>
            </a:fld>
            <a:endParaRPr lang="en-US"/>
          </a:p>
        </p:txBody>
      </p:sp>
    </p:spTree>
    <p:extLst>
      <p:ext uri="{BB962C8B-B14F-4D97-AF65-F5344CB8AC3E}">
        <p14:creationId xmlns:p14="http://schemas.microsoft.com/office/powerpoint/2010/main" val="167524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HSPF rating allows for comparisons between the efficiency of equipment on an annualized basis, the rating may include operation of supplementary electric heat (more on that later).  Currently 8.2 is the minimum HSPF allowed to be sold by law.  In 2023, the HSPF minimum will increase to 8.8</a:t>
            </a:r>
          </a:p>
          <a:p>
            <a:endParaRPr lang="en-US"/>
          </a:p>
          <a:p>
            <a:r>
              <a:rPr lang="en-US"/>
              <a:t>A Coefficient of Performance rating indicates how efficiently the HP can pump heat.  For every single kW of electricity provided to a HP with a COP 2 provides 2 kW of heat. (Question for Participants: What’s the COP of electric resistance supplemental “strip” heat?</a:t>
            </a:r>
          </a:p>
          <a:p>
            <a:endParaRPr lang="en-US"/>
          </a:p>
          <a:p>
            <a:r>
              <a:rPr lang="en-US"/>
              <a:t>SEER is similar to HSPF, but a for cooling.</a:t>
            </a:r>
          </a:p>
        </p:txBody>
      </p:sp>
      <p:sp>
        <p:nvSpPr>
          <p:cNvPr id="4" name="Slide Number Placeholder 3"/>
          <p:cNvSpPr>
            <a:spLocks noGrp="1"/>
          </p:cNvSpPr>
          <p:nvPr>
            <p:ph type="sldNum" sz="quarter" idx="5"/>
          </p:nvPr>
        </p:nvSpPr>
        <p:spPr/>
        <p:txBody>
          <a:bodyPr/>
          <a:lstStyle/>
          <a:p>
            <a:fld id="{370039A9-079B-48A2-B9D0-E26DD76100BD}" type="slidenum">
              <a:rPr lang="en-US" smtClean="0"/>
              <a:t>10</a:t>
            </a:fld>
            <a:endParaRPr lang="en-US"/>
          </a:p>
        </p:txBody>
      </p:sp>
    </p:spTree>
    <p:extLst>
      <p:ext uri="{BB962C8B-B14F-4D97-AF65-F5344CB8AC3E}">
        <p14:creationId xmlns:p14="http://schemas.microsoft.com/office/powerpoint/2010/main" val="249187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E9E440-811D-466D-AEF1-42514E94A3D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258054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9E440-811D-466D-AEF1-42514E94A3D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419237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9E440-811D-466D-AEF1-42514E94A3D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3295895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 Text Full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317501"/>
            <a:ext cx="5847347" cy="493712"/>
          </a:xfrm>
          <a:prstGeom prst="rect">
            <a:avLst/>
          </a:prstGeom>
        </p:spPr>
        <p:txBody>
          <a:bodyPr/>
          <a:lstStyle>
            <a:lvl1pPr marL="0" indent="0">
              <a:buNone/>
              <a:defRPr sz="3000" b="1" baseline="0">
                <a:solidFill>
                  <a:schemeClr val="tx1"/>
                </a:solidFill>
                <a:latin typeface="Arial" panose="020B0604020202020204" pitchFamily="34" charset="0"/>
                <a:cs typeface="Arial" panose="020B0604020202020204" pitchFamily="34" charset="0"/>
              </a:defRPr>
            </a:lvl1pPr>
          </a:lstStyle>
          <a:p>
            <a:pPr lvl="0"/>
            <a:r>
              <a:rPr lang="en-US"/>
              <a:t>Slide title</a:t>
            </a:r>
          </a:p>
        </p:txBody>
      </p:sp>
      <p:sp>
        <p:nvSpPr>
          <p:cNvPr id="9" name="Text Placeholder 8"/>
          <p:cNvSpPr>
            <a:spLocks noGrp="1"/>
          </p:cNvSpPr>
          <p:nvPr>
            <p:ph type="body" sz="quarter" idx="15" hasCustomPrompt="1"/>
          </p:nvPr>
        </p:nvSpPr>
        <p:spPr>
          <a:xfrm>
            <a:off x="457199" y="1146132"/>
            <a:ext cx="8241528" cy="5072106"/>
          </a:xfrm>
          <a:prstGeom prst="rect">
            <a:avLst/>
          </a:prstGeom>
        </p:spPr>
        <p:txBody>
          <a:bodyPr/>
          <a:lstStyle>
            <a:lvl1pPr>
              <a:spcBef>
                <a:spcPts val="300"/>
              </a:spcBef>
              <a:spcAft>
                <a:spcPts val="300"/>
              </a:spcAft>
              <a:defRPr sz="2200">
                <a:solidFill>
                  <a:schemeClr val="tx1"/>
                </a:solidFill>
                <a:latin typeface="Arial" panose="020B0604020202020204" pitchFamily="34" charset="0"/>
                <a:cs typeface="Arial" panose="020B0604020202020204" pitchFamily="34" charset="0"/>
              </a:defRPr>
            </a:lvl1pPr>
            <a:lvl2pPr>
              <a:spcBef>
                <a:spcPts val="300"/>
              </a:spcBef>
              <a:spcAft>
                <a:spcPts val="300"/>
              </a:spcAft>
              <a:buClr>
                <a:srgbClr val="003B5C"/>
              </a:buClr>
              <a:defRPr sz="2000">
                <a:solidFill>
                  <a:schemeClr val="tx1"/>
                </a:solidFill>
                <a:latin typeface="Arial" panose="020B0604020202020204" pitchFamily="34" charset="0"/>
                <a:cs typeface="Arial" panose="020B0604020202020204" pitchFamily="34" charset="0"/>
              </a:defRPr>
            </a:lvl2pPr>
            <a:lvl3pPr>
              <a:spcBef>
                <a:spcPts val="300"/>
              </a:spcBef>
              <a:spcAft>
                <a:spcPts val="300"/>
              </a:spcAft>
              <a:buClr>
                <a:srgbClr val="003B5C"/>
              </a:buClr>
              <a:defRPr sz="1800">
                <a:solidFill>
                  <a:schemeClr val="tx1"/>
                </a:solidFill>
                <a:latin typeface="Arial" panose="020B0604020202020204" pitchFamily="34" charset="0"/>
                <a:cs typeface="Arial" panose="020B0604020202020204" pitchFamily="34" charset="0"/>
              </a:defRPr>
            </a:lvl3pPr>
            <a:lvl4pPr>
              <a:spcBef>
                <a:spcPts val="0"/>
              </a:spcBef>
              <a:buClr>
                <a:srgbClr val="003B5C"/>
              </a:buClr>
              <a:defRPr sz="2000">
                <a:latin typeface="Arial" panose="020B0604020202020204" pitchFamily="34" charset="0"/>
                <a:cs typeface="Arial" panose="020B0604020202020204" pitchFamily="34" charset="0"/>
              </a:defRPr>
            </a:lvl4pPr>
            <a:lvl5pPr>
              <a:spcBef>
                <a:spcPts val="0"/>
              </a:spcBef>
              <a:buClr>
                <a:srgbClr val="003B5C"/>
              </a:buCl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0" name="Slide Number Placeholder 3">
            <a:extLst>
              <a:ext uri="{FF2B5EF4-FFF2-40B4-BE49-F238E27FC236}">
                <a16:creationId xmlns:a16="http://schemas.microsoft.com/office/drawing/2014/main" id="{D1C139A8-F6BB-455B-A5EC-FCB741E00ADC}"/>
              </a:ext>
            </a:extLst>
          </p:cNvPr>
          <p:cNvSpPr>
            <a:spLocks noGrp="1"/>
          </p:cNvSpPr>
          <p:nvPr>
            <p:ph type="sldNum" sz="quarter" idx="12"/>
          </p:nvPr>
        </p:nvSpPr>
        <p:spPr>
          <a:xfrm>
            <a:off x="6457949" y="6408551"/>
            <a:ext cx="2471366" cy="259135"/>
          </a:xfrm>
          <a:prstGeom prst="rect">
            <a:avLst/>
          </a:prstGeom>
        </p:spPr>
        <p:txBody>
          <a:bodyPr/>
          <a:lstStyle>
            <a:lvl1pPr algn="r">
              <a:defRPr sz="1200">
                <a:solidFill>
                  <a:schemeClr val="bg2"/>
                </a:solidFill>
              </a:defRPr>
            </a:lvl1pPr>
          </a:lstStyle>
          <a:p>
            <a:fld id="{CEBCF131-7035-4C7F-A8F1-59D5E59872EA}" type="slidenum">
              <a:rPr lang="en-US" smtClean="0"/>
              <a:pPr/>
              <a:t>‹#›</a:t>
            </a:fld>
            <a:endParaRPr lang="en-US"/>
          </a:p>
        </p:txBody>
      </p:sp>
      <p:sp>
        <p:nvSpPr>
          <p:cNvPr id="11" name="Rectangle 10">
            <a:extLst>
              <a:ext uri="{FF2B5EF4-FFF2-40B4-BE49-F238E27FC236}">
                <a16:creationId xmlns:a16="http://schemas.microsoft.com/office/drawing/2014/main" id="{6C8DE68A-EA9B-4BEB-8707-3D344536CB3A}"/>
              </a:ext>
            </a:extLst>
          </p:cNvPr>
          <p:cNvSpPr/>
          <p:nvPr/>
        </p:nvSpPr>
        <p:spPr>
          <a:xfrm>
            <a:off x="0" y="6776720"/>
            <a:ext cx="9144000" cy="8128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19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101497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96767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174594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428130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29294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89275"/>
            <a:ext cx="4039791"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4" name="Content Placeholder 3"/>
          <p:cNvSpPr>
            <a:spLocks noGrp="1"/>
          </p:cNvSpPr>
          <p:nvPr>
            <p:ph sz="half" idx="2"/>
          </p:nvPr>
        </p:nvSpPr>
        <p:spPr>
          <a:xfrm>
            <a:off x="457200" y="2529037"/>
            <a:ext cx="4039791"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889275"/>
            <a:ext cx="4042172"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4644628" y="2529037"/>
            <a:ext cx="4042172"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pic>
        <p:nvPicPr>
          <p:cNvPr id="14" name="Picture 13"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15"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401591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251708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9E440-811D-466D-AEF1-42514E94A3D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227512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310795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84934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364613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2009258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375096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150947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p>
        </p:txBody>
      </p:sp>
      <p:sp>
        <p:nvSpPr>
          <p:cNvPr id="3" name="Content Placeholder 2"/>
          <p:cNvSpPr>
            <a:spLocks noGrp="1"/>
          </p:cNvSpPr>
          <p:nvPr>
            <p:ph idx="1"/>
          </p:nvPr>
        </p:nvSpPr>
        <p:spPr>
          <a:xfrm>
            <a:off x="435895" y="2053633"/>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3934718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spTree>
    <p:extLst>
      <p:ext uri="{BB962C8B-B14F-4D97-AF65-F5344CB8AC3E}">
        <p14:creationId xmlns:p14="http://schemas.microsoft.com/office/powerpoint/2010/main" val="14046212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spTree>
    <p:extLst>
      <p:ext uri="{BB962C8B-B14F-4D97-AF65-F5344CB8AC3E}">
        <p14:creationId xmlns:p14="http://schemas.microsoft.com/office/powerpoint/2010/main" val="415659565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71085"/>
            <a:ext cx="4057650" cy="3837309"/>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spTree>
    <p:extLst>
      <p:ext uri="{BB962C8B-B14F-4D97-AF65-F5344CB8AC3E}">
        <p14:creationId xmlns:p14="http://schemas.microsoft.com/office/powerpoint/2010/main" val="5358486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9E440-811D-466D-AEF1-42514E94A3D0}"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4149545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89275"/>
            <a:ext cx="4039791"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4" name="Content Placeholder 3"/>
          <p:cNvSpPr>
            <a:spLocks noGrp="1"/>
          </p:cNvSpPr>
          <p:nvPr>
            <p:ph sz="half" idx="2"/>
          </p:nvPr>
        </p:nvSpPr>
        <p:spPr>
          <a:xfrm>
            <a:off x="457200" y="2529037"/>
            <a:ext cx="4039791"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889275"/>
            <a:ext cx="4042172"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4644628" y="2529037"/>
            <a:ext cx="4042172"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pic>
        <p:nvPicPr>
          <p:cNvPr id="14" name="Picture 13"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15"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1629765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89275"/>
            <a:ext cx="4039791"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4" name="Content Placeholder 3"/>
          <p:cNvSpPr>
            <a:spLocks noGrp="1"/>
          </p:cNvSpPr>
          <p:nvPr>
            <p:ph sz="half" idx="2"/>
          </p:nvPr>
        </p:nvSpPr>
        <p:spPr>
          <a:xfrm>
            <a:off x="457200" y="2529037"/>
            <a:ext cx="4039791"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889275"/>
            <a:ext cx="4042172" cy="639762"/>
          </a:xfrm>
        </p:spPr>
        <p:txBody>
          <a:bodyPr vert="horz" lIns="91440" tIns="45720" rIns="91440" bIns="45720" rtlCol="0" anchor="b">
            <a:noAutofit/>
          </a:bodyPr>
          <a:lstStyle>
            <a:lvl1pPr>
              <a:defRPr lang="en-US" sz="1650" b="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4644628" y="2529037"/>
            <a:ext cx="4042172" cy="3226926"/>
          </a:xfrm>
        </p:spPr>
        <p:txBody>
          <a:bodyPr vert="horz" lIns="91440" tIns="45720" rIns="91440" bIns="45720" rtlCol="0" anchor="t">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a:spLocks noChangeAspect="1"/>
          </p:cNvSpPr>
          <p:nvPr userDrawn="1"/>
        </p:nvSpPr>
        <p:spPr>
          <a:xfrm>
            <a:off x="330214" y="614407"/>
            <a:ext cx="8482004" cy="118929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1" name="Title 1"/>
          <p:cNvSpPr>
            <a:spLocks noGrp="1"/>
          </p:cNvSpPr>
          <p:nvPr>
            <p:ph type="title"/>
          </p:nvPr>
        </p:nvSpPr>
        <p:spPr>
          <a:xfrm>
            <a:off x="435894" y="702156"/>
            <a:ext cx="8272212" cy="1013800"/>
          </a:xfrm>
        </p:spPr>
        <p:txBody>
          <a:bodyPr/>
          <a:lstStyle/>
          <a:p>
            <a:r>
              <a:rPr lang="en-US"/>
              <a:t>Click to edit Master title style</a:t>
            </a:r>
          </a:p>
        </p:txBody>
      </p:sp>
      <p:pic>
        <p:nvPicPr>
          <p:cNvPr id="14" name="Picture 13"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15"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200493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10" y="5126984"/>
            <a:ext cx="8479343" cy="615661"/>
          </a:xfrm>
          <a:solidFill>
            <a:schemeClr val="accent1"/>
          </a:solidFill>
        </p:spPr>
        <p:txBody>
          <a:bodyPr anchor="b"/>
          <a:lstStyle>
            <a:lvl1pPr algn="l">
              <a:defRPr sz="1500" b="0"/>
            </a:lvl1pPr>
          </a:lstStyle>
          <a:p>
            <a:r>
              <a:rPr lang="en-US"/>
              <a:t>Click to edit Master title style</a:t>
            </a:r>
          </a:p>
        </p:txBody>
      </p:sp>
      <p:sp>
        <p:nvSpPr>
          <p:cNvPr id="3" name="Picture Placeholder 2"/>
          <p:cNvSpPr>
            <a:spLocks noGrp="1"/>
          </p:cNvSpPr>
          <p:nvPr>
            <p:ph type="pic" idx="1"/>
          </p:nvPr>
        </p:nvSpPr>
        <p:spPr>
          <a:xfrm>
            <a:off x="344883" y="612776"/>
            <a:ext cx="8479342" cy="4450781"/>
          </a:xfrm>
        </p:spPr>
        <p:txBody>
          <a:bodyP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Picture 7" descr="A picture containing red, drawing&#10;&#10;Description automatically generated">
            <a:extLst>
              <a:ext uri="{FF2B5EF4-FFF2-40B4-BE49-F238E27FC236}">
                <a16:creationId xmlns:a16="http://schemas.microsoft.com/office/drawing/2014/main" id="{CED24DCB-B327-4567-8C99-D80EA47FFE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5848" y="5851198"/>
            <a:ext cx="1946963" cy="578898"/>
          </a:xfrm>
          <a:prstGeom prst="rect">
            <a:avLst/>
          </a:prstGeom>
        </p:spPr>
      </p:pic>
      <p:sp>
        <p:nvSpPr>
          <p:cNvPr id="9" name="Picture Placeholder 8"/>
          <p:cNvSpPr>
            <a:spLocks noGrp="1"/>
          </p:cNvSpPr>
          <p:nvPr>
            <p:ph type="pic" sz="quarter" idx="10" hasCustomPrompt="1"/>
          </p:nvPr>
        </p:nvSpPr>
        <p:spPr>
          <a:xfrm>
            <a:off x="6294835" y="5788026"/>
            <a:ext cx="2394347" cy="608013"/>
          </a:xfrm>
        </p:spPr>
        <p:txBody>
          <a:bodyPr>
            <a:normAutofit/>
          </a:bodyPr>
          <a:lstStyle>
            <a:lvl1pPr marL="0" indent="0" algn="ctr">
              <a:buNone/>
              <a:defRPr sz="1050"/>
            </a:lvl1pPr>
          </a:lstStyle>
          <a:p>
            <a:r>
              <a:rPr lang="en-US"/>
              <a:t>Add your logo here</a:t>
            </a:r>
          </a:p>
        </p:txBody>
      </p:sp>
    </p:spTree>
    <p:extLst>
      <p:ext uri="{BB962C8B-B14F-4D97-AF65-F5344CB8AC3E}">
        <p14:creationId xmlns:p14="http://schemas.microsoft.com/office/powerpoint/2010/main" val="26054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a:prstGeom prst="rect">
            <a:avLst/>
          </a:prstGeom>
        </p:spPr>
        <p:txBody>
          <a:bodyPr/>
          <a:lstStyle>
            <a:lvl1pPr>
              <a:defRPr cap="small" baseline="0"/>
            </a:lvl1pPr>
          </a:lstStyle>
          <a:p>
            <a:endParaRPr lang="en-US"/>
          </a:p>
        </p:txBody>
      </p:sp>
    </p:spTree>
    <p:extLst>
      <p:ext uri="{BB962C8B-B14F-4D97-AF65-F5344CB8AC3E}">
        <p14:creationId xmlns:p14="http://schemas.microsoft.com/office/powerpoint/2010/main" val="421738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46"/>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92918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54727"/>
            <a:ext cx="7886700" cy="4722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3BB2F1F7-4375-4B11-98A6-323DA8FC5C25}"/>
              </a:ext>
            </a:extLst>
          </p:cNvPr>
          <p:cNvSpPr>
            <a:spLocks noGrp="1"/>
          </p:cNvSpPr>
          <p:nvPr>
            <p:ph type="title"/>
          </p:nvPr>
        </p:nvSpPr>
        <p:spPr>
          <a:xfrm>
            <a:off x="628650" y="274320"/>
            <a:ext cx="7886700" cy="914400"/>
          </a:xfrm>
        </p:spPr>
        <p:txBody>
          <a:bodyPr/>
          <a:lstStyle/>
          <a:p>
            <a:r>
              <a:rPr lang="en-US"/>
              <a:t>Click to edit Master title style</a:t>
            </a:r>
          </a:p>
        </p:txBody>
      </p:sp>
      <p:sp>
        <p:nvSpPr>
          <p:cNvPr id="9" name="Slide Number Placeholder 6">
            <a:extLst>
              <a:ext uri="{FF2B5EF4-FFF2-40B4-BE49-F238E27FC236}">
                <a16:creationId xmlns:a16="http://schemas.microsoft.com/office/drawing/2014/main" id="{B58D18B4-0D02-4199-AD82-4D0E854E744D}"/>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139309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14400"/>
          </a:xfrm>
        </p:spPr>
        <p:txBody>
          <a:bodyPr/>
          <a:lstStyle/>
          <a:p>
            <a:r>
              <a:rPr lang="en-US"/>
              <a:t>Click to edit Master title style</a:t>
            </a:r>
          </a:p>
        </p:txBody>
      </p:sp>
      <p:sp>
        <p:nvSpPr>
          <p:cNvPr id="3" name="Content Placeholder 2"/>
          <p:cNvSpPr>
            <a:spLocks noGrp="1"/>
          </p:cNvSpPr>
          <p:nvPr>
            <p:ph sz="half" idx="1"/>
          </p:nvPr>
        </p:nvSpPr>
        <p:spPr>
          <a:xfrm>
            <a:off x="628650" y="1453896"/>
            <a:ext cx="3886200" cy="4718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53896"/>
            <a:ext cx="3886200" cy="4718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6E03C53E-0EB7-4569-8259-BC97AD62A13C}"/>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2862464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14400"/>
          </a:xfrm>
        </p:spPr>
        <p:txBody>
          <a:bodyPr/>
          <a:lstStyle/>
          <a:p>
            <a:r>
              <a:rPr lang="en-US"/>
              <a:t>Click to edit Master title style</a:t>
            </a:r>
          </a:p>
        </p:txBody>
      </p:sp>
      <p:sp>
        <p:nvSpPr>
          <p:cNvPr id="6" name="Slide Number Placeholder 6">
            <a:extLst>
              <a:ext uri="{FF2B5EF4-FFF2-40B4-BE49-F238E27FC236}">
                <a16:creationId xmlns:a16="http://schemas.microsoft.com/office/drawing/2014/main" id="{D5720DED-1093-4ED8-B2C6-0C9C35FE71C4}"/>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3330758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a:prstGeom prst="rect">
            <a:avLst/>
          </a:prstGeom>
        </p:spPr>
        <p:txBody>
          <a:bodyPr/>
          <a:lstStyle/>
          <a:p>
            <a:endParaRPr lang="en-US"/>
          </a:p>
        </p:txBody>
      </p:sp>
    </p:spTree>
    <p:extLst>
      <p:ext uri="{BB962C8B-B14F-4D97-AF65-F5344CB8AC3E}">
        <p14:creationId xmlns:p14="http://schemas.microsoft.com/office/powerpoint/2010/main" val="388155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E9E440-811D-466D-AEF1-42514E94A3D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414366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E9E440-811D-466D-AEF1-42514E94A3D0}"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194897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9E440-811D-466D-AEF1-42514E94A3D0}"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54425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E440-811D-466D-AEF1-42514E94A3D0}"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117807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E9E440-811D-466D-AEF1-42514E94A3D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98655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E9E440-811D-466D-AEF1-42514E94A3D0}"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66F9C-AA76-49A4-852C-289CB63A6674}" type="slidenum">
              <a:rPr lang="en-US" smtClean="0"/>
              <a:t>‹#›</a:t>
            </a:fld>
            <a:endParaRPr lang="en-US"/>
          </a:p>
        </p:txBody>
      </p:sp>
    </p:spTree>
    <p:extLst>
      <p:ext uri="{BB962C8B-B14F-4D97-AF65-F5344CB8AC3E}">
        <p14:creationId xmlns:p14="http://schemas.microsoft.com/office/powerpoint/2010/main" val="12826310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E440-811D-466D-AEF1-42514E94A3D0}" type="datetimeFigureOut">
              <a:rPr lang="en-US" smtClean="0"/>
              <a:t>6/30/2022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66F9C-AA76-49A4-852C-289CB63A6674}" type="slidenum">
              <a:rPr lang="en-US" smtClean="0"/>
              <a:t>‹#›</a:t>
            </a:fld>
            <a:endParaRPr lang="en-US"/>
          </a:p>
        </p:txBody>
      </p:sp>
    </p:spTree>
    <p:extLst>
      <p:ext uri="{BB962C8B-B14F-4D97-AF65-F5344CB8AC3E}">
        <p14:creationId xmlns:p14="http://schemas.microsoft.com/office/powerpoint/2010/main" val="72908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70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CB07F4-2929-4133-967C-F8639D4E942B}"/>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26716996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1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hyperlink" Target="https://neep.org/high-performance-air-source-heat-pumps/ccashp-specification-product-list"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hyperlink" Target="https://neea.org/our-work/cold-climate-dhp-specification" TargetMode="External"/><Relationship Id="rId4" Type="http://schemas.openxmlformats.org/officeDocument/2006/relationships/hyperlink" Target="https://neep.org/sites/default/files/Sizing%20%26%20Selecting%20ASHPs%20In%20Cold%20Climat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0.jpeg"/><Relationship Id="rId3" Type="http://schemas.openxmlformats.org/officeDocument/2006/relationships/notesSlide" Target="../notesSlides/notesSlide8.xml"/><Relationship Id="rId7" Type="http://schemas.openxmlformats.org/officeDocument/2006/relationships/diagramColors" Target="../diagrams/colors2.xml"/><Relationship Id="rId12"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image" Target="../media/image21.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2A20-0686-48A3-965B-B30BBDEA56BA}"/>
              </a:ext>
            </a:extLst>
          </p:cNvPr>
          <p:cNvSpPr>
            <a:spLocks noGrp="1"/>
          </p:cNvSpPr>
          <p:nvPr>
            <p:ph type="ctrTitle"/>
          </p:nvPr>
        </p:nvSpPr>
        <p:spPr>
          <a:xfrm>
            <a:off x="685800" y="1754418"/>
            <a:ext cx="7772400" cy="1237280"/>
          </a:xfrm>
        </p:spPr>
        <p:txBody>
          <a:bodyPr>
            <a:normAutofit/>
          </a:bodyPr>
          <a:lstStyle/>
          <a:p>
            <a:r>
              <a:rPr lang="en-US" sz="3600">
                <a:latin typeface="Abadi" panose="020B0604020104020204" pitchFamily="34" charset="0"/>
              </a:rPr>
              <a:t>Introduction to Heat Pumps</a:t>
            </a:r>
          </a:p>
        </p:txBody>
      </p:sp>
      <p:sp>
        <p:nvSpPr>
          <p:cNvPr id="3" name="Subtitle 2">
            <a:extLst>
              <a:ext uri="{FF2B5EF4-FFF2-40B4-BE49-F238E27FC236}">
                <a16:creationId xmlns:a16="http://schemas.microsoft.com/office/drawing/2014/main" id="{321CD419-6D8D-42A0-BE23-4CD3625F0E7E}"/>
              </a:ext>
            </a:extLst>
          </p:cNvPr>
          <p:cNvSpPr>
            <a:spLocks noGrp="1"/>
          </p:cNvSpPr>
          <p:nvPr>
            <p:ph type="subTitle" idx="1"/>
          </p:nvPr>
        </p:nvSpPr>
        <p:spPr>
          <a:xfrm>
            <a:off x="1143000" y="3429000"/>
            <a:ext cx="6858000" cy="1042516"/>
          </a:xfrm>
        </p:spPr>
        <p:txBody>
          <a:bodyPr>
            <a:normAutofit fontScale="77500" lnSpcReduction="20000"/>
          </a:bodyPr>
          <a:lstStyle/>
          <a:p>
            <a:r>
              <a:rPr lang="en-US" sz="2100">
                <a:latin typeface="Abadi" panose="020B0604020104020204" pitchFamily="34" charset="0"/>
              </a:rPr>
              <a:t>Taken from </a:t>
            </a:r>
          </a:p>
          <a:p>
            <a:r>
              <a:rPr lang="en-US" sz="2400" i="1">
                <a:latin typeface="Abadi" panose="020B0604020104020204" pitchFamily="34" charset="0"/>
              </a:rPr>
              <a:t>Cold Climate Air Source Heat Pump Sizing and Design Training</a:t>
            </a:r>
          </a:p>
          <a:p>
            <a:r>
              <a:rPr lang="en-US" sz="2100">
                <a:latin typeface="Abadi" panose="020B0604020104020204" pitchFamily="34" charset="0"/>
              </a:rPr>
              <a:t>by NYSERDA</a:t>
            </a:r>
            <a:endParaRPr lang="en-US" sz="1800"/>
          </a:p>
        </p:txBody>
      </p:sp>
      <p:sp>
        <p:nvSpPr>
          <p:cNvPr id="4" name="AutoShape 2">
            <a:extLst>
              <a:ext uri="{FF2B5EF4-FFF2-40B4-BE49-F238E27FC236}">
                <a16:creationId xmlns:a16="http://schemas.microsoft.com/office/drawing/2014/main" id="{5D000B33-6C00-4471-8308-F13D8AADBDE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059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D00B-7EB4-42C7-B89B-54EB49E13BCA}"/>
              </a:ext>
            </a:extLst>
          </p:cNvPr>
          <p:cNvSpPr>
            <a:spLocks noGrp="1"/>
          </p:cNvSpPr>
          <p:nvPr>
            <p:ph type="title"/>
          </p:nvPr>
        </p:nvSpPr>
        <p:spPr/>
        <p:txBody>
          <a:bodyPr>
            <a:normAutofit/>
          </a:bodyPr>
          <a:lstStyle/>
          <a:p>
            <a:r>
              <a:rPr lang="en-US" sz="4000">
                <a:latin typeface="Abadi" panose="020B0604020104020204" pitchFamily="34" charset="0"/>
              </a:rPr>
              <a:t>Heat Pump Efficiency Ratings Defined</a:t>
            </a:r>
          </a:p>
        </p:txBody>
      </p:sp>
      <p:graphicFrame>
        <p:nvGraphicFramePr>
          <p:cNvPr id="4" name="Table 4">
            <a:extLst>
              <a:ext uri="{FF2B5EF4-FFF2-40B4-BE49-F238E27FC236}">
                <a16:creationId xmlns:a16="http://schemas.microsoft.com/office/drawing/2014/main" id="{5373FFD5-0ED4-452F-A5E1-66F8E6042178}"/>
              </a:ext>
            </a:extLst>
          </p:cNvPr>
          <p:cNvGraphicFramePr>
            <a:graphicFrameLocks noGrp="1"/>
          </p:cNvGraphicFramePr>
          <p:nvPr>
            <p:ph idx="1"/>
            <p:extLst>
              <p:ext uri="{D42A27DB-BD31-4B8C-83A1-F6EECF244321}">
                <p14:modId xmlns:p14="http://schemas.microsoft.com/office/powerpoint/2010/main" val="2968277647"/>
              </p:ext>
            </p:extLst>
          </p:nvPr>
        </p:nvGraphicFramePr>
        <p:xfrm>
          <a:off x="628650" y="1943463"/>
          <a:ext cx="7886700" cy="357124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3100583427"/>
                    </a:ext>
                  </a:extLst>
                </a:gridCol>
                <a:gridCol w="1971675">
                  <a:extLst>
                    <a:ext uri="{9D8B030D-6E8A-4147-A177-3AD203B41FA5}">
                      <a16:colId xmlns:a16="http://schemas.microsoft.com/office/drawing/2014/main" val="2784804289"/>
                    </a:ext>
                  </a:extLst>
                </a:gridCol>
                <a:gridCol w="1971675">
                  <a:extLst>
                    <a:ext uri="{9D8B030D-6E8A-4147-A177-3AD203B41FA5}">
                      <a16:colId xmlns:a16="http://schemas.microsoft.com/office/drawing/2014/main" val="2690772880"/>
                    </a:ext>
                  </a:extLst>
                </a:gridCol>
                <a:gridCol w="1971675">
                  <a:extLst>
                    <a:ext uri="{9D8B030D-6E8A-4147-A177-3AD203B41FA5}">
                      <a16:colId xmlns:a16="http://schemas.microsoft.com/office/drawing/2014/main" val="2216652731"/>
                    </a:ext>
                  </a:extLst>
                </a:gridCol>
              </a:tblGrid>
              <a:tr h="370840">
                <a:tc>
                  <a:txBody>
                    <a:bodyPr/>
                    <a:lstStyle/>
                    <a:p>
                      <a:pPr algn="ctr"/>
                      <a:r>
                        <a:rPr lang="en-US" sz="1800"/>
                        <a:t>Acronym</a:t>
                      </a:r>
                    </a:p>
                  </a:txBody>
                  <a:tcPr>
                    <a:solidFill>
                      <a:srgbClr val="0069A6"/>
                    </a:solidFill>
                  </a:tcPr>
                </a:tc>
                <a:tc>
                  <a:txBody>
                    <a:bodyPr/>
                    <a:lstStyle/>
                    <a:p>
                      <a:pPr algn="ctr"/>
                      <a:r>
                        <a:rPr lang="en-US" sz="1800"/>
                        <a:t>Name</a:t>
                      </a:r>
                    </a:p>
                  </a:txBody>
                  <a:tcPr>
                    <a:solidFill>
                      <a:srgbClr val="0069A6"/>
                    </a:solidFill>
                  </a:tcPr>
                </a:tc>
                <a:tc>
                  <a:txBody>
                    <a:bodyPr/>
                    <a:lstStyle/>
                    <a:p>
                      <a:pPr algn="ctr"/>
                      <a:r>
                        <a:rPr lang="en-US" sz="1800"/>
                        <a:t>Description</a:t>
                      </a:r>
                    </a:p>
                  </a:txBody>
                  <a:tcPr>
                    <a:solidFill>
                      <a:srgbClr val="0069A6"/>
                    </a:solidFill>
                  </a:tcPr>
                </a:tc>
                <a:tc>
                  <a:txBody>
                    <a:bodyPr/>
                    <a:lstStyle/>
                    <a:p>
                      <a:pPr algn="ctr"/>
                      <a:r>
                        <a:rPr lang="en-US" sz="1800"/>
                        <a:t>Range</a:t>
                      </a:r>
                    </a:p>
                  </a:txBody>
                  <a:tcPr>
                    <a:solidFill>
                      <a:srgbClr val="0069A6"/>
                    </a:solidFill>
                  </a:tcPr>
                </a:tc>
                <a:extLst>
                  <a:ext uri="{0D108BD9-81ED-4DB2-BD59-A6C34878D82A}">
                    <a16:rowId xmlns:a16="http://schemas.microsoft.com/office/drawing/2014/main" val="763373087"/>
                  </a:ext>
                </a:extLst>
              </a:tr>
              <a:tr h="370840">
                <a:tc>
                  <a:txBody>
                    <a:bodyPr/>
                    <a:lstStyle/>
                    <a:p>
                      <a:r>
                        <a:rPr lang="en-US" sz="1600" b="1"/>
                        <a:t>HSPF</a:t>
                      </a:r>
                    </a:p>
                  </a:txBody>
                  <a:tcPr>
                    <a:noFill/>
                  </a:tcPr>
                </a:tc>
                <a:tc>
                  <a:txBody>
                    <a:bodyPr/>
                    <a:lstStyle/>
                    <a:p>
                      <a:r>
                        <a:rPr lang="en-US" sz="1200"/>
                        <a:t>Heating Seasonal</a:t>
                      </a:r>
                      <a:r>
                        <a:rPr lang="en-US" sz="1200" baseline="0"/>
                        <a:t> Performance Factor</a:t>
                      </a:r>
                      <a:endParaRPr lang="en-US" sz="1200"/>
                    </a:p>
                  </a:txBody>
                  <a:tcPr>
                    <a:noFill/>
                  </a:tcPr>
                </a:tc>
                <a:tc>
                  <a:txBody>
                    <a:bodyPr/>
                    <a:lstStyle/>
                    <a:p>
                      <a:r>
                        <a:rPr lang="en-US" sz="1200">
                          <a:effectLst/>
                          <a:latin typeface="+mn-lt"/>
                        </a:rPr>
                        <a:t>Overall heating efficiency; Heating output (Btu) during a typical heating season divided by total electric energy (watt-hours) used during the same period</a:t>
                      </a:r>
                      <a:endParaRPr lang="en-US" sz="1200"/>
                    </a:p>
                  </a:txBody>
                  <a:tcPr>
                    <a:noFill/>
                  </a:tcPr>
                </a:tc>
                <a:tc>
                  <a:txBody>
                    <a:bodyPr/>
                    <a:lstStyle/>
                    <a:p>
                      <a:pPr algn="ctr"/>
                      <a:r>
                        <a:rPr lang="en-US" sz="1600"/>
                        <a:t>7 – 18+</a:t>
                      </a:r>
                    </a:p>
                  </a:txBody>
                  <a:tcPr>
                    <a:noFill/>
                  </a:tcPr>
                </a:tc>
                <a:extLst>
                  <a:ext uri="{0D108BD9-81ED-4DB2-BD59-A6C34878D82A}">
                    <a16:rowId xmlns:a16="http://schemas.microsoft.com/office/drawing/2014/main" val="1193871901"/>
                  </a:ext>
                </a:extLst>
              </a:tr>
              <a:tr h="370840">
                <a:tc>
                  <a:txBody>
                    <a:bodyPr/>
                    <a:lstStyle/>
                    <a:p>
                      <a:r>
                        <a:rPr lang="en-US" sz="1600" b="1"/>
                        <a:t>SEER</a:t>
                      </a:r>
                    </a:p>
                  </a:txBody>
                  <a:tcPr>
                    <a:solidFill>
                      <a:srgbClr val="D4E8F2"/>
                    </a:solidFill>
                  </a:tcPr>
                </a:tc>
                <a:tc>
                  <a:txBody>
                    <a:bodyPr/>
                    <a:lstStyle/>
                    <a:p>
                      <a:r>
                        <a:rPr lang="en-US" sz="1200"/>
                        <a:t>Seasonal Energy Efficiency Ratio</a:t>
                      </a:r>
                    </a:p>
                  </a:txBody>
                  <a:tcPr>
                    <a:solidFill>
                      <a:srgbClr val="D4E8F2"/>
                    </a:solidFill>
                  </a:tcPr>
                </a:tc>
                <a:tc>
                  <a:txBody>
                    <a:bodyPr/>
                    <a:lstStyle/>
                    <a:p>
                      <a:r>
                        <a:rPr lang="en-US" sz="1200"/>
                        <a:t>Overall cooling efficiency; Cooling output (Btu) during a typical cooling-season divided by the total electric energy (Watt-hours) used during the same period</a:t>
                      </a:r>
                    </a:p>
                  </a:txBody>
                  <a:tcPr>
                    <a:solidFill>
                      <a:srgbClr val="D4E8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14 – 25</a:t>
                      </a:r>
                    </a:p>
                  </a:txBody>
                  <a:tcPr>
                    <a:solidFill>
                      <a:srgbClr val="D4E8F2"/>
                    </a:solidFill>
                  </a:tcPr>
                </a:tc>
                <a:extLst>
                  <a:ext uri="{0D108BD9-81ED-4DB2-BD59-A6C34878D82A}">
                    <a16:rowId xmlns:a16="http://schemas.microsoft.com/office/drawing/2014/main" val="1483754512"/>
                  </a:ext>
                </a:extLst>
              </a:tr>
              <a:tr h="370840">
                <a:tc>
                  <a:txBody>
                    <a:bodyPr/>
                    <a:lstStyle/>
                    <a:p>
                      <a:r>
                        <a:rPr lang="en-US" sz="1600" b="1"/>
                        <a:t>COP</a:t>
                      </a:r>
                    </a:p>
                  </a:txBody>
                  <a:tcPr>
                    <a:noFill/>
                  </a:tcPr>
                </a:tc>
                <a:tc>
                  <a:txBody>
                    <a:bodyPr/>
                    <a:lstStyle/>
                    <a:p>
                      <a:r>
                        <a:rPr lang="en-US" sz="1200"/>
                        <a:t>Coefficient of Performance</a:t>
                      </a:r>
                    </a:p>
                  </a:txBody>
                  <a:tcPr>
                    <a:noFill/>
                  </a:tcPr>
                </a:tc>
                <a:tc>
                  <a:txBody>
                    <a:bodyPr/>
                    <a:lstStyle/>
                    <a:p>
                      <a:r>
                        <a:rPr lang="en-US" sz="1200"/>
                        <a:t>Instantaneous efficiency (heating or cooling); Units of</a:t>
                      </a:r>
                      <a:r>
                        <a:rPr lang="en-US" sz="1200" baseline="0"/>
                        <a:t> energy </a:t>
                      </a:r>
                      <a:r>
                        <a:rPr lang="en-US" sz="1200" b="1" baseline="0"/>
                        <a:t>IN</a:t>
                      </a:r>
                      <a:r>
                        <a:rPr lang="en-US" sz="1200" baseline="0"/>
                        <a:t> divided by energy </a:t>
                      </a:r>
                      <a:r>
                        <a:rPr lang="en-US" sz="1200" b="1" baseline="0"/>
                        <a:t>OUT</a:t>
                      </a:r>
                      <a:r>
                        <a:rPr lang="en-US" sz="1200" b="1"/>
                        <a:t> </a:t>
                      </a:r>
                    </a:p>
                  </a:txBody>
                  <a:tcPr>
                    <a:noFill/>
                  </a:tcPr>
                </a:tc>
                <a:tc>
                  <a:txBody>
                    <a:bodyPr/>
                    <a:lstStyle/>
                    <a:p>
                      <a:pPr algn="ctr"/>
                      <a:r>
                        <a:rPr lang="en-US" sz="1600"/>
                        <a:t>2 – 5</a:t>
                      </a:r>
                    </a:p>
                  </a:txBody>
                  <a:tcPr>
                    <a:noFill/>
                  </a:tcPr>
                </a:tc>
                <a:extLst>
                  <a:ext uri="{0D108BD9-81ED-4DB2-BD59-A6C34878D82A}">
                    <a16:rowId xmlns:a16="http://schemas.microsoft.com/office/drawing/2014/main" val="1976643112"/>
                  </a:ext>
                </a:extLst>
              </a:tr>
            </a:tbl>
          </a:graphicData>
        </a:graphic>
      </p:graphicFrame>
    </p:spTree>
    <p:extLst>
      <p:ext uri="{BB962C8B-B14F-4D97-AF65-F5344CB8AC3E}">
        <p14:creationId xmlns:p14="http://schemas.microsoft.com/office/powerpoint/2010/main" val="328004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10E9-E11A-4615-B9AC-45A986797542}"/>
              </a:ext>
            </a:extLst>
          </p:cNvPr>
          <p:cNvSpPr>
            <a:spLocks noGrp="1"/>
          </p:cNvSpPr>
          <p:nvPr>
            <p:ph type="title"/>
          </p:nvPr>
        </p:nvSpPr>
        <p:spPr>
          <a:xfrm>
            <a:off x="628650" y="365128"/>
            <a:ext cx="7886700" cy="788969"/>
          </a:xfrm>
        </p:spPr>
        <p:txBody>
          <a:bodyPr>
            <a:normAutofit/>
          </a:bodyPr>
          <a:lstStyle/>
          <a:p>
            <a:r>
              <a:rPr lang="en-US" sz="4000">
                <a:latin typeface="Abadi" panose="020B0604020104020204" pitchFamily="34" charset="0"/>
              </a:rPr>
              <a:t>Heat Pump Terms Defined</a:t>
            </a:r>
          </a:p>
        </p:txBody>
      </p:sp>
      <p:graphicFrame>
        <p:nvGraphicFramePr>
          <p:cNvPr id="8" name="Table 8">
            <a:extLst>
              <a:ext uri="{FF2B5EF4-FFF2-40B4-BE49-F238E27FC236}">
                <a16:creationId xmlns:a16="http://schemas.microsoft.com/office/drawing/2014/main" id="{5A791195-1885-4B60-A38F-173B16E841B1}"/>
              </a:ext>
            </a:extLst>
          </p:cNvPr>
          <p:cNvGraphicFramePr>
            <a:graphicFrameLocks noGrp="1"/>
          </p:cNvGraphicFramePr>
          <p:nvPr>
            <p:ph idx="1"/>
            <p:extLst>
              <p:ext uri="{D42A27DB-BD31-4B8C-83A1-F6EECF244321}">
                <p14:modId xmlns:p14="http://schemas.microsoft.com/office/powerpoint/2010/main" val="2880320925"/>
              </p:ext>
            </p:extLst>
          </p:nvPr>
        </p:nvGraphicFramePr>
        <p:xfrm>
          <a:off x="628650" y="1825625"/>
          <a:ext cx="7672869" cy="3962400"/>
        </p:xfrm>
        <a:graphic>
          <a:graphicData uri="http://schemas.openxmlformats.org/drawingml/2006/table">
            <a:tbl>
              <a:tblPr firstRow="1" bandRow="1">
                <a:tableStyleId>{5C22544A-7EE6-4342-B048-85BDC9FD1C3A}</a:tableStyleId>
              </a:tblPr>
              <a:tblGrid>
                <a:gridCol w="3410057">
                  <a:extLst>
                    <a:ext uri="{9D8B030D-6E8A-4147-A177-3AD203B41FA5}">
                      <a16:colId xmlns:a16="http://schemas.microsoft.com/office/drawing/2014/main" val="2427226187"/>
                    </a:ext>
                  </a:extLst>
                </a:gridCol>
                <a:gridCol w="4262812">
                  <a:extLst>
                    <a:ext uri="{9D8B030D-6E8A-4147-A177-3AD203B41FA5}">
                      <a16:colId xmlns:a16="http://schemas.microsoft.com/office/drawing/2014/main" val="1396005059"/>
                    </a:ext>
                  </a:extLst>
                </a:gridCol>
              </a:tblGrid>
              <a:tr h="370840">
                <a:tc>
                  <a:txBody>
                    <a:bodyPr/>
                    <a:lstStyle/>
                    <a:p>
                      <a:pPr algn="ctr"/>
                      <a:r>
                        <a:rPr lang="en-US" sz="1800"/>
                        <a:t>Term</a:t>
                      </a:r>
                    </a:p>
                  </a:txBody>
                  <a:tcPr>
                    <a:solidFill>
                      <a:srgbClr val="0069A6"/>
                    </a:solidFill>
                  </a:tcPr>
                </a:tc>
                <a:tc>
                  <a:txBody>
                    <a:bodyPr/>
                    <a:lstStyle/>
                    <a:p>
                      <a:pPr algn="ctr"/>
                      <a:r>
                        <a:rPr lang="en-US" sz="1800"/>
                        <a:t>Description</a:t>
                      </a:r>
                    </a:p>
                  </a:txBody>
                  <a:tcPr>
                    <a:solidFill>
                      <a:srgbClr val="0069A6"/>
                    </a:solidFill>
                  </a:tcPr>
                </a:tc>
                <a:extLst>
                  <a:ext uri="{0D108BD9-81ED-4DB2-BD59-A6C34878D82A}">
                    <a16:rowId xmlns:a16="http://schemas.microsoft.com/office/drawing/2014/main" val="3071848528"/>
                  </a:ext>
                </a:extLst>
              </a:tr>
              <a:tr h="370840">
                <a:tc>
                  <a:txBody>
                    <a:bodyPr/>
                    <a:lstStyle/>
                    <a:p>
                      <a:r>
                        <a:rPr lang="en-US" sz="1600" b="1"/>
                        <a:t>Rated Heating Capacity</a:t>
                      </a:r>
                    </a:p>
                  </a:txBody>
                  <a:tcPr>
                    <a:noFill/>
                  </a:tcPr>
                </a:tc>
                <a:tc>
                  <a:txBody>
                    <a:bodyPr/>
                    <a:lstStyle/>
                    <a:p>
                      <a:r>
                        <a:rPr lang="en-US" sz="1200"/>
                        <a:t>Nominal output of heat pump at 47°F</a:t>
                      </a:r>
                      <a:r>
                        <a:rPr lang="en-US" sz="1200" baseline="0"/>
                        <a:t> (Btu/</a:t>
                      </a:r>
                      <a:r>
                        <a:rPr lang="en-US" sz="1200" baseline="0" err="1"/>
                        <a:t>hr</a:t>
                      </a:r>
                      <a:r>
                        <a:rPr lang="en-US" sz="1200" baseline="0"/>
                        <a:t>) as tested</a:t>
                      </a:r>
                      <a:endParaRPr lang="en-US" sz="1200"/>
                    </a:p>
                  </a:txBody>
                  <a:tcPr anchor="ctr">
                    <a:noFill/>
                  </a:tcPr>
                </a:tc>
                <a:extLst>
                  <a:ext uri="{0D108BD9-81ED-4DB2-BD59-A6C34878D82A}">
                    <a16:rowId xmlns:a16="http://schemas.microsoft.com/office/drawing/2014/main" val="3497963513"/>
                  </a:ext>
                </a:extLst>
              </a:tr>
              <a:tr h="370840">
                <a:tc>
                  <a:txBody>
                    <a:bodyPr/>
                    <a:lstStyle/>
                    <a:p>
                      <a:r>
                        <a:rPr lang="en-US" sz="1600" b="1"/>
                        <a:t>Design Heating Capacity</a:t>
                      </a:r>
                    </a:p>
                  </a:txBody>
                  <a:tcPr>
                    <a:solidFill>
                      <a:srgbClr val="D4E8F2"/>
                    </a:solidFill>
                  </a:tcPr>
                </a:tc>
                <a:tc>
                  <a:txBody>
                    <a:bodyPr/>
                    <a:lstStyle/>
                    <a:p>
                      <a:r>
                        <a:rPr lang="en-US" sz="1200"/>
                        <a:t>Heat pump’s</a:t>
                      </a:r>
                      <a:r>
                        <a:rPr lang="en-US" sz="1200" baseline="0"/>
                        <a:t> output at the winter design temperature (Btu/</a:t>
                      </a:r>
                      <a:r>
                        <a:rPr lang="en-US" sz="1200" baseline="0" err="1"/>
                        <a:t>hr</a:t>
                      </a:r>
                      <a:r>
                        <a:rPr lang="en-US" sz="1200" baseline="0"/>
                        <a:t>)</a:t>
                      </a:r>
                      <a:endParaRPr lang="en-US" sz="1200"/>
                    </a:p>
                  </a:txBody>
                  <a:tcPr anchor="ctr">
                    <a:solidFill>
                      <a:srgbClr val="D4E8F2"/>
                    </a:solidFill>
                  </a:tcPr>
                </a:tc>
                <a:extLst>
                  <a:ext uri="{0D108BD9-81ED-4DB2-BD59-A6C34878D82A}">
                    <a16:rowId xmlns:a16="http://schemas.microsoft.com/office/drawing/2014/main" val="328061515"/>
                  </a:ext>
                </a:extLst>
              </a:tr>
              <a:tr h="370840">
                <a:tc>
                  <a:txBody>
                    <a:bodyPr/>
                    <a:lstStyle/>
                    <a:p>
                      <a:r>
                        <a:rPr lang="en-US" sz="1600" b="1"/>
                        <a:t>Minimum Capacity</a:t>
                      </a:r>
                    </a:p>
                  </a:txBody>
                  <a:tcPr>
                    <a:noFill/>
                  </a:tcPr>
                </a:tc>
                <a:tc>
                  <a:txBody>
                    <a:bodyPr/>
                    <a:lstStyle/>
                    <a:p>
                      <a:r>
                        <a:rPr lang="en-US" sz="1200"/>
                        <a:t>Lowest possible output at a given temperature. Minimum capacity at 47°F is a valuable reference when sizing for heating</a:t>
                      </a:r>
                    </a:p>
                  </a:txBody>
                  <a:tcPr anchor="ctr">
                    <a:noFill/>
                  </a:tcPr>
                </a:tc>
                <a:extLst>
                  <a:ext uri="{0D108BD9-81ED-4DB2-BD59-A6C34878D82A}">
                    <a16:rowId xmlns:a16="http://schemas.microsoft.com/office/drawing/2014/main" val="3374354521"/>
                  </a:ext>
                </a:extLst>
              </a:tr>
              <a:tr h="370840">
                <a:tc>
                  <a:txBody>
                    <a:bodyPr/>
                    <a:lstStyle/>
                    <a:p>
                      <a:r>
                        <a:rPr lang="en-US" sz="1600" b="1"/>
                        <a:t>Heating Capacity @ 5°F</a:t>
                      </a:r>
                    </a:p>
                  </a:txBody>
                  <a:tcPr>
                    <a:solidFill>
                      <a:srgbClr val="D4E8F2"/>
                    </a:solidFill>
                  </a:tcPr>
                </a:tc>
                <a:tc>
                  <a:txBody>
                    <a:bodyPr/>
                    <a:lstStyle/>
                    <a:p>
                      <a:r>
                        <a:rPr lang="en-US" sz="1200"/>
                        <a:t>Maximum heating capacity when the outdoor temperature is 5°F</a:t>
                      </a:r>
                    </a:p>
                  </a:txBody>
                  <a:tcPr anchor="ctr">
                    <a:solidFill>
                      <a:srgbClr val="D4E8F2"/>
                    </a:solidFill>
                  </a:tcPr>
                </a:tc>
                <a:extLst>
                  <a:ext uri="{0D108BD9-81ED-4DB2-BD59-A6C34878D82A}">
                    <a16:rowId xmlns:a16="http://schemas.microsoft.com/office/drawing/2014/main" val="452814272"/>
                  </a:ext>
                </a:extLst>
              </a:tr>
              <a:tr h="370840">
                <a:tc>
                  <a:txBody>
                    <a:bodyPr/>
                    <a:lstStyle/>
                    <a:p>
                      <a:r>
                        <a:rPr lang="en-US" sz="1600" b="1"/>
                        <a:t>Design Heating Load</a:t>
                      </a:r>
                    </a:p>
                  </a:txBody>
                  <a:tcPr>
                    <a:noFill/>
                  </a:tcPr>
                </a:tc>
                <a:tc>
                  <a:txBody>
                    <a:bodyPr/>
                    <a:lstStyle/>
                    <a:p>
                      <a:r>
                        <a:rPr lang="en-US" sz="1200"/>
                        <a:t>Heating</a:t>
                      </a:r>
                      <a:r>
                        <a:rPr lang="en-US" sz="1200" baseline="0"/>
                        <a:t> need at the target minimum winter temperature (Btu/</a:t>
                      </a:r>
                      <a:r>
                        <a:rPr lang="en-US" sz="1200" baseline="0" err="1"/>
                        <a:t>hr</a:t>
                      </a:r>
                      <a:r>
                        <a:rPr lang="en-US" sz="1200" baseline="0"/>
                        <a:t>)</a:t>
                      </a:r>
                      <a:endParaRPr lang="en-US" sz="1200"/>
                    </a:p>
                  </a:txBody>
                  <a:tcPr anchor="ctr">
                    <a:noFill/>
                  </a:tcPr>
                </a:tc>
                <a:extLst>
                  <a:ext uri="{0D108BD9-81ED-4DB2-BD59-A6C34878D82A}">
                    <a16:rowId xmlns:a16="http://schemas.microsoft.com/office/drawing/2014/main" val="3302436409"/>
                  </a:ext>
                </a:extLst>
              </a:tr>
              <a:tr h="370840">
                <a:tc>
                  <a:txBody>
                    <a:bodyPr/>
                    <a:lstStyle/>
                    <a:p>
                      <a:r>
                        <a:rPr lang="en-US" sz="1600" b="1"/>
                        <a:t>Displacement Heating</a:t>
                      </a:r>
                    </a:p>
                  </a:txBody>
                  <a:tcPr>
                    <a:solidFill>
                      <a:srgbClr val="D4E8F2"/>
                    </a:solidFill>
                  </a:tcPr>
                </a:tc>
                <a:tc>
                  <a:txBody>
                    <a:bodyPr/>
                    <a:lstStyle/>
                    <a:p>
                      <a:r>
                        <a:rPr lang="en-US" sz="1200"/>
                        <a:t>A design strategy where the heat pump is only intended to cover </a:t>
                      </a:r>
                      <a:r>
                        <a:rPr lang="en-US" sz="1200" i="1"/>
                        <a:t>part </a:t>
                      </a:r>
                      <a:r>
                        <a:rPr lang="en-US" sz="1200"/>
                        <a:t>of the home’s annual load, displacing heat that would otherwise come from another heating system</a:t>
                      </a:r>
                    </a:p>
                  </a:txBody>
                  <a:tcPr anchor="ctr">
                    <a:solidFill>
                      <a:srgbClr val="D4E8F2"/>
                    </a:solidFill>
                  </a:tcPr>
                </a:tc>
                <a:extLst>
                  <a:ext uri="{0D108BD9-81ED-4DB2-BD59-A6C34878D82A}">
                    <a16:rowId xmlns:a16="http://schemas.microsoft.com/office/drawing/2014/main" val="2813430245"/>
                  </a:ext>
                </a:extLst>
              </a:tr>
              <a:tr h="370840">
                <a:tc>
                  <a:txBody>
                    <a:bodyPr/>
                    <a:lstStyle/>
                    <a:p>
                      <a:r>
                        <a:rPr lang="en-US" sz="1600" b="1" baseline="0"/>
                        <a:t>Refrigerant</a:t>
                      </a:r>
                      <a:endParaRPr lang="en-US" sz="1600" b="1"/>
                    </a:p>
                  </a:txBody>
                  <a:tcPr>
                    <a:noFill/>
                  </a:tcPr>
                </a:tc>
                <a:tc>
                  <a:txBody>
                    <a:bodyPr/>
                    <a:lstStyle/>
                    <a:p>
                      <a:r>
                        <a:rPr lang="en-US" sz="1200"/>
                        <a:t>A chemical compound that readily absorbs and releases heat using a phase change. </a:t>
                      </a:r>
                      <a:r>
                        <a:rPr lang="en-US" sz="1200" baseline="0"/>
                        <a:t>Common heat pump refrigerants include </a:t>
                      </a:r>
                      <a:r>
                        <a:rPr lang="en-US" sz="1200" b="1" baseline="0"/>
                        <a:t>R410a</a:t>
                      </a:r>
                      <a:r>
                        <a:rPr lang="en-US" sz="1200" b="0" baseline="0"/>
                        <a:t>,</a:t>
                      </a:r>
                      <a:r>
                        <a:rPr lang="en-US" sz="1200" b="1" baseline="0"/>
                        <a:t> R32</a:t>
                      </a:r>
                      <a:r>
                        <a:rPr lang="en-US" sz="1200" baseline="0"/>
                        <a:t>, R134a, R744 (CO2), R22 (phased out)</a:t>
                      </a:r>
                      <a:endParaRPr lang="en-US" sz="1200"/>
                    </a:p>
                  </a:txBody>
                  <a:tcPr anchor="ctr">
                    <a:noFill/>
                  </a:tcPr>
                </a:tc>
                <a:extLst>
                  <a:ext uri="{0D108BD9-81ED-4DB2-BD59-A6C34878D82A}">
                    <a16:rowId xmlns:a16="http://schemas.microsoft.com/office/drawing/2014/main" val="716918807"/>
                  </a:ext>
                </a:extLst>
              </a:tr>
              <a:tr h="370840">
                <a:tc>
                  <a:txBody>
                    <a:bodyPr/>
                    <a:lstStyle/>
                    <a:p>
                      <a:r>
                        <a:rPr lang="en-US" sz="1600" b="1"/>
                        <a:t>Multi, Mini, Package, Split</a:t>
                      </a:r>
                    </a:p>
                  </a:txBody>
                  <a:tcPr>
                    <a:solidFill>
                      <a:srgbClr val="D4E8F2"/>
                    </a:solidFill>
                  </a:tcPr>
                </a:tc>
                <a:tc>
                  <a:txBody>
                    <a:bodyPr/>
                    <a:lstStyle/>
                    <a:p>
                      <a:r>
                        <a:rPr lang="en-US" sz="1200"/>
                        <a:t>System type descriptions</a:t>
                      </a:r>
                    </a:p>
                  </a:txBody>
                  <a:tcPr anchor="ctr">
                    <a:solidFill>
                      <a:srgbClr val="D4E8F2"/>
                    </a:solidFill>
                  </a:tcPr>
                </a:tc>
                <a:extLst>
                  <a:ext uri="{0D108BD9-81ED-4DB2-BD59-A6C34878D82A}">
                    <a16:rowId xmlns:a16="http://schemas.microsoft.com/office/drawing/2014/main" val="3251185127"/>
                  </a:ext>
                </a:extLst>
              </a:tr>
            </a:tbl>
          </a:graphicData>
        </a:graphic>
      </p:graphicFrame>
    </p:spTree>
    <p:extLst>
      <p:ext uri="{BB962C8B-B14F-4D97-AF65-F5344CB8AC3E}">
        <p14:creationId xmlns:p14="http://schemas.microsoft.com/office/powerpoint/2010/main" val="80256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4290-E152-4F2D-A23B-05F9CB36632D}"/>
              </a:ext>
            </a:extLst>
          </p:cNvPr>
          <p:cNvSpPr>
            <a:spLocks noGrp="1"/>
          </p:cNvSpPr>
          <p:nvPr>
            <p:ph type="title"/>
          </p:nvPr>
        </p:nvSpPr>
        <p:spPr/>
        <p:txBody>
          <a:bodyPr/>
          <a:lstStyle/>
          <a:p>
            <a:r>
              <a:rPr lang="en-US"/>
              <a:t>Customer Benefits from Heat Pumps</a:t>
            </a:r>
          </a:p>
        </p:txBody>
      </p:sp>
      <p:sp>
        <p:nvSpPr>
          <p:cNvPr id="3" name="Content Placeholder 2">
            <a:extLst>
              <a:ext uri="{FF2B5EF4-FFF2-40B4-BE49-F238E27FC236}">
                <a16:creationId xmlns:a16="http://schemas.microsoft.com/office/drawing/2014/main" id="{CDA5FA71-A32F-4907-8B6A-E97DC0DAED50}"/>
              </a:ext>
            </a:extLst>
          </p:cNvPr>
          <p:cNvSpPr>
            <a:spLocks noGrp="1"/>
          </p:cNvSpPr>
          <p:nvPr>
            <p:ph idx="1"/>
          </p:nvPr>
        </p:nvSpPr>
        <p:spPr/>
        <p:txBody>
          <a:bodyPr/>
          <a:lstStyle/>
          <a:p>
            <a:r>
              <a:rPr lang="en-US" dirty="0"/>
              <a:t>Cost savings or fuel cost stabilization</a:t>
            </a:r>
          </a:p>
          <a:p>
            <a:r>
              <a:rPr lang="en-US" dirty="0"/>
              <a:t>Adding cooling to spaces with heating only</a:t>
            </a:r>
          </a:p>
          <a:p>
            <a:r>
              <a:rPr lang="en-US" dirty="0"/>
              <a:t>Provide increased capacity or control with supplemental equipment</a:t>
            </a:r>
          </a:p>
          <a:p>
            <a:r>
              <a:rPr lang="en-US" dirty="0"/>
              <a:t>Avoiding risks from combustion heating</a:t>
            </a:r>
          </a:p>
          <a:p>
            <a:r>
              <a:rPr lang="en-US" dirty="0"/>
              <a:t>Interest in slowing climate change through electrification and efficiency improvements</a:t>
            </a:r>
          </a:p>
          <a:p>
            <a:endParaRPr lang="en-US" dirty="0"/>
          </a:p>
        </p:txBody>
      </p:sp>
    </p:spTree>
    <p:extLst>
      <p:ext uri="{BB962C8B-B14F-4D97-AF65-F5344CB8AC3E}">
        <p14:creationId xmlns:p14="http://schemas.microsoft.com/office/powerpoint/2010/main" val="545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FCC2-0732-485D-8ED5-AF2D12D60342}"/>
              </a:ext>
            </a:extLst>
          </p:cNvPr>
          <p:cNvSpPr>
            <a:spLocks noGrp="1"/>
          </p:cNvSpPr>
          <p:nvPr>
            <p:ph type="title"/>
          </p:nvPr>
        </p:nvSpPr>
        <p:spPr/>
        <p:txBody>
          <a:bodyPr/>
          <a:lstStyle/>
          <a:p>
            <a:r>
              <a:rPr lang="en-US"/>
              <a:t>Heat Pump Market Trends</a:t>
            </a:r>
          </a:p>
        </p:txBody>
      </p:sp>
      <p:sp>
        <p:nvSpPr>
          <p:cNvPr id="3" name="Content Placeholder 2">
            <a:extLst>
              <a:ext uri="{FF2B5EF4-FFF2-40B4-BE49-F238E27FC236}">
                <a16:creationId xmlns:a16="http://schemas.microsoft.com/office/drawing/2014/main" id="{BE9D8D05-866A-4F8C-84F9-AD4E984883BE}"/>
              </a:ext>
            </a:extLst>
          </p:cNvPr>
          <p:cNvSpPr>
            <a:spLocks noGrp="1"/>
          </p:cNvSpPr>
          <p:nvPr>
            <p:ph idx="1"/>
          </p:nvPr>
        </p:nvSpPr>
        <p:spPr/>
        <p:txBody>
          <a:bodyPr/>
          <a:lstStyle/>
          <a:p>
            <a:r>
              <a:rPr lang="en-US" dirty="0"/>
              <a:t>National trend toward electrification</a:t>
            </a:r>
          </a:p>
          <a:p>
            <a:pPr lvl="1"/>
            <a:r>
              <a:rPr lang="en-US" dirty="0"/>
              <a:t>The electric grid is getting cleaner.</a:t>
            </a:r>
          </a:p>
          <a:p>
            <a:pPr lvl="1"/>
            <a:r>
              <a:rPr lang="en-US" dirty="0"/>
              <a:t>Switching from fossil fuels to electricity allows homes to lower climate and pollution impacts.</a:t>
            </a:r>
          </a:p>
          <a:p>
            <a:r>
              <a:rPr lang="en-US" dirty="0"/>
              <a:t>Efficiency</a:t>
            </a:r>
          </a:p>
          <a:p>
            <a:pPr lvl="1"/>
            <a:r>
              <a:rPr lang="en-US" dirty="0"/>
              <a:t>Heat pumps are significantly more efficient than fossil fuel systems.</a:t>
            </a:r>
          </a:p>
          <a:p>
            <a:r>
              <a:rPr lang="en-US" dirty="0"/>
              <a:t>Addition of air conditioning in cooler climates</a:t>
            </a:r>
          </a:p>
          <a:p>
            <a:r>
              <a:rPr lang="en-US" dirty="0"/>
              <a:t>Availability of cold climate heat pumps</a:t>
            </a:r>
          </a:p>
          <a:p>
            <a:endParaRPr lang="en-US" dirty="0"/>
          </a:p>
        </p:txBody>
      </p:sp>
    </p:spTree>
    <p:extLst>
      <p:ext uri="{BB962C8B-B14F-4D97-AF65-F5344CB8AC3E}">
        <p14:creationId xmlns:p14="http://schemas.microsoft.com/office/powerpoint/2010/main" val="69434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B516-3AC5-4679-A165-A3406B6E5B84}"/>
              </a:ext>
            </a:extLst>
          </p:cNvPr>
          <p:cNvSpPr>
            <a:spLocks noGrp="1"/>
          </p:cNvSpPr>
          <p:nvPr>
            <p:ph type="title"/>
          </p:nvPr>
        </p:nvSpPr>
        <p:spPr/>
        <p:txBody>
          <a:bodyPr/>
          <a:lstStyle/>
          <a:p>
            <a:r>
              <a:rPr lang="en-US"/>
              <a:t>Adding Heat Pumps to an HVAC Business Offering</a:t>
            </a:r>
          </a:p>
        </p:txBody>
      </p:sp>
      <p:sp>
        <p:nvSpPr>
          <p:cNvPr id="3" name="Content Placeholder 2">
            <a:extLst>
              <a:ext uri="{FF2B5EF4-FFF2-40B4-BE49-F238E27FC236}">
                <a16:creationId xmlns:a16="http://schemas.microsoft.com/office/drawing/2014/main" id="{D69CE35D-99B9-4D11-902C-E21090BB4E6F}"/>
              </a:ext>
            </a:extLst>
          </p:cNvPr>
          <p:cNvSpPr>
            <a:spLocks noGrp="1"/>
          </p:cNvSpPr>
          <p:nvPr>
            <p:ph idx="1"/>
          </p:nvPr>
        </p:nvSpPr>
        <p:spPr/>
        <p:txBody>
          <a:bodyPr/>
          <a:lstStyle/>
          <a:p>
            <a:r>
              <a:rPr lang="en-US" dirty="0"/>
              <a:t>Increased sales and maintenance opportunities for customers with heat pumps</a:t>
            </a:r>
          </a:p>
          <a:p>
            <a:r>
              <a:rPr lang="en-US" dirty="0"/>
              <a:t>Some customers will use dual systems or replace early, meaning more systems to install/maintain</a:t>
            </a:r>
          </a:p>
          <a:p>
            <a:r>
              <a:rPr lang="en-US" dirty="0"/>
              <a:t>Cold climate heat pumps make heat pump installation more feasible in the northern U.S.</a:t>
            </a:r>
          </a:p>
          <a:p>
            <a:pPr lvl="1"/>
            <a:endParaRPr lang="en-US" dirty="0"/>
          </a:p>
        </p:txBody>
      </p:sp>
    </p:spTree>
    <p:extLst>
      <p:ext uri="{BB962C8B-B14F-4D97-AF65-F5344CB8AC3E}">
        <p14:creationId xmlns:p14="http://schemas.microsoft.com/office/powerpoint/2010/main" val="342719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E6CA-34A1-4F2B-B09A-534B0226332B}"/>
              </a:ext>
            </a:extLst>
          </p:cNvPr>
          <p:cNvSpPr>
            <a:spLocks noGrp="1"/>
          </p:cNvSpPr>
          <p:nvPr>
            <p:ph type="title"/>
          </p:nvPr>
        </p:nvSpPr>
        <p:spPr/>
        <p:txBody>
          <a:bodyPr/>
          <a:lstStyle/>
          <a:p>
            <a:r>
              <a:rPr lang="en-US"/>
              <a:t>Job Opportunities</a:t>
            </a:r>
          </a:p>
        </p:txBody>
      </p:sp>
      <p:sp>
        <p:nvSpPr>
          <p:cNvPr id="3" name="Content Placeholder 2">
            <a:extLst>
              <a:ext uri="{FF2B5EF4-FFF2-40B4-BE49-F238E27FC236}">
                <a16:creationId xmlns:a16="http://schemas.microsoft.com/office/drawing/2014/main" id="{53CC74E4-142C-416D-A8B4-B92D2E2DBD41}"/>
              </a:ext>
            </a:extLst>
          </p:cNvPr>
          <p:cNvSpPr>
            <a:spLocks noGrp="1"/>
          </p:cNvSpPr>
          <p:nvPr>
            <p:ph idx="1"/>
          </p:nvPr>
        </p:nvSpPr>
        <p:spPr/>
        <p:txBody>
          <a:bodyPr>
            <a:normAutofit/>
          </a:bodyPr>
          <a:lstStyle/>
          <a:p>
            <a:r>
              <a:rPr lang="en-US" dirty="0"/>
              <a:t>Increased demand for heat pumps results in more HVAC jobs:</a:t>
            </a:r>
          </a:p>
          <a:p>
            <a:pPr lvl="1"/>
            <a:r>
              <a:rPr lang="en-US" dirty="0"/>
              <a:t>Sales</a:t>
            </a:r>
          </a:p>
          <a:p>
            <a:pPr lvl="1"/>
            <a:r>
              <a:rPr lang="en-US" dirty="0"/>
              <a:t>Design</a:t>
            </a:r>
          </a:p>
          <a:p>
            <a:pPr lvl="1"/>
            <a:r>
              <a:rPr lang="en-US" dirty="0"/>
              <a:t>Installation</a:t>
            </a:r>
          </a:p>
          <a:p>
            <a:pPr lvl="1"/>
            <a:r>
              <a:rPr lang="en-US" dirty="0"/>
              <a:t>Maintenance</a:t>
            </a:r>
          </a:p>
          <a:p>
            <a:pPr lvl="1"/>
            <a:r>
              <a:rPr lang="en-US" dirty="0"/>
              <a:t>Manufacturing</a:t>
            </a:r>
          </a:p>
          <a:p>
            <a:endParaRPr lang="en-US" dirty="0"/>
          </a:p>
        </p:txBody>
      </p:sp>
    </p:spTree>
    <p:extLst>
      <p:ext uri="{BB962C8B-B14F-4D97-AF65-F5344CB8AC3E}">
        <p14:creationId xmlns:p14="http://schemas.microsoft.com/office/powerpoint/2010/main" val="271118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AEF7-8D3D-4F7B-9E17-5176B2EF8618}"/>
              </a:ext>
            </a:extLst>
          </p:cNvPr>
          <p:cNvSpPr>
            <a:spLocks noGrp="1"/>
          </p:cNvSpPr>
          <p:nvPr>
            <p:ph type="title"/>
          </p:nvPr>
        </p:nvSpPr>
        <p:spPr/>
        <p:txBody>
          <a:bodyPr/>
          <a:lstStyle/>
          <a:p>
            <a:r>
              <a:rPr lang="en-US"/>
              <a:t>Heat Pump Certifications</a:t>
            </a:r>
          </a:p>
        </p:txBody>
      </p:sp>
      <p:sp>
        <p:nvSpPr>
          <p:cNvPr id="3" name="Content Placeholder 2">
            <a:extLst>
              <a:ext uri="{FF2B5EF4-FFF2-40B4-BE49-F238E27FC236}">
                <a16:creationId xmlns:a16="http://schemas.microsoft.com/office/drawing/2014/main" id="{75C4D0CD-78BB-4466-A60E-65480AC9793A}"/>
              </a:ext>
            </a:extLst>
          </p:cNvPr>
          <p:cNvSpPr>
            <a:spLocks noGrp="1"/>
          </p:cNvSpPr>
          <p:nvPr>
            <p:ph idx="1"/>
          </p:nvPr>
        </p:nvSpPr>
        <p:spPr/>
        <p:txBody>
          <a:bodyPr>
            <a:normAutofit fontScale="92500" lnSpcReduction="20000"/>
          </a:bodyPr>
          <a:lstStyle/>
          <a:p>
            <a:r>
              <a:rPr lang="en-US" dirty="0"/>
              <a:t>Different levels of proficiency, based on NATE Certification:</a:t>
            </a:r>
          </a:p>
          <a:p>
            <a:pPr marL="914400" lvl="1" indent="-457200">
              <a:buAutoNum type="arabicPeriod"/>
            </a:pPr>
            <a:r>
              <a:rPr lang="en-US" dirty="0"/>
              <a:t>HVAC Ready-to-Work</a:t>
            </a:r>
          </a:p>
          <a:p>
            <a:pPr marL="914400" lvl="1" indent="-457200">
              <a:buAutoNum type="arabicPeriod"/>
            </a:pPr>
            <a:r>
              <a:rPr lang="en-US" dirty="0"/>
              <a:t>HVAC Support Technician</a:t>
            </a:r>
          </a:p>
          <a:p>
            <a:pPr marL="914400" lvl="1" indent="-457200">
              <a:buAutoNum type="arabicPeriod"/>
            </a:pPr>
            <a:r>
              <a:rPr lang="en-US" dirty="0"/>
              <a:t>HVAC Core and Specialty</a:t>
            </a:r>
          </a:p>
          <a:p>
            <a:pPr marL="914400" lvl="1" indent="-457200">
              <a:buAutoNum type="arabicPeriod"/>
            </a:pPr>
            <a:r>
              <a:rPr lang="en-US" dirty="0"/>
              <a:t>HVAC Senior Level Efficiency Analyst</a:t>
            </a:r>
          </a:p>
          <a:p>
            <a:r>
              <a:rPr lang="en-US" dirty="0"/>
              <a:t>Other organizations offer training or certification, including:</a:t>
            </a:r>
          </a:p>
          <a:p>
            <a:pPr lvl="1"/>
            <a:r>
              <a:rPr lang="en-US" dirty="0"/>
              <a:t>PHCC</a:t>
            </a:r>
          </a:p>
          <a:p>
            <a:pPr lvl="1"/>
            <a:r>
              <a:rPr lang="en-US" dirty="0"/>
              <a:t>NCCER</a:t>
            </a:r>
          </a:p>
          <a:p>
            <a:pPr lvl="1"/>
            <a:r>
              <a:rPr lang="en-US" dirty="0"/>
              <a:t>NYSERDA</a:t>
            </a:r>
          </a:p>
          <a:p>
            <a:pPr lvl="1"/>
            <a:r>
              <a:rPr lang="en-US" dirty="0"/>
              <a:t>BPI</a:t>
            </a:r>
          </a:p>
          <a:p>
            <a:pPr lvl="1"/>
            <a:r>
              <a:rPr lang="en-US" dirty="0"/>
              <a:t>AHRI</a:t>
            </a:r>
          </a:p>
          <a:p>
            <a:pPr lvl="1"/>
            <a:r>
              <a:rPr lang="en-US" dirty="0"/>
              <a:t>NEEP</a:t>
            </a:r>
          </a:p>
          <a:p>
            <a:pPr lvl="1"/>
            <a:endParaRPr lang="en-US" dirty="0"/>
          </a:p>
        </p:txBody>
      </p:sp>
    </p:spTree>
    <p:extLst>
      <p:ext uri="{BB962C8B-B14F-4D97-AF65-F5344CB8AC3E}">
        <p14:creationId xmlns:p14="http://schemas.microsoft.com/office/powerpoint/2010/main" val="40855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812E-C2E3-4FFD-92DA-0C1AB500AC01}"/>
              </a:ext>
            </a:extLst>
          </p:cNvPr>
          <p:cNvSpPr>
            <a:spLocks noGrp="1"/>
          </p:cNvSpPr>
          <p:nvPr>
            <p:ph type="title"/>
          </p:nvPr>
        </p:nvSpPr>
        <p:spPr/>
        <p:txBody>
          <a:bodyPr/>
          <a:lstStyle/>
          <a:p>
            <a:r>
              <a:rPr lang="en-US" dirty="0"/>
              <a:t>ASHP Operating Costs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E39E1F-8BBD-44C7-AA16-7014159571CE}"/>
                  </a:ext>
                </a:extLst>
              </p:cNvPr>
              <p:cNvSpPr>
                <a:spLocks noGrp="1"/>
              </p:cNvSpPr>
              <p:nvPr>
                <p:ph idx="1"/>
              </p:nvPr>
            </p:nvSpPr>
            <p:spPr/>
            <p:txBody>
              <a:bodyPr>
                <a:normAutofit lnSpcReduction="10000"/>
              </a:bodyPr>
              <a:lstStyle/>
              <a:p>
                <a:pPr marL="0" indent="0">
                  <a:buNone/>
                </a:pPr>
                <a:r>
                  <a:rPr lang="en-US" dirty="0"/>
                  <a:t>Current Annual Heating Energy</a:t>
                </a:r>
              </a:p>
              <a:p>
                <a:pPr marL="0" indent="0">
                  <a:buNone/>
                </a:pPr>
                <a:endParaRPr lang="en-US" dirty="0"/>
              </a:p>
              <a:p>
                <a:pPr marL="0" indent="0">
                  <a:buNone/>
                </a:pPr>
                <a:r>
                  <a:rPr lang="en-US" i="1" dirty="0"/>
                  <a:t>Bill reports </a:t>
                </a:r>
                <a:r>
                  <a:rPr lang="en-US" i="1" dirty="0" err="1"/>
                  <a:t>therms</a:t>
                </a:r>
                <a:r>
                  <a:rPr lang="en-US" i="1" dirty="0"/>
                  <a:t>:</a:t>
                </a:r>
              </a:p>
              <a:p>
                <a:pPr marL="0" marR="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𝐻𝑒𝑎𝑡𝑖𝑛𝑔</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𝐸𝑛𝑒𝑟𝑔𝑦</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𝑅𝑒𝑞𝑢𝑖𝑟𝑒𝑚𝑒𝑛𝑡</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US"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𝑦𝑟</m:t>
                          </m:r>
                        </m:e>
                      </m:d>
                    </m:oMath>
                  </m:oMathPara>
                </a14:m>
                <a:endParaRPr lang="en-US" sz="1800" i="1" dirty="0">
                  <a:effectLst/>
                  <a:latin typeface="Cambria Math" panose="02040503050406030204" pitchFamily="18"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effectLst/>
                    <a:ea typeface="Calibri" panose="020F0502020204030204" pitchFamily="34" charset="0"/>
                    <a:cs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𝐻𝑒𝑎𝑡𝑖𝑛𝑔</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𝐹𝑢𝑒𝑙</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𝑈𝑠𝑒</m:t>
                    </m:r>
                    <m:r>
                      <a:rPr lang="en-US" sz="1800" i="1">
                        <a:effectLst/>
                        <a:latin typeface="Cambria Math" panose="02040503050406030204" pitchFamily="18" charset="0"/>
                        <a:ea typeface="Calibri" panose="020F0502020204030204" pitchFamily="34" charset="0"/>
                        <a:cs typeface="Calibri" panose="020F0502020204030204" pitchFamily="34" charset="0"/>
                      </a:rPr>
                      <m:t> </m:t>
                    </m:r>
                    <m:d>
                      <m:dPr>
                        <m:ctrlPr>
                          <a:rPr lang="en-US"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𝑡h𝑒𝑟𝑚𝑠</m:t>
                        </m:r>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𝑦𝑟</m:t>
                        </m:r>
                      </m:e>
                    </m:d>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𝑥</m:t>
                    </m:r>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effectLst/>
                            <a:latin typeface="Cambria Math" panose="02040503050406030204" pitchFamily="18" charset="0"/>
                            <a:ea typeface="Calibri" panose="020F0502020204030204" pitchFamily="34" charset="0"/>
                            <a:cs typeface="Calibri" panose="020F0502020204030204" pitchFamily="34" charset="0"/>
                          </a:rPr>
                          <m:t>100,000 </m:t>
                        </m:r>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num>
                      <m:den>
                        <m:r>
                          <a:rPr lang="en-US" sz="1800" i="1">
                            <a:effectLst/>
                            <a:latin typeface="Cambria Math" panose="02040503050406030204" pitchFamily="18" charset="0"/>
                            <a:ea typeface="Calibri" panose="020F0502020204030204" pitchFamily="34" charset="0"/>
                            <a:cs typeface="Calibri" panose="020F0502020204030204" pitchFamily="34" charset="0"/>
                          </a:rPr>
                          <m:t>1 </m:t>
                        </m:r>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m:t>
                        </m:r>
                      </m:den>
                    </m:f>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𝑥</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𝑒𝑓𝑓𝑖𝑐𝑖𝑒𝑛𝑐𝑦</m:t>
                    </m:r>
                  </m:oMath>
                </a14:m>
                <a:endParaRPr lang="en-US" sz="1800" i="1" dirty="0">
                  <a:effectLst/>
                  <a:latin typeface="Cambria Math" panose="02040503050406030204" pitchFamily="18"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spcAft>
                    <a:spcPts val="800"/>
                  </a:spcAft>
                  <a:buNone/>
                </a:pPr>
                <a:r>
                  <a:rPr lang="en-US" i="1" dirty="0"/>
                  <a:t>Bill reports gallons of fuel oil:</a:t>
                </a:r>
              </a:p>
              <a:p>
                <a:pPr marL="0" indent="0">
                  <a:lnSpc>
                    <a:spcPct val="12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𝐻𝑒𝑎𝑡𝑖𝑛𝑔</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𝐸𝑛𝑒𝑟𝑔𝑦</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𝑅𝑒𝑞𝑢𝑖𝑟𝑒𝑚𝑒𝑛𝑡</m:t>
                      </m:r>
                      <m:r>
                        <a:rPr lang="en-US" sz="1800" i="1">
                          <a:latin typeface="Cambria Math" panose="02040503050406030204" pitchFamily="18" charset="0"/>
                          <a:ea typeface="Calibri" panose="020F0502020204030204" pitchFamily="34" charset="0"/>
                          <a:cs typeface="Calibri" panose="020F0502020204030204" pitchFamily="34" charset="0"/>
                        </a:rPr>
                        <m:t> </m:t>
                      </m:r>
                      <m:d>
                        <m:dPr>
                          <m:ctrlPr>
                            <a:rPr lang="en-US" sz="1800" i="1">
                              <a:latin typeface="Cambria Math" panose="02040503050406030204" pitchFamily="18" charset="0"/>
                              <a:ea typeface="Calibri" panose="020F0502020204030204" pitchFamily="34" charset="0"/>
                              <a:cs typeface="Calibri" panose="020F0502020204030204" pitchFamily="34" charset="0"/>
                            </a:rPr>
                          </m:ctrlPr>
                        </m:dPr>
                        <m:e>
                          <m:r>
                            <a:rPr lang="en-US" sz="1800" i="1">
                              <a:latin typeface="Cambria Math" panose="02040503050406030204" pitchFamily="18" charset="0"/>
                              <a:ea typeface="Calibri" panose="020F0502020204030204" pitchFamily="34" charset="0"/>
                              <a:cs typeface="Calibri" panose="020F0502020204030204" pitchFamily="34" charset="0"/>
                            </a:rPr>
                            <m:t>𝐵𝑡𝑢</m:t>
                          </m:r>
                          <m:r>
                            <a:rPr lang="en-US" sz="1800" i="1">
                              <a:latin typeface="Cambria Math" panose="02040503050406030204" pitchFamily="18" charset="0"/>
                              <a:ea typeface="Calibri" panose="020F0502020204030204" pitchFamily="34" charset="0"/>
                              <a:cs typeface="Calibri" panose="020F0502020204030204" pitchFamily="34" charset="0"/>
                            </a:rPr>
                            <m:t>/</m:t>
                          </m:r>
                          <m:r>
                            <a:rPr lang="en-US" sz="1800" i="1">
                              <a:latin typeface="Cambria Math" panose="02040503050406030204" pitchFamily="18" charset="0"/>
                              <a:ea typeface="Calibri" panose="020F0502020204030204" pitchFamily="34" charset="0"/>
                              <a:cs typeface="Calibri" panose="020F0502020204030204" pitchFamily="34" charset="0"/>
                            </a:rPr>
                            <m:t>𝑦𝑟</m:t>
                          </m:r>
                        </m:e>
                      </m:d>
                    </m:oMath>
                  </m:oMathPara>
                </a14:m>
                <a:endParaRPr lang="en-US" sz="1800" i="1" dirty="0">
                  <a:latin typeface="Cambria Math" panose="02040503050406030204" pitchFamily="18" charset="0"/>
                  <a:ea typeface="Calibri" panose="020F0502020204030204" pitchFamily="34" charset="0"/>
                  <a:cs typeface="Calibri" panose="020F0502020204030204" pitchFamily="34" charset="0"/>
                </a:endParaRPr>
              </a:p>
              <a:p>
                <a:pPr marL="0" indent="0">
                  <a:lnSpc>
                    <a:spcPct val="127000"/>
                  </a:lnSpc>
                  <a:spcBef>
                    <a:spcPts val="0"/>
                  </a:spcBef>
                  <a:spcAft>
                    <a:spcPts val="800"/>
                  </a:spcAft>
                  <a:buNone/>
                </a:pPr>
                <a:r>
                  <a:rPr lang="en-US" sz="1800" i="1" dirty="0">
                    <a:latin typeface="Cambria Math" panose="02040503050406030204" pitchFamily="18" charset="0"/>
                    <a:ea typeface="Calibri" panose="020F0502020204030204" pitchFamily="34" charset="0"/>
                    <a:cs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Calibri" panose="020F0502020204030204" pitchFamily="34" charset="0"/>
                      </a:rPr>
                      <m:t>=</m:t>
                    </m:r>
                    <m:r>
                      <a:rPr lang="en-US" sz="1800" i="1">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b="0" i="1" smtClean="0">
                        <a:latin typeface="Cambria Math" panose="02040503050406030204" pitchFamily="18" charset="0"/>
                        <a:ea typeface="Calibri" panose="020F0502020204030204" pitchFamily="34" charset="0"/>
                        <a:cs typeface="Calibri" panose="020F0502020204030204" pitchFamily="34" charset="0"/>
                      </a:rPr>
                      <m:t>𝐹𝑢𝑒𝑙</m:t>
                    </m:r>
                    <m:r>
                      <a:rPr lang="en-US" sz="1800" b="0" i="1" smtClean="0">
                        <a:latin typeface="Cambria Math" panose="02040503050406030204" pitchFamily="18" charset="0"/>
                        <a:ea typeface="Calibri" panose="020F0502020204030204" pitchFamily="34" charset="0"/>
                        <a:cs typeface="Calibri" panose="020F0502020204030204" pitchFamily="34" charset="0"/>
                      </a:rPr>
                      <m:t> </m:t>
                    </m:r>
                    <m:r>
                      <a:rPr lang="en-US" sz="1800" b="0" i="1" smtClean="0">
                        <a:latin typeface="Cambria Math" panose="02040503050406030204" pitchFamily="18" charset="0"/>
                        <a:ea typeface="Calibri" panose="020F0502020204030204" pitchFamily="34" charset="0"/>
                        <a:cs typeface="Calibri" panose="020F0502020204030204" pitchFamily="34" charset="0"/>
                      </a:rPr>
                      <m:t>𝑂𝑖𝑙</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𝑈𝑠𝑒</m:t>
                    </m:r>
                    <m:r>
                      <a:rPr lang="en-US" sz="1800" i="1">
                        <a:latin typeface="Cambria Math" panose="02040503050406030204" pitchFamily="18" charset="0"/>
                        <a:ea typeface="Calibri" panose="020F0502020204030204" pitchFamily="34" charset="0"/>
                        <a:cs typeface="Calibri" panose="020F0502020204030204" pitchFamily="34" charset="0"/>
                      </a:rPr>
                      <m:t> </m:t>
                    </m:r>
                    <m:d>
                      <m:dPr>
                        <m:ctrlPr>
                          <a:rPr lang="en-US" sz="1800" i="1">
                            <a:latin typeface="Cambria Math" panose="02040503050406030204" pitchFamily="18" charset="0"/>
                            <a:ea typeface="Calibri" panose="020F0502020204030204" pitchFamily="34" charset="0"/>
                            <a:cs typeface="Calibri" panose="020F0502020204030204" pitchFamily="34" charset="0"/>
                          </a:rPr>
                        </m:ctrlPr>
                      </m:dPr>
                      <m:e>
                        <m:r>
                          <a:rPr lang="en-US" sz="1800" b="0" i="1" smtClean="0">
                            <a:latin typeface="Cambria Math" panose="02040503050406030204" pitchFamily="18" charset="0"/>
                            <a:ea typeface="Calibri" panose="020F0502020204030204" pitchFamily="34" charset="0"/>
                            <a:cs typeface="Calibri" panose="020F0502020204030204" pitchFamily="34" charset="0"/>
                          </a:rPr>
                          <m:t>𝑔𝑎𝑙𝑙𝑜𝑛𝑠</m:t>
                        </m:r>
                        <m:r>
                          <a:rPr lang="en-US" sz="1800" i="1">
                            <a:latin typeface="Cambria Math" panose="02040503050406030204" pitchFamily="18" charset="0"/>
                            <a:ea typeface="Calibri" panose="020F0502020204030204" pitchFamily="34" charset="0"/>
                            <a:cs typeface="Calibri" panose="020F0502020204030204" pitchFamily="34" charset="0"/>
                          </a:rPr>
                          <m:t>/</m:t>
                        </m:r>
                        <m:r>
                          <a:rPr lang="en-US" sz="1800" i="1">
                            <a:latin typeface="Cambria Math" panose="02040503050406030204" pitchFamily="18" charset="0"/>
                            <a:ea typeface="Calibri" panose="020F0502020204030204" pitchFamily="34" charset="0"/>
                            <a:cs typeface="Calibri" panose="020F0502020204030204" pitchFamily="34" charset="0"/>
                          </a:rPr>
                          <m:t>𝑦𝑟</m:t>
                        </m:r>
                      </m:e>
                    </m:d>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𝑥</m:t>
                    </m:r>
                    <m:f>
                      <m:fPr>
                        <m:ctrlPr>
                          <a:rPr lang="en-US" sz="1800" i="1">
                            <a:latin typeface="Cambria Math" panose="02040503050406030204" pitchFamily="18" charset="0"/>
                            <a:ea typeface="Calibri" panose="020F0502020204030204" pitchFamily="34" charset="0"/>
                            <a:cs typeface="Calibri" panose="020F0502020204030204" pitchFamily="34" charset="0"/>
                          </a:rPr>
                        </m:ctrlPr>
                      </m:fPr>
                      <m:num>
                        <m:r>
                          <a:rPr lang="en-US" sz="1800" i="1">
                            <a:latin typeface="Cambria Math" panose="02040503050406030204" pitchFamily="18" charset="0"/>
                            <a:ea typeface="Calibri" panose="020F0502020204030204" pitchFamily="34" charset="0"/>
                            <a:cs typeface="Calibri" panose="020F0502020204030204" pitchFamily="34" charset="0"/>
                          </a:rPr>
                          <m:t>1</m:t>
                        </m:r>
                        <m:r>
                          <a:rPr lang="en-US" sz="1800" b="0" i="1" smtClean="0">
                            <a:latin typeface="Cambria Math" panose="02040503050406030204" pitchFamily="18" charset="0"/>
                            <a:ea typeface="Calibri" panose="020F0502020204030204" pitchFamily="34" charset="0"/>
                            <a:cs typeface="Calibri" panose="020F0502020204030204" pitchFamily="34" charset="0"/>
                          </a:rPr>
                          <m:t>38,5</m:t>
                        </m:r>
                        <m:r>
                          <a:rPr lang="en-US" sz="1800" i="1">
                            <a:latin typeface="Cambria Math" panose="02040503050406030204" pitchFamily="18" charset="0"/>
                            <a:ea typeface="Calibri" panose="020F0502020204030204" pitchFamily="34" charset="0"/>
                            <a:cs typeface="Calibri" panose="020F0502020204030204" pitchFamily="34" charset="0"/>
                          </a:rPr>
                          <m:t>00 </m:t>
                        </m:r>
                        <m:r>
                          <a:rPr lang="en-US" sz="1800" i="1">
                            <a:latin typeface="Cambria Math" panose="02040503050406030204" pitchFamily="18" charset="0"/>
                            <a:ea typeface="Calibri" panose="020F0502020204030204" pitchFamily="34" charset="0"/>
                            <a:cs typeface="Calibri" panose="020F0502020204030204" pitchFamily="34" charset="0"/>
                          </a:rPr>
                          <m:t>𝐵𝑡𝑢</m:t>
                        </m:r>
                      </m:num>
                      <m:den>
                        <m:r>
                          <a:rPr lang="en-US" sz="1800" i="1">
                            <a:latin typeface="Cambria Math" panose="02040503050406030204" pitchFamily="18" charset="0"/>
                            <a:ea typeface="Calibri" panose="020F0502020204030204" pitchFamily="34" charset="0"/>
                            <a:cs typeface="Calibri" panose="020F0502020204030204" pitchFamily="34" charset="0"/>
                          </a:rPr>
                          <m:t>1 </m:t>
                        </m:r>
                        <m:r>
                          <a:rPr lang="en-US" sz="1800" b="0" i="1" smtClean="0">
                            <a:latin typeface="Cambria Math" panose="02040503050406030204" pitchFamily="18" charset="0"/>
                            <a:ea typeface="Calibri" panose="020F0502020204030204" pitchFamily="34" charset="0"/>
                            <a:cs typeface="Calibri" panose="020F0502020204030204" pitchFamily="34" charset="0"/>
                          </a:rPr>
                          <m:t>𝑔𝑎𝑙𝑙𝑜𝑛</m:t>
                        </m:r>
                      </m:den>
                    </m:f>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𝑥</m:t>
                    </m:r>
                    <m:r>
                      <a:rPr lang="en-US" sz="1800" i="1">
                        <a:latin typeface="Cambria Math" panose="02040503050406030204" pitchFamily="18" charset="0"/>
                        <a:ea typeface="Calibri" panose="020F0502020204030204" pitchFamily="34" charset="0"/>
                        <a:cs typeface="Calibri" panose="020F0502020204030204" pitchFamily="34" charset="0"/>
                      </a:rPr>
                      <m:t> </m:t>
                    </m:r>
                    <m:r>
                      <a:rPr lang="en-US" sz="1800" i="1">
                        <a:latin typeface="Cambria Math" panose="02040503050406030204" pitchFamily="18" charset="0"/>
                        <a:ea typeface="Calibri" panose="020F0502020204030204" pitchFamily="34" charset="0"/>
                        <a:cs typeface="Calibri" panose="020F0502020204030204" pitchFamily="34" charset="0"/>
                      </a:rPr>
                      <m:t>𝑒𝑓𝑓𝑖𝑐𝑖𝑒𝑛𝑐𝑦</m:t>
                    </m:r>
                  </m:oMath>
                </a14:m>
                <a:endParaRPr lang="en-US" sz="1800" i="1" dirty="0">
                  <a:latin typeface="Cambria Math" panose="02040503050406030204" pitchFamily="18"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62E39E1F-8BBD-44C7-AA16-7014159571CE}"/>
                  </a:ext>
                </a:extLst>
              </p:cNvPr>
              <p:cNvSpPr>
                <a:spLocks noGrp="1" noRot="1" noChangeAspect="1" noMove="1" noResize="1" noEditPoints="1" noAdjustHandles="1" noChangeArrowheads="1" noChangeShapeType="1" noTextEdit="1"/>
              </p:cNvSpPr>
              <p:nvPr>
                <p:ph idx="1"/>
              </p:nvPr>
            </p:nvSpPr>
            <p:spPr>
              <a:blipFill>
                <a:blip r:embed="rId2"/>
                <a:stretch>
                  <a:fillRect l="-1546" t="-3081"/>
                </a:stretch>
              </a:blipFill>
            </p:spPr>
            <p:txBody>
              <a:bodyPr/>
              <a:lstStyle/>
              <a:p>
                <a:r>
                  <a:rPr lang="en-US">
                    <a:noFill/>
                  </a:rPr>
                  <a:t> </a:t>
                </a:r>
              </a:p>
            </p:txBody>
          </p:sp>
        </mc:Fallback>
      </mc:AlternateContent>
    </p:spTree>
    <p:extLst>
      <p:ext uri="{BB962C8B-B14F-4D97-AF65-F5344CB8AC3E}">
        <p14:creationId xmlns:p14="http://schemas.microsoft.com/office/powerpoint/2010/main" val="1924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812E-C2E3-4FFD-92DA-0C1AB500AC01}"/>
              </a:ext>
            </a:extLst>
          </p:cNvPr>
          <p:cNvSpPr>
            <a:spLocks noGrp="1"/>
          </p:cNvSpPr>
          <p:nvPr>
            <p:ph type="title"/>
          </p:nvPr>
        </p:nvSpPr>
        <p:spPr/>
        <p:txBody>
          <a:bodyPr/>
          <a:lstStyle/>
          <a:p>
            <a:r>
              <a:rPr lang="en-US" dirty="0"/>
              <a:t>ASHP Operating Costs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E39E1F-8BBD-44C7-AA16-7014159571CE}"/>
                  </a:ext>
                </a:extLst>
              </p:cNvPr>
              <p:cNvSpPr>
                <a:spLocks noGrp="1"/>
              </p:cNvSpPr>
              <p:nvPr>
                <p:ph idx="1"/>
              </p:nvPr>
            </p:nvSpPr>
            <p:spPr/>
            <p:txBody>
              <a:bodyPr/>
              <a:lstStyle/>
              <a:p>
                <a:pPr marL="0" indent="0">
                  <a:buNone/>
                </a:pPr>
                <a:r>
                  <a:rPr lang="en-US" dirty="0"/>
                  <a:t>Example:</a:t>
                </a:r>
              </a:p>
              <a:p>
                <a:pPr marL="0" indent="0">
                  <a:buNone/>
                </a:pPr>
                <a:r>
                  <a:rPr lang="en-US" dirty="0"/>
                  <a:t>700 </a:t>
                </a:r>
                <a:r>
                  <a:rPr lang="en-US" dirty="0" err="1"/>
                  <a:t>therms</a:t>
                </a:r>
                <a:r>
                  <a:rPr lang="en-US" dirty="0"/>
                  <a:t>/</a:t>
                </a:r>
                <a:r>
                  <a:rPr lang="en-US" dirty="0" err="1"/>
                  <a:t>yr</a:t>
                </a:r>
                <a:endParaRPr lang="en-US" dirty="0"/>
              </a:p>
              <a:p>
                <a:pPr marL="0" indent="0">
                  <a:buNone/>
                </a:pPr>
                <a:r>
                  <a:rPr lang="en-US" dirty="0"/>
                  <a:t>80% AFUE (efficiency) furnace</a:t>
                </a:r>
              </a:p>
              <a:p>
                <a:pPr marL="0" indent="0">
                  <a:buNone/>
                </a:pPr>
                <a:endParaRPr lang="en-US" dirty="0"/>
              </a:p>
              <a:p>
                <a:pPr marL="0" marR="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𝐻𝑒𝑎𝑡𝑖𝑛𝑔</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𝐸𝑛𝑒𝑟𝑔𝑦</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r>
                        <a:rPr lang="en-US" sz="1800" i="1" smtClean="0">
                          <a:effectLst/>
                          <a:latin typeface="Cambria Math" panose="02040503050406030204" pitchFamily="18" charset="0"/>
                          <a:ea typeface="Calibri" panose="020F0502020204030204" pitchFamily="34" charset="0"/>
                          <a:cs typeface="Calibri" panose="020F0502020204030204" pitchFamily="34" charset="0"/>
                        </a:rPr>
                        <m:t>𝑅𝑒𝑞𝑢𝑖𝑟𝑒𝑚𝑒𝑛𝑡</m:t>
                      </m:r>
                      <m:r>
                        <a:rPr lang="en-US" sz="1800" i="1"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US"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𝑦𝑟</m:t>
                          </m:r>
                        </m:e>
                      </m:d>
                    </m:oMath>
                  </m:oMathPara>
                </a14:m>
                <a:endParaRPr lang="en-US" sz="1800" i="1" dirty="0">
                  <a:effectLst/>
                  <a:latin typeface="Cambria Math" panose="02040503050406030204" pitchFamily="18"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effectLst/>
                    <a:ea typeface="Calibri" panose="020F0502020204030204" pitchFamily="34" charset="0"/>
                    <a:cs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𝐴𝑛𝑛𝑢𝑎𝑙</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𝑁𝑎𝑡𝑢𝑟𝑎𝑙</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𝐺𝑎𝑠</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𝑈𝑠𝑒</m:t>
                    </m:r>
                    <m:r>
                      <a:rPr lang="en-US" sz="1800" i="1">
                        <a:effectLst/>
                        <a:latin typeface="Cambria Math" panose="02040503050406030204" pitchFamily="18" charset="0"/>
                        <a:ea typeface="Calibri" panose="020F0502020204030204" pitchFamily="34" charset="0"/>
                        <a:cs typeface="Calibri" panose="020F0502020204030204" pitchFamily="34" charset="0"/>
                      </a:rPr>
                      <m:t> </m:t>
                    </m:r>
                    <m:d>
                      <m:dPr>
                        <m:ctrlPr>
                          <a:rPr lang="en-US"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𝑡h𝑒𝑟𝑚𝑠</m:t>
                        </m:r>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𝑦𝑟</m:t>
                        </m:r>
                      </m:e>
                    </m:d>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𝑥</m:t>
                    </m:r>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effectLst/>
                            <a:latin typeface="Cambria Math" panose="02040503050406030204" pitchFamily="18" charset="0"/>
                            <a:ea typeface="Calibri" panose="020F0502020204030204" pitchFamily="34" charset="0"/>
                            <a:cs typeface="Calibri" panose="020F0502020204030204" pitchFamily="34" charset="0"/>
                          </a:rPr>
                          <m:t>100,000 </m:t>
                        </m:r>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num>
                      <m:den>
                        <m:r>
                          <a:rPr lang="en-US" sz="1800" i="1">
                            <a:effectLst/>
                            <a:latin typeface="Cambria Math" panose="02040503050406030204" pitchFamily="18" charset="0"/>
                            <a:ea typeface="Calibri" panose="020F0502020204030204" pitchFamily="34" charset="0"/>
                            <a:cs typeface="Calibri" panose="020F0502020204030204" pitchFamily="34" charset="0"/>
                          </a:rPr>
                          <m:t>1 </m:t>
                        </m:r>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m:t>
                        </m:r>
                      </m:den>
                    </m:f>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𝑥</m:t>
                    </m:r>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𝑒𝑓𝑓𝑖𝑐𝑖𝑒𝑛𝑐𝑦</m:t>
                    </m:r>
                  </m:oMath>
                </a14:m>
                <a:endParaRPr lang="en-US" sz="1800" i="1" dirty="0">
                  <a:effectLst/>
                  <a:latin typeface="Cambria Math" panose="02040503050406030204" pitchFamily="18"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effectLst/>
                    <a:ea typeface="Calibri" panose="020F0502020204030204" pitchFamily="34" charset="0"/>
                    <a:cs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Calibri" panose="020F0502020204030204" pitchFamily="34" charset="0"/>
                      </a:rPr>
                      <m:t>=700</m:t>
                    </m:r>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𝑡h𝑒𝑟𝑚𝑠</m:t>
                        </m:r>
                      </m:num>
                      <m:den>
                        <m:r>
                          <a:rPr lang="en-US" sz="1800" i="1">
                            <a:effectLst/>
                            <a:latin typeface="Cambria Math" panose="02040503050406030204" pitchFamily="18" charset="0"/>
                            <a:ea typeface="Calibri" panose="020F0502020204030204" pitchFamily="34" charset="0"/>
                            <a:cs typeface="Calibri" panose="020F0502020204030204" pitchFamily="34" charset="0"/>
                          </a:rPr>
                          <m:t>𝑦𝑟</m:t>
                        </m:r>
                      </m:den>
                    </m:f>
                    <m:r>
                      <a:rPr lang="en-US" sz="1800" i="1">
                        <a:effectLst/>
                        <a:latin typeface="Cambria Math" panose="02040503050406030204" pitchFamily="18" charset="0"/>
                        <a:ea typeface="Calibri" panose="020F0502020204030204" pitchFamily="34" charset="0"/>
                        <a:cs typeface="Calibri" panose="020F0502020204030204" pitchFamily="34" charset="0"/>
                      </a:rPr>
                      <m:t>𝑥</m:t>
                    </m:r>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effectLst/>
                            <a:latin typeface="Cambria Math" panose="02040503050406030204" pitchFamily="18" charset="0"/>
                            <a:ea typeface="Calibri" panose="020F0502020204030204" pitchFamily="34" charset="0"/>
                            <a:cs typeface="Calibri" panose="020F0502020204030204" pitchFamily="34" charset="0"/>
                          </a:rPr>
                          <m:t>100,000 </m:t>
                        </m:r>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num>
                      <m:den>
                        <m:r>
                          <a:rPr lang="en-US" sz="1800" i="1">
                            <a:effectLst/>
                            <a:latin typeface="Cambria Math" panose="02040503050406030204" pitchFamily="18" charset="0"/>
                            <a:ea typeface="Calibri" panose="020F0502020204030204" pitchFamily="34" charset="0"/>
                            <a:cs typeface="Calibri" panose="020F0502020204030204" pitchFamily="34" charset="0"/>
                          </a:rPr>
                          <m:t>1 </m:t>
                        </m:r>
                        <m:r>
                          <a:rPr lang="en-US" sz="1800" i="1">
                            <a:effectLst/>
                            <a:latin typeface="Cambria Math" panose="02040503050406030204" pitchFamily="18" charset="0"/>
                            <a:ea typeface="Calibri" panose="020F0502020204030204" pitchFamily="34" charset="0"/>
                            <a:cs typeface="Calibri" panose="020F0502020204030204" pitchFamily="34" charset="0"/>
                          </a:rPr>
                          <m:t>𝑡h𝑒𝑟𝑚</m:t>
                        </m:r>
                      </m:den>
                    </m:f>
                    <m:r>
                      <a:rPr lang="en-US" sz="1800" i="1">
                        <a:effectLst/>
                        <a:latin typeface="Cambria Math" panose="02040503050406030204" pitchFamily="18" charset="0"/>
                        <a:ea typeface="Calibri" panose="020F0502020204030204" pitchFamily="34" charset="0"/>
                        <a:cs typeface="Calibri" panose="020F0502020204030204" pitchFamily="34" charset="0"/>
                      </a:rPr>
                      <m:t> </m:t>
                    </m:r>
                    <m:r>
                      <a:rPr lang="en-US" sz="1800" i="1">
                        <a:effectLst/>
                        <a:latin typeface="Cambria Math" panose="02040503050406030204" pitchFamily="18" charset="0"/>
                        <a:ea typeface="Calibri" panose="020F0502020204030204" pitchFamily="34" charset="0"/>
                        <a:cs typeface="Calibri" panose="020F0502020204030204" pitchFamily="34" charset="0"/>
                      </a:rPr>
                      <m:t>𝑥</m:t>
                    </m:r>
                    <m:r>
                      <a:rPr lang="en-US" sz="1800" i="1">
                        <a:effectLst/>
                        <a:latin typeface="Cambria Math" panose="02040503050406030204" pitchFamily="18" charset="0"/>
                        <a:ea typeface="Calibri" panose="020F0502020204030204" pitchFamily="34" charset="0"/>
                        <a:cs typeface="Calibri" panose="020F0502020204030204" pitchFamily="34" charset="0"/>
                      </a:rPr>
                      <m:t> 80%=56,000,000</m:t>
                    </m:r>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effectLst/>
                            <a:latin typeface="Cambria Math" panose="02040503050406030204" pitchFamily="18" charset="0"/>
                            <a:ea typeface="Calibri" panose="020F0502020204030204" pitchFamily="34" charset="0"/>
                            <a:cs typeface="Calibri" panose="020F0502020204030204" pitchFamily="34" charset="0"/>
                          </a:rPr>
                          <m:t>𝐵𝑡𝑢</m:t>
                        </m:r>
                      </m:num>
                      <m:den>
                        <m:r>
                          <a:rPr lang="en-US" sz="1800" i="1">
                            <a:effectLst/>
                            <a:latin typeface="Cambria Math" panose="02040503050406030204" pitchFamily="18" charset="0"/>
                            <a:ea typeface="Calibri" panose="020F0502020204030204" pitchFamily="34" charset="0"/>
                            <a:cs typeface="Calibri" panose="020F0502020204030204" pitchFamily="34" charset="0"/>
                          </a:rPr>
                          <m:t>𝑦𝑟</m:t>
                        </m:r>
                      </m:den>
                    </m:f>
                  </m:oMath>
                </a14:m>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en-US" dirty="0"/>
                  <a:t>56 million Btu/</a:t>
                </a:r>
                <a:r>
                  <a:rPr lang="en-US" dirty="0" err="1"/>
                  <a:t>yr</a:t>
                </a:r>
                <a:r>
                  <a:rPr lang="en-US" dirty="0"/>
                  <a:t> heating energy</a:t>
                </a:r>
              </a:p>
            </p:txBody>
          </p:sp>
        </mc:Choice>
        <mc:Fallback xmlns="">
          <p:sp>
            <p:nvSpPr>
              <p:cNvPr id="3" name="Content Placeholder 2">
                <a:extLst>
                  <a:ext uri="{FF2B5EF4-FFF2-40B4-BE49-F238E27FC236}">
                    <a16:creationId xmlns:a16="http://schemas.microsoft.com/office/drawing/2014/main" id="{62E39E1F-8BBD-44C7-AA16-7014159571CE}"/>
                  </a:ext>
                </a:extLst>
              </p:cNvPr>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253929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812E-C2E3-4FFD-92DA-0C1AB500AC01}"/>
              </a:ext>
            </a:extLst>
          </p:cNvPr>
          <p:cNvSpPr>
            <a:spLocks noGrp="1"/>
          </p:cNvSpPr>
          <p:nvPr>
            <p:ph type="title"/>
          </p:nvPr>
        </p:nvSpPr>
        <p:spPr/>
        <p:txBody>
          <a:bodyPr/>
          <a:lstStyle/>
          <a:p>
            <a:r>
              <a:rPr lang="en-US" dirty="0"/>
              <a:t>ASHP Operating Costs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E39E1F-8BBD-44C7-AA16-7014159571CE}"/>
                  </a:ext>
                </a:extLst>
              </p:cNvPr>
              <p:cNvSpPr>
                <a:spLocks noGrp="1"/>
              </p:cNvSpPr>
              <p:nvPr>
                <p:ph idx="1"/>
              </p:nvPr>
            </p:nvSpPr>
            <p:spPr/>
            <p:txBody>
              <a:bodyPr>
                <a:normAutofit/>
              </a:bodyPr>
              <a:lstStyle/>
              <a:p>
                <a:pPr marL="0" indent="0">
                  <a:buNone/>
                </a:pPr>
                <a:r>
                  <a:rPr lang="en-US" dirty="0"/>
                  <a:t>Proposed Annual Heating Costs with Heat Pump</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𝐻𝑆𝑃𝐹</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m:t>
                      </m:r>
                      <m:f>
                        <m:fPr>
                          <m:ctrlPr>
                            <a:rPr lang="en-US" sz="1800" i="1">
                              <a:effectLst/>
                              <a:latin typeface="Cambria Math" panose="02040503050406030204" pitchFamily="18" charset="0"/>
                              <a:ea typeface="Yu Mincho" panose="02020400000000000000" pitchFamily="18" charset="-128"/>
                              <a:cs typeface="Calibri" panose="020F0502020204030204" pitchFamily="34" charset="0"/>
                            </a:rPr>
                          </m:ctrlPr>
                        </m:fPr>
                        <m:num>
                          <m:r>
                            <a:rPr lang="en-US" sz="1800" i="1">
                              <a:effectLst/>
                              <a:latin typeface="Cambria Math" panose="02040503050406030204" pitchFamily="18" charset="0"/>
                              <a:ea typeface="Yu Mincho" panose="02020400000000000000" pitchFamily="18" charset="-128"/>
                              <a:cs typeface="Calibri" panose="020F0502020204030204" pitchFamily="34" charset="0"/>
                            </a:rPr>
                            <m:t>𝐻𝑒𝑎𝑡𝑖𝑛𝑔</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𝑅𝑒𝑞𝑢𝑖𝑟𝑒𝑚𝑒𝑛𝑡</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𝐵𝑡𝑢</m:t>
                          </m:r>
                          <m:r>
                            <a:rPr lang="en-US" sz="1800" i="1">
                              <a:effectLst/>
                              <a:latin typeface="Cambria Math" panose="02040503050406030204" pitchFamily="18" charset="0"/>
                              <a:ea typeface="Yu Mincho" panose="02020400000000000000" pitchFamily="18" charset="-128"/>
                              <a:cs typeface="Calibri" panose="020F0502020204030204" pitchFamily="34" charset="0"/>
                            </a:rPr>
                            <m:t>/</m:t>
                          </m:r>
                          <m:r>
                            <a:rPr lang="en-US" sz="1800" i="1">
                              <a:effectLst/>
                              <a:latin typeface="Cambria Math" panose="02040503050406030204" pitchFamily="18" charset="0"/>
                              <a:ea typeface="Yu Mincho" panose="02020400000000000000" pitchFamily="18" charset="-128"/>
                              <a:cs typeface="Calibri" panose="020F0502020204030204" pitchFamily="34" charset="0"/>
                            </a:rPr>
                            <m:t>𝑦𝑟</m:t>
                          </m:r>
                          <m:r>
                            <a:rPr lang="en-US" sz="1800" i="1">
                              <a:effectLst/>
                              <a:latin typeface="Cambria Math" panose="02040503050406030204" pitchFamily="18" charset="0"/>
                              <a:ea typeface="Yu Mincho" panose="02020400000000000000" pitchFamily="18" charset="-128"/>
                              <a:cs typeface="Calibri" panose="020F0502020204030204" pitchFamily="34" charset="0"/>
                            </a:rPr>
                            <m:t>)</m:t>
                          </m:r>
                        </m:num>
                        <m:den>
                          <m:r>
                            <a:rPr lang="en-US" sz="1800" i="1">
                              <a:effectLst/>
                              <a:latin typeface="Cambria Math" panose="02040503050406030204" pitchFamily="18" charset="0"/>
                              <a:ea typeface="Yu Mincho" panose="02020400000000000000" pitchFamily="18" charset="-128"/>
                              <a:cs typeface="Calibri" panose="020F0502020204030204" pitchFamily="34" charset="0"/>
                            </a:rPr>
                            <m:t>𝐸𝑙𝑒𝑐𝑡𝑟𝑖𝑐</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𝑈𝑠𝑒𝑑</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𝑊h</m:t>
                          </m:r>
                          <m:r>
                            <a:rPr lang="en-US" sz="1800" i="1">
                              <a:effectLst/>
                              <a:latin typeface="Cambria Math" panose="02040503050406030204" pitchFamily="18" charset="0"/>
                              <a:ea typeface="Yu Mincho" panose="02020400000000000000" pitchFamily="18" charset="-128"/>
                              <a:cs typeface="Calibri" panose="020F0502020204030204" pitchFamily="34" charset="0"/>
                            </a:rPr>
                            <m:t>/</m:t>
                          </m:r>
                          <m:r>
                            <a:rPr lang="en-US" sz="1800" i="1">
                              <a:effectLst/>
                              <a:latin typeface="Cambria Math" panose="02040503050406030204" pitchFamily="18" charset="0"/>
                              <a:ea typeface="Yu Mincho" panose="02020400000000000000" pitchFamily="18" charset="-128"/>
                              <a:cs typeface="Calibri" panose="020F0502020204030204" pitchFamily="34" charset="0"/>
                            </a:rPr>
                            <m:t>𝑦𝑟</m:t>
                          </m:r>
                          <m:r>
                            <a:rPr lang="en-US" sz="1800" i="1">
                              <a:effectLst/>
                              <a:latin typeface="Cambria Math" panose="02040503050406030204" pitchFamily="18" charset="0"/>
                              <a:ea typeface="Yu Mincho" panose="02020400000000000000" pitchFamily="18" charset="-128"/>
                              <a:cs typeface="Calibri" panose="020F0502020204030204" pitchFamily="34" charset="0"/>
                            </a:rPr>
                            <m:t>)</m:t>
                          </m:r>
                        </m:den>
                      </m:f>
                    </m:oMath>
                  </m:oMathPara>
                </a14:m>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marR="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Yu Mincho" panose="02020400000000000000" pitchFamily="18" charset="-128"/>
                          <a:cs typeface="Calibri" panose="020F0502020204030204" pitchFamily="34" charset="0"/>
                        </a:rPr>
                        <m:t>𝐸𝑙𝑒𝑐𝑡𝑟𝑖𝑐</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𝑈𝑠𝑒𝑑</m:t>
                      </m:r>
                      <m:r>
                        <a:rPr lang="en-US" sz="1800" i="1">
                          <a:latin typeface="Cambria Math" panose="02040503050406030204" pitchFamily="18" charset="0"/>
                          <a:ea typeface="Yu Mincho" panose="02020400000000000000" pitchFamily="18" charset="-128"/>
                          <a:cs typeface="Calibri" panose="020F0502020204030204" pitchFamily="34" charset="0"/>
                        </a:rPr>
                        <m:t> </m:t>
                      </m:r>
                      <m:d>
                        <m:dPr>
                          <m:ctrlPr>
                            <a:rPr lang="en-US" sz="1800" i="1">
                              <a:latin typeface="Cambria Math" panose="02040503050406030204" pitchFamily="18" charset="0"/>
                              <a:ea typeface="Yu Mincho" panose="02020400000000000000" pitchFamily="18" charset="-128"/>
                              <a:cs typeface="Calibri" panose="020F0502020204030204" pitchFamily="34" charset="0"/>
                            </a:rPr>
                          </m:ctrlPr>
                        </m:dPr>
                        <m:e>
                          <m:r>
                            <a:rPr lang="en-US" sz="1800" i="1">
                              <a:latin typeface="Cambria Math" panose="02040503050406030204" pitchFamily="18" charset="0"/>
                              <a:ea typeface="Yu Mincho" panose="02020400000000000000" pitchFamily="18" charset="-128"/>
                              <a:cs typeface="Calibri" panose="020F0502020204030204" pitchFamily="34" charset="0"/>
                            </a:rPr>
                            <m:t>𝑘𝑊h</m:t>
                          </m:r>
                          <m:r>
                            <a:rPr lang="en-US" sz="1800" i="1">
                              <a:latin typeface="Cambria Math" panose="02040503050406030204" pitchFamily="18" charset="0"/>
                              <a:ea typeface="Yu Mincho" panose="02020400000000000000" pitchFamily="18" charset="-128"/>
                              <a:cs typeface="Calibri" panose="020F0502020204030204" pitchFamily="34" charset="0"/>
                            </a:rPr>
                            <m:t>/</m:t>
                          </m:r>
                          <m:r>
                            <a:rPr lang="en-US" sz="1800" i="1">
                              <a:latin typeface="Cambria Math" panose="02040503050406030204" pitchFamily="18" charset="0"/>
                              <a:ea typeface="Yu Mincho" panose="02020400000000000000" pitchFamily="18" charset="-128"/>
                              <a:cs typeface="Calibri" panose="020F0502020204030204" pitchFamily="34" charset="0"/>
                            </a:rPr>
                            <m:t>𝑦𝑟</m:t>
                          </m:r>
                        </m:e>
                      </m:d>
                    </m:oMath>
                  </m:oMathPara>
                </a14:m>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marR="0" indent="0">
                  <a:lnSpc>
                    <a:spcPct val="107000"/>
                  </a:lnSpc>
                  <a:spcBef>
                    <a:spcPts val="0"/>
                  </a:spcBef>
                  <a:spcAft>
                    <a:spcPts val="800"/>
                  </a:spcAft>
                  <a:buNone/>
                </a:pPr>
                <a:r>
                  <a:rPr lang="en-US" sz="1800" i="1" dirty="0">
                    <a:latin typeface="Cambria Math" panose="02040503050406030204" pitchFamily="18" charset="0"/>
                    <a:ea typeface="Yu Mincho" panose="02020400000000000000" pitchFamily="18" charset="-128"/>
                    <a:cs typeface="Calibri" panose="020F0502020204030204" pitchFamily="34" charset="0"/>
                  </a:rPr>
                  <a:t>	</a:t>
                </a:r>
                <a14:m>
                  <m:oMath xmlns:m="http://schemas.openxmlformats.org/officeDocument/2006/math">
                    <m:r>
                      <a:rPr lang="en-US" sz="1800" i="1">
                        <a:latin typeface="Cambria Math" panose="02040503050406030204" pitchFamily="18" charset="0"/>
                        <a:ea typeface="Yu Mincho" panose="02020400000000000000" pitchFamily="18" charset="-128"/>
                        <a:cs typeface="Calibri" panose="020F0502020204030204" pitchFamily="34" charset="0"/>
                      </a:rPr>
                      <m:t>= </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𝐻𝑒𝑎𝑡𝑖𝑛𝑔</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𝑅𝑒𝑞𝑢𝑖𝑟𝑒𝑚𝑒𝑛𝑡</m:t>
                        </m:r>
                        <m:r>
                          <a:rPr lang="en-US" sz="1800" i="1">
                            <a:latin typeface="Cambria Math" panose="02040503050406030204" pitchFamily="18" charset="0"/>
                            <a:ea typeface="Yu Mincho" panose="02020400000000000000" pitchFamily="18" charset="-128"/>
                            <a:cs typeface="Calibri" panose="020F0502020204030204" pitchFamily="34" charset="0"/>
                          </a:rPr>
                          <m:t> </m:t>
                        </m:r>
                        <m:d>
                          <m:dPr>
                            <m:ctrlPr>
                              <a:rPr lang="en-US" sz="1800" i="1">
                                <a:latin typeface="Cambria Math" panose="02040503050406030204" pitchFamily="18" charset="0"/>
                                <a:ea typeface="Yu Mincho" panose="02020400000000000000" pitchFamily="18" charset="-128"/>
                                <a:cs typeface="Calibri" panose="020F0502020204030204" pitchFamily="34" charset="0"/>
                              </a:rPr>
                            </m:ctrlPr>
                          </m:dPr>
                          <m:e>
                            <m:r>
                              <a:rPr lang="en-US" sz="1800" i="1">
                                <a:latin typeface="Cambria Math" panose="02040503050406030204" pitchFamily="18" charset="0"/>
                                <a:ea typeface="Yu Mincho" panose="02020400000000000000" pitchFamily="18" charset="-128"/>
                                <a:cs typeface="Calibri" panose="020F0502020204030204" pitchFamily="34" charset="0"/>
                              </a:rPr>
                              <m:t>𝐵𝑡𝑢</m:t>
                            </m:r>
                            <m:r>
                              <a:rPr lang="en-US" sz="1800" i="1">
                                <a:latin typeface="Cambria Math" panose="02040503050406030204" pitchFamily="18" charset="0"/>
                                <a:ea typeface="Yu Mincho" panose="02020400000000000000" pitchFamily="18" charset="-128"/>
                                <a:cs typeface="Calibri" panose="020F0502020204030204" pitchFamily="34" charset="0"/>
                              </a:rPr>
                              <m:t>/</m:t>
                            </m:r>
                            <m:r>
                              <a:rPr lang="en-US" sz="1800" i="1">
                                <a:latin typeface="Cambria Math" panose="02040503050406030204" pitchFamily="18" charset="0"/>
                                <a:ea typeface="Yu Mincho" panose="02020400000000000000" pitchFamily="18" charset="-128"/>
                                <a:cs typeface="Calibri" panose="020F0502020204030204" pitchFamily="34" charset="0"/>
                              </a:rPr>
                              <m:t>𝑦𝑟</m:t>
                            </m:r>
                          </m:e>
                        </m:d>
                      </m:num>
                      <m:den>
                        <m:r>
                          <a:rPr lang="en-US" sz="1800" i="1">
                            <a:latin typeface="Cambria Math" panose="02040503050406030204" pitchFamily="18" charset="0"/>
                            <a:ea typeface="Yu Mincho" panose="02020400000000000000" pitchFamily="18" charset="-128"/>
                            <a:cs typeface="Calibri" panose="020F0502020204030204" pitchFamily="34" charset="0"/>
                          </a:rPr>
                          <m:t>𝐻𝑆𝑃𝐹</m:t>
                        </m:r>
                      </m:den>
                    </m:f>
                    <m:r>
                      <a:rPr lang="en-US" sz="1800" i="1">
                        <a:latin typeface="Cambria Math" panose="02040503050406030204" pitchFamily="18" charset="0"/>
                        <a:ea typeface="Yu Mincho" panose="02020400000000000000" pitchFamily="18" charset="-128"/>
                        <a:cs typeface="Calibri" panose="020F0502020204030204" pitchFamily="34" charset="0"/>
                      </a:rPr>
                      <m:t>𝑥</m:t>
                    </m:r>
                    <m:r>
                      <a:rPr lang="en-US" sz="1800" i="1">
                        <a:latin typeface="Cambria Math" panose="02040503050406030204" pitchFamily="18" charset="0"/>
                        <a:ea typeface="Yu Mincho" panose="02020400000000000000" pitchFamily="18" charset="-128"/>
                        <a:cs typeface="Calibri" panose="020F0502020204030204" pitchFamily="34" charset="0"/>
                      </a:rPr>
                      <m:t> </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1 </m:t>
                        </m:r>
                        <m:r>
                          <a:rPr lang="en-US" sz="1800" i="1">
                            <a:latin typeface="Cambria Math" panose="02040503050406030204" pitchFamily="18" charset="0"/>
                            <a:ea typeface="Yu Mincho" panose="02020400000000000000" pitchFamily="18" charset="-128"/>
                            <a:cs typeface="Calibri" panose="020F0502020204030204" pitchFamily="34" charset="0"/>
                          </a:rPr>
                          <m:t>𝑘𝑊h</m:t>
                        </m:r>
                      </m:num>
                      <m:den>
                        <m:r>
                          <a:rPr lang="en-US" sz="1800" i="1">
                            <a:latin typeface="Cambria Math" panose="02040503050406030204" pitchFamily="18" charset="0"/>
                            <a:ea typeface="Yu Mincho" panose="02020400000000000000" pitchFamily="18" charset="-128"/>
                            <a:cs typeface="Calibri" panose="020F0502020204030204" pitchFamily="34" charset="0"/>
                          </a:rPr>
                          <m:t>1,000 </m:t>
                        </m:r>
                        <m:r>
                          <a:rPr lang="en-US" sz="1800" i="1">
                            <a:latin typeface="Cambria Math" panose="02040503050406030204" pitchFamily="18" charset="0"/>
                            <a:ea typeface="Yu Mincho" panose="02020400000000000000" pitchFamily="18" charset="-128"/>
                            <a:cs typeface="Calibri" panose="020F0502020204030204" pitchFamily="34" charset="0"/>
                          </a:rPr>
                          <m:t>𝑊h</m:t>
                        </m:r>
                      </m:den>
                    </m:f>
                  </m:oMath>
                </a14:m>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62E39E1F-8BBD-44C7-AA16-7014159571CE}"/>
                  </a:ext>
                </a:extLst>
              </p:cNvPr>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348519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ext, icon&#10;&#10;Description automatically generated">
            <a:extLst>
              <a:ext uri="{FF2B5EF4-FFF2-40B4-BE49-F238E27FC236}">
                <a16:creationId xmlns:a16="http://schemas.microsoft.com/office/drawing/2014/main" id="{26D9C0AC-67F0-4459-90C5-90C393BC9D5D}"/>
              </a:ext>
            </a:extLst>
          </p:cNvPr>
          <p:cNvPicPr>
            <a:picLocks noChangeAspect="1"/>
          </p:cNvPicPr>
          <p:nvPr/>
        </p:nvPicPr>
        <p:blipFill>
          <a:blip r:embed="rId3"/>
          <a:stretch>
            <a:fillRect/>
          </a:stretch>
        </p:blipFill>
        <p:spPr>
          <a:xfrm>
            <a:off x="4898266" y="3490643"/>
            <a:ext cx="2399522" cy="2834640"/>
          </a:xfrm>
          <a:prstGeom prst="rect">
            <a:avLst/>
          </a:prstGeom>
        </p:spPr>
      </p:pic>
      <p:sp>
        <p:nvSpPr>
          <p:cNvPr id="2" name="Title 1">
            <a:extLst>
              <a:ext uri="{FF2B5EF4-FFF2-40B4-BE49-F238E27FC236}">
                <a16:creationId xmlns:a16="http://schemas.microsoft.com/office/drawing/2014/main" id="{19973760-C6AA-4E67-BD83-E13B57B3CE8A}"/>
              </a:ext>
            </a:extLst>
          </p:cNvPr>
          <p:cNvSpPr>
            <a:spLocks noGrp="1"/>
          </p:cNvSpPr>
          <p:nvPr>
            <p:ph type="ctrTitle"/>
          </p:nvPr>
        </p:nvSpPr>
        <p:spPr>
          <a:xfrm>
            <a:off x="685800" y="719148"/>
            <a:ext cx="7772400" cy="2151116"/>
          </a:xfrm>
        </p:spPr>
        <p:txBody>
          <a:bodyPr>
            <a:normAutofit/>
          </a:bodyPr>
          <a:lstStyle/>
          <a:p>
            <a:pPr algn="ctr"/>
            <a:r>
              <a:rPr lang="en-US" sz="4800">
                <a:latin typeface="Abadi" panose="020B0604020104020204" pitchFamily="34" charset="0"/>
              </a:rPr>
              <a:t>Basic Principles of Heat Pump Operations</a:t>
            </a:r>
          </a:p>
        </p:txBody>
      </p:sp>
      <p:pic>
        <p:nvPicPr>
          <p:cNvPr id="5" name="Picture 9" descr="Diagram&#10;&#10;Description automatically generated">
            <a:extLst>
              <a:ext uri="{FF2B5EF4-FFF2-40B4-BE49-F238E27FC236}">
                <a16:creationId xmlns:a16="http://schemas.microsoft.com/office/drawing/2014/main" id="{40DFEE64-FAFD-42E8-9BAC-D54130020EE3}"/>
              </a:ext>
            </a:extLst>
          </p:cNvPr>
          <p:cNvPicPr>
            <a:picLocks noChangeAspect="1"/>
          </p:cNvPicPr>
          <p:nvPr/>
        </p:nvPicPr>
        <p:blipFill>
          <a:blip r:embed="rId4"/>
          <a:stretch>
            <a:fillRect/>
          </a:stretch>
        </p:blipFill>
        <p:spPr>
          <a:xfrm>
            <a:off x="1939888" y="3490643"/>
            <a:ext cx="2400978" cy="2834640"/>
          </a:xfrm>
          <a:prstGeom prst="rect">
            <a:avLst/>
          </a:prstGeom>
        </p:spPr>
      </p:pic>
    </p:spTree>
    <p:extLst>
      <p:ext uri="{BB962C8B-B14F-4D97-AF65-F5344CB8AC3E}">
        <p14:creationId xmlns:p14="http://schemas.microsoft.com/office/powerpoint/2010/main" val="365680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812E-C2E3-4FFD-92DA-0C1AB500AC01}"/>
              </a:ext>
            </a:extLst>
          </p:cNvPr>
          <p:cNvSpPr>
            <a:spLocks noGrp="1"/>
          </p:cNvSpPr>
          <p:nvPr>
            <p:ph type="title"/>
          </p:nvPr>
        </p:nvSpPr>
        <p:spPr/>
        <p:txBody>
          <a:bodyPr/>
          <a:lstStyle/>
          <a:p>
            <a:r>
              <a:rPr lang="en-US" dirty="0"/>
              <a:t>ASHP Operating Costs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E39E1F-8BBD-44C7-AA16-7014159571CE}"/>
                  </a:ext>
                </a:extLst>
              </p:cNvPr>
              <p:cNvSpPr>
                <a:spLocks noGrp="1"/>
              </p:cNvSpPr>
              <p:nvPr>
                <p:ph idx="1"/>
              </p:nvPr>
            </p:nvSpPr>
            <p:spPr/>
            <p:txBody>
              <a:bodyPr>
                <a:normAutofit/>
              </a:bodyPr>
              <a:lstStyle/>
              <a:p>
                <a:pPr marL="0" indent="0">
                  <a:buNone/>
                </a:pPr>
                <a:r>
                  <a:rPr lang="en-US" dirty="0"/>
                  <a:t>Proposed Annual Heating Costs with Heat Pump</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56,000,000 Btu/</a:t>
                </a:r>
                <a:r>
                  <a:rPr lang="en-US" sz="1800" dirty="0" err="1">
                    <a:effectLst/>
                    <a:latin typeface="Times New Roman" panose="02020603050405020304" pitchFamily="18" charset="0"/>
                    <a:ea typeface="Calibri" panose="020F0502020204030204" pitchFamily="34" charset="0"/>
                    <a:cs typeface="Arial" panose="020B0604020202020204" pitchFamily="34" charset="0"/>
                  </a:rPr>
                  <a:t>yr</a:t>
                </a:r>
                <a:r>
                  <a:rPr lang="en-US" sz="1800" dirty="0">
                    <a:effectLst/>
                    <a:latin typeface="Times New Roman" panose="02020603050405020304" pitchFamily="18" charset="0"/>
                    <a:ea typeface="Calibri" panose="020F0502020204030204" pitchFamily="34" charset="0"/>
                    <a:cs typeface="Arial" panose="020B0604020202020204" pitchFamily="34" charset="0"/>
                  </a:rPr>
                  <a:t> heating load</a:t>
                </a:r>
              </a:p>
              <a:p>
                <a:pPr marL="0" marR="0"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Arial" panose="020B0604020202020204" pitchFamily="34" charset="0"/>
                  </a:rPr>
                  <a:t>HSPF = 10.5</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marR="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Yu Mincho" panose="02020400000000000000" pitchFamily="18" charset="-128"/>
                          <a:cs typeface="Calibri" panose="020F0502020204030204" pitchFamily="34" charset="0"/>
                        </a:rPr>
                        <m:t>𝐸𝑙𝑒𝑐𝑡𝑟𝑖𝑐</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𝑈𝑠𝑒𝑑</m:t>
                      </m:r>
                      <m:r>
                        <a:rPr lang="en-US" sz="1800" i="1">
                          <a:latin typeface="Cambria Math" panose="02040503050406030204" pitchFamily="18" charset="0"/>
                          <a:ea typeface="Yu Mincho" panose="02020400000000000000" pitchFamily="18" charset="-128"/>
                          <a:cs typeface="Calibri" panose="020F0502020204030204" pitchFamily="34" charset="0"/>
                        </a:rPr>
                        <m:t> </m:t>
                      </m:r>
                      <m:d>
                        <m:dPr>
                          <m:ctrlPr>
                            <a:rPr lang="en-US" sz="1800" i="1">
                              <a:latin typeface="Cambria Math" panose="02040503050406030204" pitchFamily="18" charset="0"/>
                              <a:ea typeface="Yu Mincho" panose="02020400000000000000" pitchFamily="18" charset="-128"/>
                              <a:cs typeface="Calibri" panose="020F0502020204030204" pitchFamily="34" charset="0"/>
                            </a:rPr>
                          </m:ctrlPr>
                        </m:dPr>
                        <m:e>
                          <m:r>
                            <a:rPr lang="en-US" sz="1800" i="1">
                              <a:latin typeface="Cambria Math" panose="02040503050406030204" pitchFamily="18" charset="0"/>
                              <a:ea typeface="Yu Mincho" panose="02020400000000000000" pitchFamily="18" charset="-128"/>
                              <a:cs typeface="Calibri" panose="020F0502020204030204" pitchFamily="34" charset="0"/>
                            </a:rPr>
                            <m:t>𝑘𝑊h</m:t>
                          </m:r>
                          <m:r>
                            <a:rPr lang="en-US" sz="1800" i="1">
                              <a:latin typeface="Cambria Math" panose="02040503050406030204" pitchFamily="18" charset="0"/>
                              <a:ea typeface="Yu Mincho" panose="02020400000000000000" pitchFamily="18" charset="-128"/>
                              <a:cs typeface="Calibri" panose="020F0502020204030204" pitchFamily="34" charset="0"/>
                            </a:rPr>
                            <m:t>/</m:t>
                          </m:r>
                          <m:r>
                            <a:rPr lang="en-US" sz="1800" i="1">
                              <a:latin typeface="Cambria Math" panose="02040503050406030204" pitchFamily="18" charset="0"/>
                              <a:ea typeface="Yu Mincho" panose="02020400000000000000" pitchFamily="18" charset="-128"/>
                              <a:cs typeface="Calibri" panose="020F0502020204030204" pitchFamily="34" charset="0"/>
                            </a:rPr>
                            <m:t>𝑦𝑟</m:t>
                          </m:r>
                        </m:e>
                      </m:d>
                    </m:oMath>
                  </m:oMathPara>
                </a14:m>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marR="0" indent="0">
                  <a:lnSpc>
                    <a:spcPct val="107000"/>
                  </a:lnSpc>
                  <a:spcBef>
                    <a:spcPts val="0"/>
                  </a:spcBef>
                  <a:spcAft>
                    <a:spcPts val="800"/>
                  </a:spcAft>
                  <a:buNone/>
                </a:pPr>
                <a:r>
                  <a:rPr lang="en-US" sz="1800" i="1" dirty="0">
                    <a:latin typeface="Cambria Math" panose="02040503050406030204" pitchFamily="18" charset="0"/>
                    <a:ea typeface="Yu Mincho" panose="02020400000000000000" pitchFamily="18" charset="-128"/>
                    <a:cs typeface="Calibri" panose="020F0502020204030204" pitchFamily="34" charset="0"/>
                  </a:rPr>
                  <a:t>	</a:t>
                </a:r>
                <a14:m>
                  <m:oMath xmlns:m="http://schemas.openxmlformats.org/officeDocument/2006/math">
                    <m:r>
                      <a:rPr lang="en-US" sz="1800" i="1">
                        <a:latin typeface="Cambria Math" panose="02040503050406030204" pitchFamily="18" charset="0"/>
                        <a:ea typeface="Yu Mincho" panose="02020400000000000000" pitchFamily="18" charset="-128"/>
                        <a:cs typeface="Calibri" panose="020F0502020204030204" pitchFamily="34" charset="0"/>
                      </a:rPr>
                      <m:t>= </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𝐻𝑒𝑎𝑡𝑖𝑛𝑔</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𝐸𝑛𝑒𝑟𝑔𝑦</m:t>
                        </m:r>
                        <m:r>
                          <a:rPr lang="en-US" sz="1800" i="1">
                            <a:latin typeface="Cambria Math" panose="02040503050406030204" pitchFamily="18" charset="0"/>
                            <a:ea typeface="Yu Mincho" panose="02020400000000000000" pitchFamily="18" charset="-128"/>
                            <a:cs typeface="Calibri" panose="020F0502020204030204" pitchFamily="34" charset="0"/>
                          </a:rPr>
                          <m:t> </m:t>
                        </m:r>
                        <m:r>
                          <a:rPr lang="en-US" sz="1800" i="1">
                            <a:latin typeface="Cambria Math" panose="02040503050406030204" pitchFamily="18" charset="0"/>
                            <a:ea typeface="Yu Mincho" panose="02020400000000000000" pitchFamily="18" charset="-128"/>
                            <a:cs typeface="Calibri" panose="020F0502020204030204" pitchFamily="34" charset="0"/>
                          </a:rPr>
                          <m:t>𝑅𝑒𝑞𝑢𝑖𝑟𝑒𝑚𝑒𝑛𝑡</m:t>
                        </m:r>
                        <m:r>
                          <a:rPr lang="en-US" sz="1800" i="1">
                            <a:latin typeface="Cambria Math" panose="02040503050406030204" pitchFamily="18" charset="0"/>
                            <a:ea typeface="Yu Mincho" panose="02020400000000000000" pitchFamily="18" charset="-128"/>
                            <a:cs typeface="Calibri" panose="020F0502020204030204" pitchFamily="34" charset="0"/>
                          </a:rPr>
                          <m:t> </m:t>
                        </m:r>
                        <m:d>
                          <m:dPr>
                            <m:ctrlPr>
                              <a:rPr lang="en-US" sz="1800" i="1">
                                <a:latin typeface="Cambria Math" panose="02040503050406030204" pitchFamily="18" charset="0"/>
                                <a:ea typeface="Yu Mincho" panose="02020400000000000000" pitchFamily="18" charset="-128"/>
                                <a:cs typeface="Calibri" panose="020F0502020204030204" pitchFamily="34" charset="0"/>
                              </a:rPr>
                            </m:ctrlPr>
                          </m:dPr>
                          <m:e>
                            <m:r>
                              <a:rPr lang="en-US" sz="1800" i="1">
                                <a:latin typeface="Cambria Math" panose="02040503050406030204" pitchFamily="18" charset="0"/>
                                <a:ea typeface="Yu Mincho" panose="02020400000000000000" pitchFamily="18" charset="-128"/>
                                <a:cs typeface="Calibri" panose="020F0502020204030204" pitchFamily="34" charset="0"/>
                              </a:rPr>
                              <m:t>𝐵𝑡𝑢</m:t>
                            </m:r>
                            <m:r>
                              <a:rPr lang="en-US" sz="1800" i="1">
                                <a:latin typeface="Cambria Math" panose="02040503050406030204" pitchFamily="18" charset="0"/>
                                <a:ea typeface="Yu Mincho" panose="02020400000000000000" pitchFamily="18" charset="-128"/>
                                <a:cs typeface="Calibri" panose="020F0502020204030204" pitchFamily="34" charset="0"/>
                              </a:rPr>
                              <m:t>/</m:t>
                            </m:r>
                            <m:r>
                              <a:rPr lang="en-US" sz="1800" i="1">
                                <a:latin typeface="Cambria Math" panose="02040503050406030204" pitchFamily="18" charset="0"/>
                                <a:ea typeface="Yu Mincho" panose="02020400000000000000" pitchFamily="18" charset="-128"/>
                                <a:cs typeface="Calibri" panose="020F0502020204030204" pitchFamily="34" charset="0"/>
                              </a:rPr>
                              <m:t>𝑦𝑟</m:t>
                            </m:r>
                          </m:e>
                        </m:d>
                      </m:num>
                      <m:den>
                        <m:r>
                          <a:rPr lang="en-US" sz="1800" i="1">
                            <a:latin typeface="Cambria Math" panose="02040503050406030204" pitchFamily="18" charset="0"/>
                            <a:ea typeface="Yu Mincho" panose="02020400000000000000" pitchFamily="18" charset="-128"/>
                            <a:cs typeface="Calibri" panose="020F0502020204030204" pitchFamily="34" charset="0"/>
                          </a:rPr>
                          <m:t>𝐻𝑆𝑃𝐹</m:t>
                        </m:r>
                      </m:den>
                    </m:f>
                    <m:r>
                      <a:rPr lang="en-US" sz="1800" i="1">
                        <a:latin typeface="Cambria Math" panose="02040503050406030204" pitchFamily="18" charset="0"/>
                        <a:ea typeface="Yu Mincho" panose="02020400000000000000" pitchFamily="18" charset="-128"/>
                        <a:cs typeface="Calibri" panose="020F0502020204030204" pitchFamily="34" charset="0"/>
                      </a:rPr>
                      <m:t>𝑥</m:t>
                    </m:r>
                    <m:r>
                      <a:rPr lang="en-US" sz="1800" i="1">
                        <a:latin typeface="Cambria Math" panose="02040503050406030204" pitchFamily="18" charset="0"/>
                        <a:ea typeface="Yu Mincho" panose="02020400000000000000" pitchFamily="18" charset="-128"/>
                        <a:cs typeface="Calibri" panose="020F0502020204030204" pitchFamily="34" charset="0"/>
                      </a:rPr>
                      <m:t> </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1 </m:t>
                        </m:r>
                        <m:r>
                          <a:rPr lang="en-US" sz="1800" i="1">
                            <a:latin typeface="Cambria Math" panose="02040503050406030204" pitchFamily="18" charset="0"/>
                            <a:ea typeface="Yu Mincho" panose="02020400000000000000" pitchFamily="18" charset="-128"/>
                            <a:cs typeface="Calibri" panose="020F0502020204030204" pitchFamily="34" charset="0"/>
                          </a:rPr>
                          <m:t>𝑘𝑊h</m:t>
                        </m:r>
                      </m:num>
                      <m:den>
                        <m:r>
                          <a:rPr lang="en-US" sz="1800" i="1">
                            <a:latin typeface="Cambria Math" panose="02040503050406030204" pitchFamily="18" charset="0"/>
                            <a:ea typeface="Yu Mincho" panose="02020400000000000000" pitchFamily="18" charset="-128"/>
                            <a:cs typeface="Calibri" panose="020F0502020204030204" pitchFamily="34" charset="0"/>
                          </a:rPr>
                          <m:t>1,000 </m:t>
                        </m:r>
                        <m:r>
                          <a:rPr lang="en-US" sz="1800" i="1">
                            <a:latin typeface="Cambria Math" panose="02040503050406030204" pitchFamily="18" charset="0"/>
                            <a:ea typeface="Yu Mincho" panose="02020400000000000000" pitchFamily="18" charset="-128"/>
                            <a:cs typeface="Calibri" panose="020F0502020204030204" pitchFamily="34" charset="0"/>
                          </a:rPr>
                          <m:t>𝑊h</m:t>
                        </m:r>
                      </m:den>
                    </m:f>
                  </m:oMath>
                </a14:m>
                <a:endParaRPr lang="en-US" sz="1800" i="1" dirty="0">
                  <a:latin typeface="Cambria Math" panose="02040503050406030204" pitchFamily="18" charset="0"/>
                  <a:ea typeface="Yu Mincho" panose="02020400000000000000" pitchFamily="18" charset="-128"/>
                  <a:cs typeface="Calibri" panose="020F0502020204030204" pitchFamily="34" charset="0"/>
                </a:endParaRPr>
              </a:p>
              <a:p>
                <a:pPr marL="0" indent="0">
                  <a:buNone/>
                </a:pPr>
                <a:r>
                  <a:rPr lang="en-US" sz="1800" dirty="0">
                    <a:ea typeface="Yu Mincho" panose="02020400000000000000" pitchFamily="18" charset="-128"/>
                    <a:cs typeface="Calibri" panose="020F0502020204030204" pitchFamily="34" charset="0"/>
                  </a:rPr>
                  <a:t>	</a:t>
                </a:r>
                <a14:m>
                  <m:oMath xmlns:m="http://schemas.openxmlformats.org/officeDocument/2006/math">
                    <m:r>
                      <a:rPr lang="en-US" sz="1800" i="1">
                        <a:latin typeface="Cambria Math" panose="02040503050406030204" pitchFamily="18" charset="0"/>
                        <a:ea typeface="Yu Mincho" panose="02020400000000000000" pitchFamily="18" charset="-128"/>
                        <a:cs typeface="Calibri" panose="020F0502020204030204" pitchFamily="34" charset="0"/>
                      </a:rPr>
                      <m:t>= </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56,000,000</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𝐵𝑡𝑢</m:t>
                            </m:r>
                          </m:num>
                          <m:den>
                            <m:r>
                              <a:rPr lang="en-US" sz="1800" i="1">
                                <a:latin typeface="Cambria Math" panose="02040503050406030204" pitchFamily="18" charset="0"/>
                                <a:ea typeface="Yu Mincho" panose="02020400000000000000" pitchFamily="18" charset="-128"/>
                                <a:cs typeface="Calibri" panose="020F0502020204030204" pitchFamily="34" charset="0"/>
                              </a:rPr>
                              <m:t>𝑦𝑟</m:t>
                            </m:r>
                          </m:den>
                        </m:f>
                      </m:num>
                      <m:den>
                        <m:r>
                          <a:rPr lang="en-US" sz="1800" i="1">
                            <a:latin typeface="Cambria Math" panose="02040503050406030204" pitchFamily="18" charset="0"/>
                            <a:ea typeface="Yu Mincho" panose="02020400000000000000" pitchFamily="18" charset="-128"/>
                            <a:cs typeface="Calibri" panose="020F0502020204030204" pitchFamily="34" charset="0"/>
                          </a:rPr>
                          <m:t>10.5</m:t>
                        </m:r>
                      </m:den>
                    </m:f>
                    <m:r>
                      <a:rPr lang="en-US" sz="1800" i="1">
                        <a:latin typeface="Cambria Math" panose="02040503050406030204" pitchFamily="18" charset="0"/>
                        <a:ea typeface="Yu Mincho" panose="02020400000000000000" pitchFamily="18" charset="-128"/>
                        <a:cs typeface="Calibri" panose="020F0502020204030204" pitchFamily="34" charset="0"/>
                      </a:rPr>
                      <m:t>𝑥</m:t>
                    </m:r>
                    <m:f>
                      <m:fPr>
                        <m:ctrlPr>
                          <a:rPr lang="en-US" sz="1800" i="1">
                            <a:latin typeface="Cambria Math" panose="02040503050406030204" pitchFamily="18" charset="0"/>
                            <a:ea typeface="Yu Mincho" panose="02020400000000000000" pitchFamily="18" charset="-128"/>
                            <a:cs typeface="Calibri" panose="020F0502020204030204" pitchFamily="34" charset="0"/>
                          </a:rPr>
                        </m:ctrlPr>
                      </m:fPr>
                      <m:num>
                        <m:r>
                          <a:rPr lang="en-US" sz="1800" i="1">
                            <a:latin typeface="Cambria Math" panose="02040503050406030204" pitchFamily="18" charset="0"/>
                            <a:ea typeface="Yu Mincho" panose="02020400000000000000" pitchFamily="18" charset="-128"/>
                            <a:cs typeface="Calibri" panose="020F0502020204030204" pitchFamily="34" charset="0"/>
                          </a:rPr>
                          <m:t>1 </m:t>
                        </m:r>
                      </m:num>
                      <m:den>
                        <m:r>
                          <a:rPr lang="en-US" sz="1800" i="1">
                            <a:latin typeface="Cambria Math" panose="02040503050406030204" pitchFamily="18" charset="0"/>
                            <a:ea typeface="Yu Mincho" panose="02020400000000000000" pitchFamily="18" charset="-128"/>
                            <a:cs typeface="Calibri" panose="020F0502020204030204" pitchFamily="34" charset="0"/>
                          </a:rPr>
                          <m:t>1,000</m:t>
                        </m:r>
                      </m:den>
                    </m:f>
                    <m:r>
                      <a:rPr lang="en-US" sz="1800" i="1">
                        <a:latin typeface="Cambria Math" panose="02040503050406030204" pitchFamily="18" charset="0"/>
                        <a:ea typeface="Yu Mincho" panose="02020400000000000000" pitchFamily="18" charset="-128"/>
                        <a:cs typeface="Calibri" panose="020F0502020204030204" pitchFamily="34" charset="0"/>
                      </a:rPr>
                      <m:t>=5,333 </m:t>
                    </m:r>
                    <m:r>
                      <a:rPr lang="en-US" sz="1800" i="1">
                        <a:latin typeface="Cambria Math" panose="02040503050406030204" pitchFamily="18" charset="0"/>
                        <a:ea typeface="Yu Mincho" panose="02020400000000000000" pitchFamily="18" charset="-128"/>
                        <a:cs typeface="Calibri" panose="020F0502020204030204" pitchFamily="34" charset="0"/>
                      </a:rPr>
                      <m:t>𝑘𝑊h</m:t>
                    </m:r>
                    <m:r>
                      <a:rPr lang="en-US" sz="1800" i="1">
                        <a:latin typeface="Cambria Math" panose="02040503050406030204" pitchFamily="18" charset="0"/>
                        <a:ea typeface="Yu Mincho" panose="02020400000000000000" pitchFamily="18" charset="-128"/>
                        <a:cs typeface="Calibri" panose="020F0502020204030204" pitchFamily="34" charset="0"/>
                      </a:rPr>
                      <m:t>/</m:t>
                    </m:r>
                    <m:r>
                      <a:rPr lang="en-US" sz="1800" i="1">
                        <a:latin typeface="Cambria Math" panose="02040503050406030204" pitchFamily="18" charset="0"/>
                        <a:ea typeface="Yu Mincho" panose="02020400000000000000" pitchFamily="18" charset="-128"/>
                        <a:cs typeface="Calibri" panose="020F0502020204030204" pitchFamily="34" charset="0"/>
                      </a:rPr>
                      <m:t>𝑦𝑟</m:t>
                    </m:r>
                  </m:oMath>
                </a14:m>
                <a:endParaRPr lang="en-US" sz="1800" i="1" dirty="0">
                  <a:latin typeface="Cambria Math" panose="02040503050406030204" pitchFamily="18" charset="0"/>
                  <a:ea typeface="Yu Mincho" panose="02020400000000000000" pitchFamily="18" charset="-128"/>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62E39E1F-8BBD-44C7-AA16-7014159571CE}"/>
                  </a:ext>
                </a:extLst>
              </p:cNvPr>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33729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812E-C2E3-4FFD-92DA-0C1AB500AC01}"/>
              </a:ext>
            </a:extLst>
          </p:cNvPr>
          <p:cNvSpPr>
            <a:spLocks noGrp="1"/>
          </p:cNvSpPr>
          <p:nvPr>
            <p:ph type="title"/>
          </p:nvPr>
        </p:nvSpPr>
        <p:spPr/>
        <p:txBody>
          <a:bodyPr/>
          <a:lstStyle/>
          <a:p>
            <a:r>
              <a:rPr lang="en-US" dirty="0"/>
              <a:t>ASHP Operating Costs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E39E1F-8BBD-44C7-AA16-7014159571CE}"/>
                  </a:ext>
                </a:extLst>
              </p:cNvPr>
              <p:cNvSpPr>
                <a:spLocks noGrp="1"/>
              </p:cNvSpPr>
              <p:nvPr>
                <p:ph idx="1"/>
              </p:nvPr>
            </p:nvSpPr>
            <p:spPr/>
            <p:txBody>
              <a:bodyPr>
                <a:normAutofit/>
              </a:bodyPr>
              <a:lstStyle/>
              <a:p>
                <a:pPr marL="0" indent="0">
                  <a:buNone/>
                </a:pPr>
                <a:r>
                  <a:rPr lang="en-US" dirty="0"/>
                  <a:t>Proposed Annual Heating Costs with Heat Pump</a:t>
                </a:r>
              </a:p>
              <a:p>
                <a:pPr marL="0" indent="0">
                  <a:buNone/>
                </a:pPr>
                <a:endParaRPr lang="en-US" dirty="0"/>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𝑂𝑝𝑒𝑟𝑎𝑡𝑖𝑛𝑔</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 </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𝐶𝑜𝑠𝑡</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𝐹𝑢𝑒𝑙</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 </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𝑈𝑠𝑒</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 </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𝑥</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 </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𝑈𝑡𝑖𝑙𝑖𝑡𝑦</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 </m:t>
                      </m:r>
                      <m:r>
                        <a:rPr lang="en-US" sz="1800" i="1" smtClean="0">
                          <a:effectLst/>
                          <a:latin typeface="Cambria Math" panose="02040503050406030204" pitchFamily="18" charset="0"/>
                          <a:ea typeface="Yu Mincho" panose="02020400000000000000" pitchFamily="18" charset="-128"/>
                          <a:cs typeface="Calibri" panose="020F0502020204030204" pitchFamily="34" charset="0"/>
                        </a:rPr>
                        <m:t>𝑅𝑎𝑡𝑒</m:t>
                      </m:r>
                    </m:oMath>
                  </m:oMathPara>
                </a14:m>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Yu Mincho" panose="02020400000000000000" pitchFamily="18" charset="-128"/>
                          <a:cs typeface="Calibri" panose="020F0502020204030204" pitchFamily="34" charset="0"/>
                        </a:rPr>
                        <m:t>𝐺𝑎𝑠</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𝐹𝑢𝑟𝑛𝑎𝑐𝑒</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𝑂𝑝𝑒𝑟𝑎𝑡𝑖𝑛𝑔</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𝐶𝑜𝑠𝑡𝑠</m:t>
                      </m:r>
                      <m:r>
                        <a:rPr lang="en-US" sz="1800" i="1">
                          <a:effectLst/>
                          <a:latin typeface="Cambria Math" panose="02040503050406030204" pitchFamily="18" charset="0"/>
                          <a:ea typeface="Yu Mincho" panose="02020400000000000000" pitchFamily="18" charset="-128"/>
                          <a:cs typeface="Calibri" panose="020F0502020204030204" pitchFamily="34" charset="0"/>
                        </a:rPr>
                        <m:t>=700 </m:t>
                      </m:r>
                      <m:r>
                        <a:rPr lang="en-US" sz="1800" i="1">
                          <a:effectLst/>
                          <a:latin typeface="Cambria Math" panose="02040503050406030204" pitchFamily="18" charset="0"/>
                          <a:ea typeface="Yu Mincho" panose="02020400000000000000" pitchFamily="18" charset="-128"/>
                          <a:cs typeface="Calibri" panose="020F0502020204030204" pitchFamily="34" charset="0"/>
                        </a:rPr>
                        <m:t>𝑡h𝑒𝑟𝑚𝑠</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𝑥</m:t>
                      </m:r>
                      <m:r>
                        <a:rPr lang="en-US" sz="1800" i="1">
                          <a:effectLst/>
                          <a:latin typeface="Cambria Math" panose="02040503050406030204" pitchFamily="18" charset="0"/>
                          <a:ea typeface="Yu Mincho" panose="02020400000000000000" pitchFamily="18" charset="-128"/>
                          <a:cs typeface="Calibri" panose="020F0502020204030204" pitchFamily="34" charset="0"/>
                        </a:rPr>
                        <m:t> $0.82 </m:t>
                      </m:r>
                      <m:r>
                        <a:rPr lang="en-US" sz="1800" i="1">
                          <a:effectLst/>
                          <a:latin typeface="Cambria Math" panose="02040503050406030204" pitchFamily="18" charset="0"/>
                          <a:ea typeface="Yu Mincho" panose="02020400000000000000" pitchFamily="18" charset="-128"/>
                          <a:cs typeface="Calibri" panose="020F0502020204030204" pitchFamily="34" charset="0"/>
                        </a:rPr>
                        <m:t>𝑝𝑒𝑟</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𝑡h𝑒𝑟𝑚</m:t>
                      </m:r>
                      <m:r>
                        <a:rPr lang="en-US" sz="1800" i="1">
                          <a:effectLst/>
                          <a:latin typeface="Cambria Math" panose="02040503050406030204" pitchFamily="18" charset="0"/>
                          <a:ea typeface="Yu Mincho" panose="02020400000000000000" pitchFamily="18" charset="-128"/>
                          <a:cs typeface="Calibri" panose="020F0502020204030204" pitchFamily="34" charset="0"/>
                        </a:rPr>
                        <m:t>=$574</m:t>
                      </m:r>
                    </m:oMath>
                  </m:oMathPara>
                </a14:m>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Yu Mincho" panose="02020400000000000000" pitchFamily="18" charset="-128"/>
                          <a:cs typeface="Calibri" panose="020F0502020204030204" pitchFamily="34" charset="0"/>
                        </a:rPr>
                        <m:t>𝐻𝑒𝑎𝑡</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𝑃𝑢𝑚𝑝</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𝑂𝑝𝑒𝑟𝑎𝑡𝑖𝑛𝑔</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𝐶𝑜𝑠𝑡𝑠</m:t>
                      </m:r>
                      <m:r>
                        <a:rPr lang="en-US" sz="1800" i="1">
                          <a:effectLst/>
                          <a:latin typeface="Cambria Math" panose="02040503050406030204" pitchFamily="18" charset="0"/>
                          <a:ea typeface="Yu Mincho" panose="02020400000000000000" pitchFamily="18" charset="-128"/>
                          <a:cs typeface="Calibri" panose="020F0502020204030204" pitchFamily="34" charset="0"/>
                        </a:rPr>
                        <m:t>=5,333 </m:t>
                      </m:r>
                      <m:r>
                        <a:rPr lang="en-US" sz="1800" i="1">
                          <a:effectLst/>
                          <a:latin typeface="Cambria Math" panose="02040503050406030204" pitchFamily="18" charset="0"/>
                          <a:ea typeface="Yu Mincho" panose="02020400000000000000" pitchFamily="18" charset="-128"/>
                          <a:cs typeface="Calibri" panose="020F0502020204030204" pitchFamily="34" charset="0"/>
                        </a:rPr>
                        <m:t>𝑘𝑊h</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𝑥</m:t>
                      </m:r>
                      <m:r>
                        <a:rPr lang="en-US" sz="1800" i="1">
                          <a:effectLst/>
                          <a:latin typeface="Cambria Math" panose="02040503050406030204" pitchFamily="18" charset="0"/>
                          <a:ea typeface="Yu Mincho" panose="02020400000000000000" pitchFamily="18" charset="-128"/>
                          <a:cs typeface="Calibri" panose="020F0502020204030204" pitchFamily="34" charset="0"/>
                        </a:rPr>
                        <m:t> $0.09 </m:t>
                      </m:r>
                      <m:r>
                        <a:rPr lang="en-US" sz="1800" i="1">
                          <a:effectLst/>
                          <a:latin typeface="Cambria Math" panose="02040503050406030204" pitchFamily="18" charset="0"/>
                          <a:ea typeface="Yu Mincho" panose="02020400000000000000" pitchFamily="18" charset="-128"/>
                          <a:cs typeface="Calibri" panose="020F0502020204030204" pitchFamily="34" charset="0"/>
                        </a:rPr>
                        <m:t>𝑝𝑒𝑟</m:t>
                      </m:r>
                      <m:r>
                        <a:rPr lang="en-US" sz="1800" i="1">
                          <a:effectLst/>
                          <a:latin typeface="Cambria Math" panose="02040503050406030204" pitchFamily="18" charset="0"/>
                          <a:ea typeface="Yu Mincho" panose="02020400000000000000" pitchFamily="18" charset="-128"/>
                          <a:cs typeface="Calibri" panose="020F0502020204030204" pitchFamily="34" charset="0"/>
                        </a:rPr>
                        <m:t> </m:t>
                      </m:r>
                      <m:r>
                        <a:rPr lang="en-US" sz="1800" i="1">
                          <a:effectLst/>
                          <a:latin typeface="Cambria Math" panose="02040503050406030204" pitchFamily="18" charset="0"/>
                          <a:ea typeface="Yu Mincho" panose="02020400000000000000" pitchFamily="18" charset="-128"/>
                          <a:cs typeface="Calibri" panose="020F0502020204030204" pitchFamily="34" charset="0"/>
                        </a:rPr>
                        <m:t>𝑘𝑊h</m:t>
                      </m:r>
                      <m:r>
                        <a:rPr lang="en-US" sz="1800" i="1">
                          <a:effectLst/>
                          <a:latin typeface="Cambria Math" panose="02040503050406030204" pitchFamily="18" charset="0"/>
                          <a:ea typeface="Yu Mincho" panose="02020400000000000000" pitchFamily="18" charset="-128"/>
                          <a:cs typeface="Calibri" panose="020F0502020204030204" pitchFamily="34" charset="0"/>
                        </a:rPr>
                        <m:t>=$479 </m:t>
                      </m:r>
                    </m:oMath>
                  </m:oMathPara>
                </a14:m>
                <a:endParaRPr lang="en-US" sz="1800" dirty="0">
                  <a:effectLst/>
                  <a:latin typeface="Times New Roman" panose="02020603050405020304" pitchFamily="18" charset="0"/>
                  <a:ea typeface="Yu Mincho" panose="02020400000000000000" pitchFamily="18" charset="-128"/>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Arial" panose="020B0604020202020204" pitchFamily="34" charset="0"/>
                  </a:rPr>
                  <a:t>The gas furnace costs $574 per year and the heat pump costs $479 per year.</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Heat pump saves </a:t>
                </a:r>
                <a:r>
                  <a:rPr lang="en-US" sz="1800" dirty="0">
                    <a:latin typeface="Times New Roman" panose="02020603050405020304" pitchFamily="18" charset="0"/>
                    <a:ea typeface="Calibri" panose="020F0502020204030204" pitchFamily="34" charset="0"/>
                    <a:cs typeface="Arial" panose="020B0604020202020204" pitchFamily="34" charset="0"/>
                  </a:rPr>
                  <a:t>nearly $100 per year</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62E39E1F-8BBD-44C7-AA16-7014159571CE}"/>
                  </a:ext>
                </a:extLst>
              </p:cNvPr>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103182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37C1-F31A-47A0-BCB3-EA1B3E815234}"/>
              </a:ext>
            </a:extLst>
          </p:cNvPr>
          <p:cNvSpPr>
            <a:spLocks noGrp="1"/>
          </p:cNvSpPr>
          <p:nvPr>
            <p:ph type="title"/>
          </p:nvPr>
        </p:nvSpPr>
        <p:spPr/>
        <p:txBody>
          <a:bodyPr/>
          <a:lstStyle/>
          <a:p>
            <a:r>
              <a:rPr lang="en-US" dirty="0"/>
              <a:t>ASHP Operating Costs</a:t>
            </a:r>
          </a:p>
        </p:txBody>
      </p:sp>
      <p:sp>
        <p:nvSpPr>
          <p:cNvPr id="3" name="Content Placeholder 2">
            <a:extLst>
              <a:ext uri="{FF2B5EF4-FFF2-40B4-BE49-F238E27FC236}">
                <a16:creationId xmlns:a16="http://schemas.microsoft.com/office/drawing/2014/main" id="{6C9CB659-3C42-4750-BA7C-00CC84D0DF9A}"/>
              </a:ext>
            </a:extLst>
          </p:cNvPr>
          <p:cNvSpPr>
            <a:spLocks noGrp="1"/>
          </p:cNvSpPr>
          <p:nvPr>
            <p:ph idx="1"/>
          </p:nvPr>
        </p:nvSpPr>
        <p:spPr/>
        <p:txBody>
          <a:bodyPr/>
          <a:lstStyle/>
          <a:p>
            <a:r>
              <a:rPr lang="en-US" dirty="0"/>
              <a:t>Cost effectiveness varies with:</a:t>
            </a:r>
          </a:p>
          <a:p>
            <a:pPr lvl="1"/>
            <a:r>
              <a:rPr lang="en-US" dirty="0"/>
              <a:t>Climate: the HSPF value is for a standardized set of heating conditions. The actual </a:t>
            </a:r>
            <a:r>
              <a:rPr lang="en-US"/>
              <a:t>heating efficiency will </a:t>
            </a:r>
            <a:r>
              <a:rPr lang="en-US" dirty="0"/>
              <a:t>vary from region to region</a:t>
            </a:r>
          </a:p>
          <a:p>
            <a:pPr lvl="1"/>
            <a:r>
              <a:rPr lang="en-US" dirty="0"/>
              <a:t>Utility costs</a:t>
            </a:r>
          </a:p>
        </p:txBody>
      </p:sp>
    </p:spTree>
    <p:extLst>
      <p:ext uri="{BB962C8B-B14F-4D97-AF65-F5344CB8AC3E}">
        <p14:creationId xmlns:p14="http://schemas.microsoft.com/office/powerpoint/2010/main" val="187147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197F1D-C4E1-4E7D-9123-55DFC2AF0B13}"/>
              </a:ext>
            </a:extLst>
          </p:cNvPr>
          <p:cNvSpPr txBox="1"/>
          <p:nvPr/>
        </p:nvSpPr>
        <p:spPr>
          <a:xfrm>
            <a:off x="5855929" y="1871781"/>
            <a:ext cx="3044475" cy="4647426"/>
          </a:xfrm>
          <a:prstGeom prst="rect">
            <a:avLst/>
          </a:prstGeom>
          <a:noFill/>
        </p:spPr>
        <p:txBody>
          <a:bodyPr wrap="square" rtlCol="0">
            <a:spAutoFit/>
          </a:bodyPr>
          <a:lstStyle/>
          <a:p>
            <a:pPr marL="285750" indent="-285750">
              <a:buFont typeface="Arial" panose="020B0604020202020204" pitchFamily="34" charset="0"/>
              <a:buChar char="•"/>
            </a:pPr>
            <a:r>
              <a:rPr lang="en-US"/>
              <a:t>Specially tuned to do well in cold climates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Meets efficiency and capacity criteria set forth by the Northeast Energy Efficiency Partnership (NEEP)</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Improved components combine to provide </a:t>
            </a:r>
            <a:r>
              <a:rPr lang="en-US" i="1"/>
              <a:t>variable</a:t>
            </a:r>
            <a:r>
              <a:rPr lang="en-US"/>
              <a:t> speeds</a:t>
            </a:r>
            <a:endParaRPr lang="en-US" sz="1600"/>
          </a:p>
          <a:p>
            <a:pPr marL="742950" lvl="1" indent="-285750">
              <a:buFont typeface="Arial" panose="020B0604020202020204" pitchFamily="34" charset="0"/>
              <a:buChar char="•"/>
            </a:pPr>
            <a:r>
              <a:rPr lang="en-US" sz="1600"/>
              <a:t>Standard heat pumps are single-speed or two-speed only</a:t>
            </a:r>
          </a:p>
          <a:p>
            <a:pPr marL="742950" lvl="1" indent="-285750">
              <a:buFont typeface="Arial" panose="020B0604020202020204" pitchFamily="34" charset="0"/>
              <a:buChar char="•"/>
            </a:pPr>
            <a:r>
              <a:rPr lang="en-US" sz="1600"/>
              <a:t>Akin to a fixed speed bike vs. a 21-gear bike</a:t>
            </a:r>
          </a:p>
        </p:txBody>
      </p:sp>
      <p:sp>
        <p:nvSpPr>
          <p:cNvPr id="2" name="Title 1">
            <a:extLst>
              <a:ext uri="{FF2B5EF4-FFF2-40B4-BE49-F238E27FC236}">
                <a16:creationId xmlns:a16="http://schemas.microsoft.com/office/drawing/2014/main" id="{99011A76-933F-4801-B8D7-BC6D11EFF4E2}"/>
              </a:ext>
            </a:extLst>
          </p:cNvPr>
          <p:cNvSpPr>
            <a:spLocks noGrp="1"/>
          </p:cNvSpPr>
          <p:nvPr>
            <p:ph type="title"/>
          </p:nvPr>
        </p:nvSpPr>
        <p:spPr>
          <a:xfrm>
            <a:off x="483001" y="352629"/>
            <a:ext cx="8177998" cy="810512"/>
          </a:xfrm>
        </p:spPr>
        <p:txBody>
          <a:bodyPr>
            <a:noAutofit/>
          </a:bodyPr>
          <a:lstStyle/>
          <a:p>
            <a:r>
              <a:rPr lang="en-US" sz="4000">
                <a:latin typeface="Abadi" panose="020B0604020104020204" pitchFamily="34" charset="0"/>
              </a:rPr>
              <a:t>ccASHPs</a:t>
            </a:r>
          </a:p>
        </p:txBody>
      </p:sp>
      <p:sp>
        <p:nvSpPr>
          <p:cNvPr id="8" name="Slide Number Placeholder 4">
            <a:extLst>
              <a:ext uri="{FF2B5EF4-FFF2-40B4-BE49-F238E27FC236}">
                <a16:creationId xmlns:a16="http://schemas.microsoft.com/office/drawing/2014/main" id="{F2E6A633-4626-4048-A13C-F3CDC2789D9B}"/>
              </a:ext>
            </a:extLst>
          </p:cNvPr>
          <p:cNvSpPr>
            <a:spLocks noGrp="1"/>
          </p:cNvSpPr>
          <p:nvPr>
            <p:ph type="sldNum" sz="quarter" idx="4"/>
          </p:nvPr>
        </p:nvSpPr>
        <p:spPr/>
        <p:txBody>
          <a:bodyPr/>
          <a:lstStyle/>
          <a:p>
            <a:fld id="{E6166F9C-AA76-49A4-852C-289CB63A6674}" type="slidenum">
              <a:rPr lang="en-US" smtClean="0"/>
              <a:t>23</a:t>
            </a:fld>
            <a:endParaRPr lang="en-US"/>
          </a:p>
        </p:txBody>
      </p:sp>
      <p:pic>
        <p:nvPicPr>
          <p:cNvPr id="6" name="Picture 5" descr="A close up of a logo&#10;&#10;Description automatically generated">
            <a:extLst>
              <a:ext uri="{FF2B5EF4-FFF2-40B4-BE49-F238E27FC236}">
                <a16:creationId xmlns:a16="http://schemas.microsoft.com/office/drawing/2014/main" id="{99BE1436-1ED0-437A-BED5-B7B9EB6E1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07" y="5446284"/>
            <a:ext cx="726297" cy="955562"/>
          </a:xfrm>
          <a:prstGeom prst="rect">
            <a:avLst/>
          </a:prstGeom>
        </p:spPr>
      </p:pic>
      <p:cxnSp>
        <p:nvCxnSpPr>
          <p:cNvPr id="25" name="Straight Connector 24">
            <a:extLst>
              <a:ext uri="{FF2B5EF4-FFF2-40B4-BE49-F238E27FC236}">
                <a16:creationId xmlns:a16="http://schemas.microsoft.com/office/drawing/2014/main" id="{131C99DB-774C-4FFD-A889-166C7171224C}"/>
              </a:ext>
            </a:extLst>
          </p:cNvPr>
          <p:cNvCxnSpPr>
            <a:cxnSpLocks/>
          </p:cNvCxnSpPr>
          <p:nvPr/>
        </p:nvCxnSpPr>
        <p:spPr>
          <a:xfrm>
            <a:off x="5855929" y="1908532"/>
            <a:ext cx="0" cy="4559300"/>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Picture 9" descr="Graphical user interface&#10;&#10;Description automatically generated">
            <a:extLst>
              <a:ext uri="{FF2B5EF4-FFF2-40B4-BE49-F238E27FC236}">
                <a16:creationId xmlns:a16="http://schemas.microsoft.com/office/drawing/2014/main" id="{DB451594-3910-1F48-8BB2-5B9F3CCC4B09}"/>
              </a:ext>
            </a:extLst>
          </p:cNvPr>
          <p:cNvPicPr>
            <a:picLocks noChangeAspect="1"/>
          </p:cNvPicPr>
          <p:nvPr/>
        </p:nvPicPr>
        <p:blipFill rotWithShape="1">
          <a:blip r:embed="rId4">
            <a:extLst>
              <a:ext uri="{28A0092B-C50C-407E-A947-70E740481C1C}">
                <a14:useLocalDpi xmlns:a14="http://schemas.microsoft.com/office/drawing/2010/main" val="0"/>
              </a:ext>
            </a:extLst>
          </a:blip>
          <a:srcRect l="3195" t="-746" r="-3275" b="48422"/>
          <a:stretch/>
        </p:blipFill>
        <p:spPr>
          <a:xfrm>
            <a:off x="-499766" y="1586772"/>
            <a:ext cx="6604571" cy="2589710"/>
          </a:xfrm>
          <a:prstGeom prst="rect">
            <a:avLst/>
          </a:prstGeom>
        </p:spPr>
      </p:pic>
      <p:pic>
        <p:nvPicPr>
          <p:cNvPr id="3" name="Picture 2" descr="Diagram&#10;&#10;Description automatically generated">
            <a:extLst>
              <a:ext uri="{FF2B5EF4-FFF2-40B4-BE49-F238E27FC236}">
                <a16:creationId xmlns:a16="http://schemas.microsoft.com/office/drawing/2014/main" id="{16D85C60-9D44-4D6E-92EC-D85D3D3BC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02" y="4234419"/>
            <a:ext cx="5357439" cy="2283946"/>
          </a:xfrm>
          <a:prstGeom prst="rect">
            <a:avLst/>
          </a:prstGeom>
        </p:spPr>
      </p:pic>
    </p:spTree>
    <p:extLst>
      <p:ext uri="{BB962C8B-B14F-4D97-AF65-F5344CB8AC3E}">
        <p14:creationId xmlns:p14="http://schemas.microsoft.com/office/powerpoint/2010/main" val="12137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22A3072-4A2A-44EE-B2E4-147D06362929}"/>
              </a:ext>
            </a:extLst>
          </p:cNvPr>
          <p:cNvSpPr>
            <a:spLocks noGrp="1"/>
          </p:cNvSpPr>
          <p:nvPr>
            <p:ph type="title"/>
          </p:nvPr>
        </p:nvSpPr>
        <p:spPr/>
        <p:txBody>
          <a:bodyPr>
            <a:normAutofit/>
          </a:bodyPr>
          <a:lstStyle/>
          <a:p>
            <a:r>
              <a:rPr lang="en-US" sz="4000">
                <a:latin typeface="Abadi" panose="020B0604020104020204" pitchFamily="34" charset="0"/>
              </a:rPr>
              <a:t>Heat Pump Components</a:t>
            </a:r>
          </a:p>
        </p:txBody>
      </p:sp>
      <p:sp>
        <p:nvSpPr>
          <p:cNvPr id="29" name="Slide Number Placeholder 4">
            <a:extLst>
              <a:ext uri="{FF2B5EF4-FFF2-40B4-BE49-F238E27FC236}">
                <a16:creationId xmlns:a16="http://schemas.microsoft.com/office/drawing/2014/main" id="{D1E0D871-29D6-4859-A83D-A8534A815726}"/>
              </a:ext>
            </a:extLst>
          </p:cNvPr>
          <p:cNvSpPr>
            <a:spLocks noGrp="1"/>
          </p:cNvSpPr>
          <p:nvPr>
            <p:ph type="sldNum" sz="quarter" idx="4"/>
          </p:nvPr>
        </p:nvSpPr>
        <p:spPr/>
        <p:txBody>
          <a:bodyPr/>
          <a:lstStyle/>
          <a:p>
            <a:fld id="{E6166F9C-AA76-49A4-852C-289CB63A6674}" type="slidenum">
              <a:rPr lang="en-US" smtClean="0"/>
              <a:t>24</a:t>
            </a:fld>
            <a:endParaRPr lang="en-US"/>
          </a:p>
        </p:txBody>
      </p:sp>
      <p:grpSp>
        <p:nvGrpSpPr>
          <p:cNvPr id="5" name="Group 4">
            <a:extLst>
              <a:ext uri="{FF2B5EF4-FFF2-40B4-BE49-F238E27FC236}">
                <a16:creationId xmlns:a16="http://schemas.microsoft.com/office/drawing/2014/main" id="{658E50A5-3CAF-4AC7-8D9F-D5FFF71E57E8}"/>
              </a:ext>
            </a:extLst>
          </p:cNvPr>
          <p:cNvGrpSpPr/>
          <p:nvPr/>
        </p:nvGrpSpPr>
        <p:grpSpPr>
          <a:xfrm>
            <a:off x="-129816" y="1265110"/>
            <a:ext cx="9066937" cy="6314727"/>
            <a:chOff x="-129816" y="1265110"/>
            <a:chExt cx="9066937" cy="6314727"/>
          </a:xfrm>
        </p:grpSpPr>
        <p:grpSp>
          <p:nvGrpSpPr>
            <p:cNvPr id="4" name="Group 3">
              <a:extLst>
                <a:ext uri="{FF2B5EF4-FFF2-40B4-BE49-F238E27FC236}">
                  <a16:creationId xmlns:a16="http://schemas.microsoft.com/office/drawing/2014/main" id="{275144A4-A92D-4D1C-BC97-D83EF722BA27}"/>
                </a:ext>
              </a:extLst>
            </p:cNvPr>
            <p:cNvGrpSpPr/>
            <p:nvPr/>
          </p:nvGrpSpPr>
          <p:grpSpPr>
            <a:xfrm>
              <a:off x="-78941" y="1265110"/>
              <a:ext cx="9016062" cy="6314727"/>
              <a:chOff x="-78941" y="1265110"/>
              <a:chExt cx="9016062" cy="6314727"/>
            </a:xfrm>
          </p:grpSpPr>
          <p:pic>
            <p:nvPicPr>
              <p:cNvPr id="2" name="Picture 3" descr="Text&#10;&#10;Description automatically generated">
                <a:extLst>
                  <a:ext uri="{FF2B5EF4-FFF2-40B4-BE49-F238E27FC236}">
                    <a16:creationId xmlns:a16="http://schemas.microsoft.com/office/drawing/2014/main" id="{30A5684C-FF3B-4B5E-B7B7-F016A18EEE8D}"/>
                  </a:ext>
                </a:extLst>
              </p:cNvPr>
              <p:cNvPicPr>
                <a:picLocks noChangeAspect="1"/>
              </p:cNvPicPr>
              <p:nvPr/>
            </p:nvPicPr>
            <p:blipFill>
              <a:blip r:embed="rId3"/>
              <a:stretch>
                <a:fillRect/>
              </a:stretch>
            </p:blipFill>
            <p:spPr>
              <a:xfrm>
                <a:off x="179434" y="1265110"/>
                <a:ext cx="8425254" cy="6314727"/>
              </a:xfrm>
              <a:prstGeom prst="rect">
                <a:avLst/>
              </a:prstGeom>
            </p:spPr>
          </p:pic>
          <p:grpSp>
            <p:nvGrpSpPr>
              <p:cNvPr id="8" name="Group 7">
                <a:extLst>
                  <a:ext uri="{FF2B5EF4-FFF2-40B4-BE49-F238E27FC236}">
                    <a16:creationId xmlns:a16="http://schemas.microsoft.com/office/drawing/2014/main" id="{71DEFF75-C9FA-4766-8472-FC99C5611E26}"/>
                  </a:ext>
                </a:extLst>
              </p:cNvPr>
              <p:cNvGrpSpPr/>
              <p:nvPr/>
            </p:nvGrpSpPr>
            <p:grpSpPr>
              <a:xfrm>
                <a:off x="3406003" y="3959917"/>
                <a:ext cx="1872354" cy="2029009"/>
                <a:chOff x="3457515" y="5190065"/>
                <a:chExt cx="1927284" cy="1205388"/>
              </a:xfrm>
            </p:grpSpPr>
            <p:sp>
              <p:nvSpPr>
                <p:cNvPr id="10" name="Rectangle 9">
                  <a:extLst>
                    <a:ext uri="{FF2B5EF4-FFF2-40B4-BE49-F238E27FC236}">
                      <a16:creationId xmlns:a16="http://schemas.microsoft.com/office/drawing/2014/main" id="{0EA1C78B-DDC9-41EA-932A-AF2A7029F81F}"/>
                    </a:ext>
                  </a:extLst>
                </p:cNvPr>
                <p:cNvSpPr/>
                <p:nvPr/>
              </p:nvSpPr>
              <p:spPr>
                <a:xfrm>
                  <a:off x="3759200" y="5190065"/>
                  <a:ext cx="1625599" cy="10414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914400" fontAlgn="base">
                    <a:spcBef>
                      <a:spcPct val="0"/>
                    </a:spcBef>
                    <a:spcAft>
                      <a:spcPct val="0"/>
                    </a:spcAft>
                    <a:defRPr/>
                  </a:pPr>
                  <a:endParaRPr lang="en-US">
                    <a:solidFill>
                      <a:prstClr val="white"/>
                    </a:solidFill>
                    <a:latin typeface="Arial"/>
                  </a:endParaRPr>
                </a:p>
              </p:txBody>
            </p:sp>
            <p:sp>
              <p:nvSpPr>
                <p:cNvPr id="6" name="TextBox 5">
                  <a:extLst>
                    <a:ext uri="{FF2B5EF4-FFF2-40B4-BE49-F238E27FC236}">
                      <a16:creationId xmlns:a16="http://schemas.microsoft.com/office/drawing/2014/main" id="{AF41F617-6CDF-455E-9782-2B4556D8DB9D}"/>
                    </a:ext>
                  </a:extLst>
                </p:cNvPr>
                <p:cNvSpPr txBox="1"/>
                <p:nvPr/>
              </p:nvSpPr>
              <p:spPr>
                <a:xfrm>
                  <a:off x="3457515" y="6176041"/>
                  <a:ext cx="301685" cy="219412"/>
                </a:xfrm>
                <a:prstGeom prst="rect">
                  <a:avLst/>
                </a:prstGeom>
                <a:noFill/>
              </p:spPr>
              <p:txBody>
                <a:bodyPr wrap="square" rtlCol="0">
                  <a:spAutoFit/>
                </a:bodyPr>
                <a:lstStyle/>
                <a:p>
                  <a:pPr defTabSz="914400" fontAlgn="base">
                    <a:spcBef>
                      <a:spcPct val="0"/>
                    </a:spcBef>
                    <a:spcAft>
                      <a:spcPct val="0"/>
                    </a:spcAft>
                    <a:defRPr/>
                  </a:pPr>
                  <a:r>
                    <a:rPr lang="en-US">
                      <a:solidFill>
                        <a:srgbClr val="003C71"/>
                      </a:solidFill>
                      <a:latin typeface="Calibri" pitchFamily="34" charset="0"/>
                      <a:cs typeface="Arial" charset="0"/>
                    </a:rPr>
                    <a:t>3</a:t>
                  </a:r>
                </a:p>
              </p:txBody>
            </p:sp>
          </p:grpSp>
          <p:grpSp>
            <p:nvGrpSpPr>
              <p:cNvPr id="11" name="Group 10">
                <a:extLst>
                  <a:ext uri="{FF2B5EF4-FFF2-40B4-BE49-F238E27FC236}">
                    <a16:creationId xmlns:a16="http://schemas.microsoft.com/office/drawing/2014/main" id="{4F3B7992-76C1-46F9-85BC-C86023B151B3}"/>
                  </a:ext>
                </a:extLst>
              </p:cNvPr>
              <p:cNvGrpSpPr/>
              <p:nvPr/>
            </p:nvGrpSpPr>
            <p:grpSpPr>
              <a:xfrm>
                <a:off x="133739" y="1536217"/>
                <a:ext cx="1698171" cy="1352093"/>
                <a:chOff x="1388533" y="4697396"/>
                <a:chExt cx="1625599" cy="1352093"/>
              </a:xfrm>
            </p:grpSpPr>
            <p:sp>
              <p:nvSpPr>
                <p:cNvPr id="9" name="Rectangle 8">
                  <a:extLst>
                    <a:ext uri="{FF2B5EF4-FFF2-40B4-BE49-F238E27FC236}">
                      <a16:creationId xmlns:a16="http://schemas.microsoft.com/office/drawing/2014/main" id="{B243E760-98E9-491D-9E56-C7E15823BAD0}"/>
                    </a:ext>
                  </a:extLst>
                </p:cNvPr>
                <p:cNvSpPr/>
                <p:nvPr/>
              </p:nvSpPr>
              <p:spPr>
                <a:xfrm>
                  <a:off x="1388533" y="5008089"/>
                  <a:ext cx="1625599" cy="10414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914400" fontAlgn="base">
                    <a:spcBef>
                      <a:spcPct val="0"/>
                    </a:spcBef>
                    <a:spcAft>
                      <a:spcPct val="0"/>
                    </a:spcAft>
                    <a:defRPr/>
                  </a:pPr>
                  <a:endParaRPr lang="en-US">
                    <a:solidFill>
                      <a:prstClr val="white"/>
                    </a:solidFill>
                    <a:latin typeface="Arial"/>
                  </a:endParaRPr>
                </a:p>
              </p:txBody>
            </p:sp>
            <p:sp>
              <p:nvSpPr>
                <p:cNvPr id="12" name="TextBox 11">
                  <a:extLst>
                    <a:ext uri="{FF2B5EF4-FFF2-40B4-BE49-F238E27FC236}">
                      <a16:creationId xmlns:a16="http://schemas.microsoft.com/office/drawing/2014/main" id="{DE34D246-E305-4FD8-B39D-F03B7980CE1C}"/>
                    </a:ext>
                  </a:extLst>
                </p:cNvPr>
                <p:cNvSpPr txBox="1"/>
                <p:nvPr/>
              </p:nvSpPr>
              <p:spPr>
                <a:xfrm>
                  <a:off x="2726421" y="4697396"/>
                  <a:ext cx="247647" cy="369332"/>
                </a:xfrm>
                <a:prstGeom prst="rect">
                  <a:avLst/>
                </a:prstGeom>
                <a:noFill/>
              </p:spPr>
              <p:txBody>
                <a:bodyPr wrap="square" rtlCol="0">
                  <a:spAutoFit/>
                </a:bodyPr>
                <a:lstStyle/>
                <a:p>
                  <a:pPr defTabSz="914400" fontAlgn="base">
                    <a:spcBef>
                      <a:spcPct val="0"/>
                    </a:spcBef>
                    <a:spcAft>
                      <a:spcPct val="0"/>
                    </a:spcAft>
                    <a:defRPr/>
                  </a:pPr>
                  <a:r>
                    <a:rPr lang="en-US">
                      <a:solidFill>
                        <a:srgbClr val="003C71"/>
                      </a:solidFill>
                      <a:latin typeface="Calibri" pitchFamily="34" charset="0"/>
                      <a:cs typeface="Arial" charset="0"/>
                    </a:rPr>
                    <a:t>2</a:t>
                  </a:r>
                </a:p>
              </p:txBody>
            </p:sp>
          </p:grpSp>
          <p:grpSp>
            <p:nvGrpSpPr>
              <p:cNvPr id="7" name="Group 6">
                <a:extLst>
                  <a:ext uri="{FF2B5EF4-FFF2-40B4-BE49-F238E27FC236}">
                    <a16:creationId xmlns:a16="http://schemas.microsoft.com/office/drawing/2014/main" id="{62B274E8-2B7F-4A1A-BF5F-0ED20FB1EAFD}"/>
                  </a:ext>
                </a:extLst>
              </p:cNvPr>
              <p:cNvGrpSpPr/>
              <p:nvPr/>
            </p:nvGrpSpPr>
            <p:grpSpPr>
              <a:xfrm>
                <a:off x="3435260" y="1484127"/>
                <a:ext cx="1697216" cy="2142581"/>
                <a:chOff x="3001775" y="2428178"/>
                <a:chExt cx="2112091" cy="1314088"/>
              </a:xfrm>
            </p:grpSpPr>
            <p:sp>
              <p:nvSpPr>
                <p:cNvPr id="3" name="Rectangle 2">
                  <a:extLst>
                    <a:ext uri="{FF2B5EF4-FFF2-40B4-BE49-F238E27FC236}">
                      <a16:creationId xmlns:a16="http://schemas.microsoft.com/office/drawing/2014/main" id="{CB11B73A-ADFB-4CE3-B874-90D14299B8DB}"/>
                    </a:ext>
                  </a:extLst>
                </p:cNvPr>
                <p:cNvSpPr/>
                <p:nvPr/>
              </p:nvSpPr>
              <p:spPr>
                <a:xfrm>
                  <a:off x="3488267" y="2700866"/>
                  <a:ext cx="1625599" cy="10414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defTabSz="914400" fontAlgn="base">
                    <a:spcBef>
                      <a:spcPct val="0"/>
                    </a:spcBef>
                    <a:spcAft>
                      <a:spcPct val="0"/>
                    </a:spcAft>
                    <a:defRPr/>
                  </a:pPr>
                  <a:endParaRPr lang="en-US">
                    <a:solidFill>
                      <a:prstClr val="white"/>
                    </a:solidFill>
                    <a:latin typeface="Arial"/>
                  </a:endParaRPr>
                </a:p>
              </p:txBody>
            </p:sp>
            <p:sp>
              <p:nvSpPr>
                <p:cNvPr id="13" name="TextBox 12">
                  <a:extLst>
                    <a:ext uri="{FF2B5EF4-FFF2-40B4-BE49-F238E27FC236}">
                      <a16:creationId xmlns:a16="http://schemas.microsoft.com/office/drawing/2014/main" id="{0AECB5E1-FDB0-433D-8BCE-8075EA3756A3}"/>
                    </a:ext>
                  </a:extLst>
                </p:cNvPr>
                <p:cNvSpPr txBox="1"/>
                <p:nvPr/>
              </p:nvSpPr>
              <p:spPr>
                <a:xfrm>
                  <a:off x="3001775" y="2428178"/>
                  <a:ext cx="301686" cy="226519"/>
                </a:xfrm>
                <a:prstGeom prst="rect">
                  <a:avLst/>
                </a:prstGeom>
                <a:noFill/>
              </p:spPr>
              <p:txBody>
                <a:bodyPr wrap="square" rtlCol="0">
                  <a:spAutoFit/>
                </a:bodyPr>
                <a:lstStyle/>
                <a:p>
                  <a:pPr defTabSz="914400" fontAlgn="base">
                    <a:spcBef>
                      <a:spcPct val="0"/>
                    </a:spcBef>
                    <a:spcAft>
                      <a:spcPct val="0"/>
                    </a:spcAft>
                    <a:defRPr/>
                  </a:pPr>
                  <a:r>
                    <a:rPr lang="en-US">
                      <a:solidFill>
                        <a:srgbClr val="003C71"/>
                      </a:solidFill>
                      <a:latin typeface="Calibri" pitchFamily="34" charset="0"/>
                      <a:cs typeface="Arial" charset="0"/>
                    </a:rPr>
                    <a:t>1</a:t>
                  </a:r>
                </a:p>
              </p:txBody>
            </p:sp>
          </p:grpSp>
          <p:sp>
            <p:nvSpPr>
              <p:cNvPr id="18" name="TextBox 17">
                <a:extLst>
                  <a:ext uri="{FF2B5EF4-FFF2-40B4-BE49-F238E27FC236}">
                    <a16:creationId xmlns:a16="http://schemas.microsoft.com/office/drawing/2014/main" id="{FC0EBF45-E483-4997-8C10-8A5B5C84161E}"/>
                  </a:ext>
                </a:extLst>
              </p:cNvPr>
              <p:cNvSpPr txBox="1"/>
              <p:nvPr/>
            </p:nvSpPr>
            <p:spPr>
              <a:xfrm>
                <a:off x="246794" y="6216205"/>
                <a:ext cx="157926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fontAlgn="base">
                  <a:spcBef>
                    <a:spcPct val="0"/>
                  </a:spcBef>
                  <a:spcAft>
                    <a:spcPct val="0"/>
                  </a:spcAft>
                  <a:defRPr/>
                </a:pPr>
                <a:r>
                  <a:rPr lang="en-US">
                    <a:solidFill>
                      <a:srgbClr val="003C71"/>
                    </a:solidFill>
                    <a:latin typeface="Calibri" pitchFamily="34" charset="0"/>
                    <a:cs typeface="Arial" charset="0"/>
                  </a:rPr>
                  <a:t>Heating Mode</a:t>
                </a:r>
              </a:p>
            </p:txBody>
          </p:sp>
          <p:sp>
            <p:nvSpPr>
              <p:cNvPr id="19" name="TextBox 18">
                <a:extLst>
                  <a:ext uri="{FF2B5EF4-FFF2-40B4-BE49-F238E27FC236}">
                    <a16:creationId xmlns:a16="http://schemas.microsoft.com/office/drawing/2014/main" id="{23474550-9F67-411B-8CB4-4AEED15EA1FA}"/>
                  </a:ext>
                </a:extLst>
              </p:cNvPr>
              <p:cNvSpPr txBox="1"/>
              <p:nvPr/>
            </p:nvSpPr>
            <p:spPr>
              <a:xfrm>
                <a:off x="-33511" y="3646063"/>
                <a:ext cx="1123406" cy="369332"/>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a:solidFill>
                      <a:srgbClr val="003C71"/>
                    </a:solidFill>
                    <a:latin typeface="Calibri"/>
                    <a:cs typeface="Arial"/>
                  </a:rPr>
                  <a:t>Indoors</a:t>
                </a:r>
                <a:endParaRPr lang="en-US">
                  <a:solidFill>
                    <a:srgbClr val="003C71"/>
                  </a:solidFill>
                  <a:latin typeface="Calibri" pitchFamily="34" charset="0"/>
                  <a:cs typeface="Arial" charset="0"/>
                </a:endParaRPr>
              </a:p>
            </p:txBody>
          </p:sp>
          <p:sp>
            <p:nvSpPr>
              <p:cNvPr id="21" name="TextBox 20">
                <a:extLst>
                  <a:ext uri="{FF2B5EF4-FFF2-40B4-BE49-F238E27FC236}">
                    <a16:creationId xmlns:a16="http://schemas.microsoft.com/office/drawing/2014/main" id="{A0E35EA6-232B-47B4-BE78-CD264EDF5CAD}"/>
                  </a:ext>
                </a:extLst>
              </p:cNvPr>
              <p:cNvSpPr txBox="1"/>
              <p:nvPr/>
            </p:nvSpPr>
            <p:spPr>
              <a:xfrm>
                <a:off x="7717409" y="3603292"/>
                <a:ext cx="1123406" cy="369332"/>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a:solidFill>
                      <a:srgbClr val="003C71"/>
                    </a:solidFill>
                    <a:latin typeface="Calibri" pitchFamily="34" charset="0"/>
                    <a:cs typeface="Arial" charset="0"/>
                  </a:rPr>
                  <a:t>Outdoors</a:t>
                </a:r>
              </a:p>
            </p:txBody>
          </p:sp>
          <p:sp>
            <p:nvSpPr>
              <p:cNvPr id="22" name="TextBox 21">
                <a:extLst>
                  <a:ext uri="{FF2B5EF4-FFF2-40B4-BE49-F238E27FC236}">
                    <a16:creationId xmlns:a16="http://schemas.microsoft.com/office/drawing/2014/main" id="{779606D0-46A8-4BB9-9DCE-210A0E9FB670}"/>
                  </a:ext>
                </a:extLst>
              </p:cNvPr>
              <p:cNvSpPr txBox="1"/>
              <p:nvPr/>
            </p:nvSpPr>
            <p:spPr>
              <a:xfrm>
                <a:off x="7621104" y="3381003"/>
                <a:ext cx="1316017" cy="369332"/>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i="1">
                    <a:solidFill>
                      <a:srgbClr val="003C71"/>
                    </a:solidFill>
                    <a:latin typeface="Calibri"/>
                    <a:cs typeface="Arial"/>
                  </a:rPr>
                  <a:t>Heat Source</a:t>
                </a:r>
                <a:endParaRPr lang="en-US" i="1">
                  <a:solidFill>
                    <a:srgbClr val="003C71"/>
                  </a:solidFill>
                  <a:latin typeface="Calibri" pitchFamily="34" charset="0"/>
                  <a:cs typeface="Arial" charset="0"/>
                </a:endParaRPr>
              </a:p>
            </p:txBody>
          </p:sp>
          <p:sp>
            <p:nvSpPr>
              <p:cNvPr id="23" name="TextBox 22">
                <a:extLst>
                  <a:ext uri="{FF2B5EF4-FFF2-40B4-BE49-F238E27FC236}">
                    <a16:creationId xmlns:a16="http://schemas.microsoft.com/office/drawing/2014/main" id="{BE9E7544-EFB5-44D2-AEF8-163ADB1BC156}"/>
                  </a:ext>
                </a:extLst>
              </p:cNvPr>
              <p:cNvSpPr txBox="1"/>
              <p:nvPr/>
            </p:nvSpPr>
            <p:spPr>
              <a:xfrm>
                <a:off x="3828867" y="1416710"/>
                <a:ext cx="1316017"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b="1">
                    <a:solidFill>
                      <a:srgbClr val="003C71"/>
                    </a:solidFill>
                    <a:latin typeface="Calibri"/>
                    <a:cs typeface="Arial"/>
                  </a:rPr>
                  <a:t>Compressor</a:t>
                </a:r>
                <a:endParaRPr lang="en-US" b="1"/>
              </a:p>
            </p:txBody>
          </p:sp>
          <p:sp>
            <p:nvSpPr>
              <p:cNvPr id="24" name="TextBox 23">
                <a:extLst>
                  <a:ext uri="{FF2B5EF4-FFF2-40B4-BE49-F238E27FC236}">
                    <a16:creationId xmlns:a16="http://schemas.microsoft.com/office/drawing/2014/main" id="{B9500020-E38B-4FC1-AA06-0A40DBB2E1F8}"/>
                  </a:ext>
                </a:extLst>
              </p:cNvPr>
              <p:cNvSpPr txBox="1"/>
              <p:nvPr/>
            </p:nvSpPr>
            <p:spPr>
              <a:xfrm>
                <a:off x="2551030" y="3104004"/>
                <a:ext cx="1194178" cy="923330"/>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b="1">
                    <a:solidFill>
                      <a:srgbClr val="003C71"/>
                    </a:solidFill>
                    <a:latin typeface="Calibri"/>
                    <a:cs typeface="Arial"/>
                  </a:rPr>
                  <a:t>Indoor Unit:</a:t>
                </a:r>
              </a:p>
              <a:p>
                <a:pPr algn="ctr" defTabSz="914400">
                  <a:spcBef>
                    <a:spcPct val="0"/>
                  </a:spcBef>
                  <a:spcAft>
                    <a:spcPct val="0"/>
                  </a:spcAft>
                  <a:defRPr/>
                </a:pPr>
                <a:r>
                  <a:rPr lang="en-US" b="1" i="1">
                    <a:solidFill>
                      <a:srgbClr val="003C71"/>
                    </a:solidFill>
                    <a:latin typeface="Calibri"/>
                    <a:cs typeface="Arial"/>
                  </a:rPr>
                  <a:t>Condenser</a:t>
                </a:r>
                <a:endParaRPr lang="en-US" b="1" i="1"/>
              </a:p>
            </p:txBody>
          </p:sp>
          <p:sp>
            <p:nvSpPr>
              <p:cNvPr id="25" name="TextBox 24">
                <a:extLst>
                  <a:ext uri="{FF2B5EF4-FFF2-40B4-BE49-F238E27FC236}">
                    <a16:creationId xmlns:a16="http://schemas.microsoft.com/office/drawing/2014/main" id="{BDC35270-D635-47E3-9590-F0764E8C827A}"/>
                  </a:ext>
                </a:extLst>
              </p:cNvPr>
              <p:cNvSpPr txBox="1"/>
              <p:nvPr/>
            </p:nvSpPr>
            <p:spPr>
              <a:xfrm>
                <a:off x="5096051" y="3110673"/>
                <a:ext cx="1255193" cy="923330"/>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b="1">
                    <a:solidFill>
                      <a:srgbClr val="003C71"/>
                    </a:solidFill>
                    <a:latin typeface="Calibri"/>
                    <a:cs typeface="Arial"/>
                  </a:rPr>
                  <a:t>Outdoor unit: </a:t>
                </a:r>
                <a:r>
                  <a:rPr lang="en-US" b="1" i="1">
                    <a:solidFill>
                      <a:srgbClr val="003C71"/>
                    </a:solidFill>
                    <a:latin typeface="Calibri"/>
                    <a:cs typeface="Arial"/>
                  </a:rPr>
                  <a:t>Evaporator</a:t>
                </a:r>
                <a:endParaRPr lang="en-US" b="1" i="1"/>
              </a:p>
            </p:txBody>
          </p:sp>
          <p:sp>
            <p:nvSpPr>
              <p:cNvPr id="26" name="TextBox 25">
                <a:extLst>
                  <a:ext uri="{FF2B5EF4-FFF2-40B4-BE49-F238E27FC236}">
                    <a16:creationId xmlns:a16="http://schemas.microsoft.com/office/drawing/2014/main" id="{70724E7F-8F6B-484F-9C2C-FB35B707D7E0}"/>
                  </a:ext>
                </a:extLst>
              </p:cNvPr>
              <p:cNvSpPr txBox="1"/>
              <p:nvPr/>
            </p:nvSpPr>
            <p:spPr>
              <a:xfrm>
                <a:off x="3460024" y="5884712"/>
                <a:ext cx="2057400" cy="923330"/>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b="1">
                    <a:solidFill>
                      <a:srgbClr val="003C71"/>
                    </a:solidFill>
                    <a:latin typeface="Calibri"/>
                    <a:cs typeface="Arial"/>
                  </a:rPr>
                  <a:t>Electronic Expansion Valve (EXV)</a:t>
                </a:r>
                <a:endParaRPr lang="en-US" b="1"/>
              </a:p>
            </p:txBody>
          </p:sp>
          <p:sp>
            <p:nvSpPr>
              <p:cNvPr id="27" name="TextBox 26">
                <a:extLst>
                  <a:ext uri="{FF2B5EF4-FFF2-40B4-BE49-F238E27FC236}">
                    <a16:creationId xmlns:a16="http://schemas.microsoft.com/office/drawing/2014/main" id="{73C4FFE7-09A7-4A30-9432-9ACD69328E42}"/>
                  </a:ext>
                </a:extLst>
              </p:cNvPr>
              <p:cNvSpPr txBox="1"/>
              <p:nvPr/>
            </p:nvSpPr>
            <p:spPr>
              <a:xfrm>
                <a:off x="-78941" y="3400314"/>
                <a:ext cx="1316017"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i="1">
                    <a:solidFill>
                      <a:srgbClr val="003C71"/>
                    </a:solidFill>
                    <a:latin typeface="Calibri"/>
                    <a:cs typeface="Arial"/>
                  </a:rPr>
                  <a:t>Useful Heat</a:t>
                </a:r>
                <a:endParaRPr lang="en-US" i="1"/>
              </a:p>
            </p:txBody>
          </p:sp>
        </p:grpSp>
        <p:sp>
          <p:nvSpPr>
            <p:cNvPr id="28" name="TextBox 27">
              <a:extLst>
                <a:ext uri="{FF2B5EF4-FFF2-40B4-BE49-F238E27FC236}">
                  <a16:creationId xmlns:a16="http://schemas.microsoft.com/office/drawing/2014/main" id="{968552D5-4BAB-47ED-91B3-89559F204C01}"/>
                </a:ext>
              </a:extLst>
            </p:cNvPr>
            <p:cNvSpPr txBox="1"/>
            <p:nvPr/>
          </p:nvSpPr>
          <p:spPr>
            <a:xfrm>
              <a:off x="-129816" y="2212502"/>
              <a:ext cx="1316017"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b="1">
                  <a:solidFill>
                    <a:srgbClr val="003C71"/>
                  </a:solidFill>
                  <a:latin typeface="Calibri"/>
                  <a:cs typeface="Arial"/>
                </a:rPr>
                <a:t>Fan</a:t>
              </a:r>
              <a:endParaRPr lang="en-US" b="1">
                <a:solidFill>
                  <a:srgbClr val="003C71"/>
                </a:solidFill>
                <a:cs typeface="Arial"/>
              </a:endParaRPr>
            </a:p>
          </p:txBody>
        </p:sp>
      </p:grpSp>
    </p:spTree>
    <p:extLst>
      <p:ext uri="{BB962C8B-B14F-4D97-AF65-F5344CB8AC3E}">
        <p14:creationId xmlns:p14="http://schemas.microsoft.com/office/powerpoint/2010/main" val="344027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E03D11-ED21-475D-B591-7C1625DF5104}"/>
              </a:ext>
            </a:extLst>
          </p:cNvPr>
          <p:cNvSpPr>
            <a:spLocks noGrp="1"/>
          </p:cNvSpPr>
          <p:nvPr>
            <p:ph type="title"/>
          </p:nvPr>
        </p:nvSpPr>
        <p:spPr/>
        <p:txBody>
          <a:bodyPr anchor="t">
            <a:noAutofit/>
          </a:bodyPr>
          <a:lstStyle/>
          <a:p>
            <a:r>
              <a:rPr lang="en-US" sz="4000">
                <a:latin typeface="Abadi" panose="020B0604020104020204" pitchFamily="34" charset="0"/>
              </a:rPr>
              <a:t>VCHP Component Differences</a:t>
            </a:r>
            <a:br>
              <a:rPr lang="en-US" sz="4000"/>
            </a:br>
            <a:endParaRPr lang="en-US" sz="4000"/>
          </a:p>
        </p:txBody>
      </p:sp>
      <p:sp>
        <p:nvSpPr>
          <p:cNvPr id="17" name="Slide Number Placeholder 4">
            <a:extLst>
              <a:ext uri="{FF2B5EF4-FFF2-40B4-BE49-F238E27FC236}">
                <a16:creationId xmlns:a16="http://schemas.microsoft.com/office/drawing/2014/main" id="{8B05A27E-FE01-4CB7-B75F-13C8BD37A9A3}"/>
              </a:ext>
            </a:extLst>
          </p:cNvPr>
          <p:cNvSpPr>
            <a:spLocks noGrp="1"/>
          </p:cNvSpPr>
          <p:nvPr>
            <p:ph type="sldNum" sz="quarter" idx="4"/>
          </p:nvPr>
        </p:nvSpPr>
        <p:spPr/>
        <p:txBody>
          <a:bodyPr/>
          <a:lstStyle/>
          <a:p>
            <a:fld id="{E6166F9C-AA76-49A4-852C-289CB63A6674}" type="slidenum">
              <a:rPr lang="en-US" smtClean="0"/>
              <a:t>25</a:t>
            </a:fld>
            <a:endParaRPr lang="en-US"/>
          </a:p>
        </p:txBody>
      </p:sp>
      <p:pic>
        <p:nvPicPr>
          <p:cNvPr id="3" name="Picture 6" descr="Logo&#10;&#10;Description automatically generated">
            <a:extLst>
              <a:ext uri="{FF2B5EF4-FFF2-40B4-BE49-F238E27FC236}">
                <a16:creationId xmlns:a16="http://schemas.microsoft.com/office/drawing/2014/main" id="{3C93EACB-98AE-417D-8108-9AEEA838A333}"/>
              </a:ext>
            </a:extLst>
          </p:cNvPr>
          <p:cNvPicPr>
            <a:picLocks noChangeAspect="1"/>
          </p:cNvPicPr>
          <p:nvPr/>
        </p:nvPicPr>
        <p:blipFill>
          <a:blip r:embed="rId3"/>
          <a:stretch>
            <a:fillRect/>
          </a:stretch>
        </p:blipFill>
        <p:spPr>
          <a:xfrm>
            <a:off x="777825" y="1766829"/>
            <a:ext cx="1371600" cy="1371600"/>
          </a:xfrm>
          <a:prstGeom prst="rect">
            <a:avLst/>
          </a:prstGeom>
        </p:spPr>
      </p:pic>
      <p:pic>
        <p:nvPicPr>
          <p:cNvPr id="7" name="Picture 7" descr="A picture containing icon&#10;&#10;Description automatically generated">
            <a:extLst>
              <a:ext uri="{FF2B5EF4-FFF2-40B4-BE49-F238E27FC236}">
                <a16:creationId xmlns:a16="http://schemas.microsoft.com/office/drawing/2014/main" id="{E9E00F10-0BBA-4265-BD84-04F2BA41C804}"/>
              </a:ext>
            </a:extLst>
          </p:cNvPr>
          <p:cNvPicPr>
            <a:picLocks noChangeAspect="1"/>
          </p:cNvPicPr>
          <p:nvPr/>
        </p:nvPicPr>
        <p:blipFill>
          <a:blip r:embed="rId4"/>
          <a:stretch>
            <a:fillRect/>
          </a:stretch>
        </p:blipFill>
        <p:spPr>
          <a:xfrm>
            <a:off x="777825" y="3348318"/>
            <a:ext cx="1371600" cy="1371600"/>
          </a:xfrm>
          <a:prstGeom prst="rect">
            <a:avLst/>
          </a:prstGeom>
        </p:spPr>
      </p:pic>
      <p:pic>
        <p:nvPicPr>
          <p:cNvPr id="8" name="Picture 8" descr="A picture containing diagram&#10;&#10;Description automatically generated">
            <a:extLst>
              <a:ext uri="{FF2B5EF4-FFF2-40B4-BE49-F238E27FC236}">
                <a16:creationId xmlns:a16="http://schemas.microsoft.com/office/drawing/2014/main" id="{2E69BFD1-5843-42AB-9285-578B30D839E5}"/>
              </a:ext>
            </a:extLst>
          </p:cNvPr>
          <p:cNvPicPr>
            <a:picLocks/>
          </p:cNvPicPr>
          <p:nvPr/>
        </p:nvPicPr>
        <p:blipFill>
          <a:blip r:embed="rId5"/>
          <a:stretch>
            <a:fillRect/>
          </a:stretch>
        </p:blipFill>
        <p:spPr>
          <a:xfrm>
            <a:off x="777825" y="5007553"/>
            <a:ext cx="1371600" cy="1371600"/>
          </a:xfrm>
          <a:prstGeom prst="rect">
            <a:avLst/>
          </a:prstGeom>
        </p:spPr>
      </p:pic>
      <p:sp>
        <p:nvSpPr>
          <p:cNvPr id="9" name="TextBox 8">
            <a:extLst>
              <a:ext uri="{FF2B5EF4-FFF2-40B4-BE49-F238E27FC236}">
                <a16:creationId xmlns:a16="http://schemas.microsoft.com/office/drawing/2014/main" id="{1AE903DA-7D90-40E7-9155-BAEDCFFD91FE}"/>
              </a:ext>
            </a:extLst>
          </p:cNvPr>
          <p:cNvSpPr txBox="1"/>
          <p:nvPr/>
        </p:nvSpPr>
        <p:spPr>
          <a:xfrm>
            <a:off x="805617" y="3115579"/>
            <a:ext cx="1316017"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a:solidFill>
                  <a:srgbClr val="003C71"/>
                </a:solidFill>
                <a:latin typeface="Calibri"/>
                <a:cs typeface="Arial"/>
              </a:rPr>
              <a:t>Compressor</a:t>
            </a:r>
            <a:endParaRPr lang="en-US"/>
          </a:p>
        </p:txBody>
      </p:sp>
      <p:sp>
        <p:nvSpPr>
          <p:cNvPr id="15" name="TextBox 14">
            <a:extLst>
              <a:ext uri="{FF2B5EF4-FFF2-40B4-BE49-F238E27FC236}">
                <a16:creationId xmlns:a16="http://schemas.microsoft.com/office/drawing/2014/main" id="{078BFDA0-CD6C-48B1-B41C-60BC3DB9AE2E}"/>
              </a:ext>
            </a:extLst>
          </p:cNvPr>
          <p:cNvSpPr txBox="1"/>
          <p:nvPr/>
        </p:nvSpPr>
        <p:spPr>
          <a:xfrm>
            <a:off x="805617" y="4704782"/>
            <a:ext cx="1316017"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a:solidFill>
                  <a:srgbClr val="003C71"/>
                </a:solidFill>
                <a:latin typeface="Calibri"/>
                <a:cs typeface="Arial"/>
              </a:rPr>
              <a:t>Fan</a:t>
            </a:r>
            <a:endParaRPr lang="en-US"/>
          </a:p>
        </p:txBody>
      </p:sp>
      <p:sp>
        <p:nvSpPr>
          <p:cNvPr id="16" name="TextBox 15">
            <a:extLst>
              <a:ext uri="{FF2B5EF4-FFF2-40B4-BE49-F238E27FC236}">
                <a16:creationId xmlns:a16="http://schemas.microsoft.com/office/drawing/2014/main" id="{647EE3EB-DCD6-4EFB-84D9-209EBFD9EAF9}"/>
              </a:ext>
            </a:extLst>
          </p:cNvPr>
          <p:cNvSpPr txBox="1"/>
          <p:nvPr/>
        </p:nvSpPr>
        <p:spPr>
          <a:xfrm>
            <a:off x="482076" y="6312250"/>
            <a:ext cx="1963099" cy="369332"/>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a:solidFill>
                  <a:srgbClr val="003C71"/>
                </a:solidFill>
                <a:latin typeface="Calibri"/>
                <a:cs typeface="Arial"/>
              </a:rPr>
              <a:t>Expansion Valve</a:t>
            </a:r>
            <a:endParaRPr lang="en-US"/>
          </a:p>
        </p:txBody>
      </p:sp>
      <p:sp>
        <p:nvSpPr>
          <p:cNvPr id="2" name="TextBox 1">
            <a:extLst>
              <a:ext uri="{FF2B5EF4-FFF2-40B4-BE49-F238E27FC236}">
                <a16:creationId xmlns:a16="http://schemas.microsoft.com/office/drawing/2014/main" id="{57D4A813-5738-444A-8D2B-7334137EF3CD}"/>
              </a:ext>
            </a:extLst>
          </p:cNvPr>
          <p:cNvSpPr txBox="1"/>
          <p:nvPr/>
        </p:nvSpPr>
        <p:spPr>
          <a:xfrm>
            <a:off x="2827487" y="5167855"/>
            <a:ext cx="5336125" cy="830997"/>
          </a:xfrm>
          <a:prstGeom prst="rect">
            <a:avLst/>
          </a:prstGeom>
          <a:noFill/>
        </p:spPr>
        <p:txBody>
          <a:bodyPr wrap="square" rtlCol="0">
            <a:spAutoFit/>
          </a:bodyPr>
          <a:lstStyle/>
          <a:p>
            <a:r>
              <a:rPr lang="en-US" sz="2400"/>
              <a:t>EXV controlled by an electromagnetic piston to vary the firing rate</a:t>
            </a:r>
          </a:p>
        </p:txBody>
      </p:sp>
      <p:sp>
        <p:nvSpPr>
          <p:cNvPr id="4" name="TextBox 3">
            <a:extLst>
              <a:ext uri="{FF2B5EF4-FFF2-40B4-BE49-F238E27FC236}">
                <a16:creationId xmlns:a16="http://schemas.microsoft.com/office/drawing/2014/main" id="{1F90330A-C724-4C5E-9BCB-0DD1BB184311}"/>
              </a:ext>
            </a:extLst>
          </p:cNvPr>
          <p:cNvSpPr txBox="1"/>
          <p:nvPr/>
        </p:nvSpPr>
        <p:spPr>
          <a:xfrm>
            <a:off x="2827487" y="3564316"/>
            <a:ext cx="5184742" cy="830997"/>
          </a:xfrm>
          <a:prstGeom prst="rect">
            <a:avLst/>
          </a:prstGeom>
          <a:noFill/>
        </p:spPr>
        <p:txBody>
          <a:bodyPr wrap="square" rtlCol="0">
            <a:spAutoFit/>
          </a:bodyPr>
          <a:lstStyle/>
          <a:p>
            <a:r>
              <a:rPr lang="en-US" sz="2400"/>
              <a:t>Fan is controlled by an electronically commutated motor</a:t>
            </a:r>
            <a:r>
              <a:rPr lang="en-US" sz="2400">
                <a:solidFill>
                  <a:prstClr val="black"/>
                </a:solidFill>
              </a:rPr>
              <a:t> </a:t>
            </a:r>
            <a:r>
              <a:rPr lang="en-US" sz="2400"/>
              <a:t>for variable speeds</a:t>
            </a:r>
          </a:p>
        </p:txBody>
      </p:sp>
      <p:sp>
        <p:nvSpPr>
          <p:cNvPr id="18" name="Text Placeholder 13">
            <a:extLst>
              <a:ext uri="{FF2B5EF4-FFF2-40B4-BE49-F238E27FC236}">
                <a16:creationId xmlns:a16="http://schemas.microsoft.com/office/drawing/2014/main" id="{065FE161-D831-4DEE-B305-65BE778F2460}"/>
              </a:ext>
            </a:extLst>
          </p:cNvPr>
          <p:cNvSpPr txBox="1">
            <a:spLocks/>
          </p:cNvSpPr>
          <p:nvPr/>
        </p:nvSpPr>
        <p:spPr>
          <a:xfrm>
            <a:off x="2827487" y="1961262"/>
            <a:ext cx="48006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Compressor motor is inverter driven for multi-stage variance</a:t>
            </a:r>
          </a:p>
        </p:txBody>
      </p:sp>
    </p:spTree>
    <p:extLst>
      <p:ext uri="{BB962C8B-B14F-4D97-AF65-F5344CB8AC3E}">
        <p14:creationId xmlns:p14="http://schemas.microsoft.com/office/powerpoint/2010/main" val="402431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hart, surface chart&#10;&#10;Description automatically generated">
            <a:extLst>
              <a:ext uri="{FF2B5EF4-FFF2-40B4-BE49-F238E27FC236}">
                <a16:creationId xmlns:a16="http://schemas.microsoft.com/office/drawing/2014/main" id="{D3E9676F-5DB8-45B1-99B7-CCDFFFF44093}"/>
              </a:ext>
            </a:extLst>
          </p:cNvPr>
          <p:cNvPicPr>
            <a:picLocks noChangeAspect="1"/>
          </p:cNvPicPr>
          <p:nvPr/>
        </p:nvPicPr>
        <p:blipFill>
          <a:blip r:embed="rId4"/>
          <a:stretch>
            <a:fillRect/>
          </a:stretch>
        </p:blipFill>
        <p:spPr>
          <a:xfrm>
            <a:off x="-499777" y="1715815"/>
            <a:ext cx="7087106" cy="5306870"/>
          </a:xfrm>
          <a:prstGeom prst="rect">
            <a:avLst/>
          </a:prstGeom>
        </p:spPr>
      </p:pic>
      <p:sp>
        <p:nvSpPr>
          <p:cNvPr id="2" name="Slide Title">
            <a:extLst>
              <a:ext uri="{FF2B5EF4-FFF2-40B4-BE49-F238E27FC236}">
                <a16:creationId xmlns:a16="http://schemas.microsoft.com/office/drawing/2014/main" id="{63BBBEF9-2F25-45F0-B857-FE159CB8489A}"/>
              </a:ext>
            </a:extLst>
          </p:cNvPr>
          <p:cNvSpPr>
            <a:spLocks noGrp="1"/>
          </p:cNvSpPr>
          <p:nvPr>
            <p:ph type="title"/>
          </p:nvPr>
        </p:nvSpPr>
        <p:spPr>
          <a:prstGeom prst="rect">
            <a:avLst/>
          </a:prstGeom>
        </p:spPr>
        <p:txBody>
          <a:bodyPr>
            <a:normAutofit/>
          </a:bodyPr>
          <a:lstStyle/>
          <a:p>
            <a:r>
              <a:rPr lang="en-US" sz="4000">
                <a:latin typeface="Abadi" panose="020B0604020104020204" pitchFamily="34" charset="0"/>
              </a:rPr>
              <a:t>How Modulation Helps - Control</a:t>
            </a:r>
            <a:endParaRPr lang="en-US" sz="4000">
              <a:latin typeface="Abadi" panose="020B0604020104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42646E7E-914F-47BF-BA51-020524EA1BD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E5960137-AD5C-4073-A44E-22D610BB7DA4}"/>
              </a:ext>
            </a:extLst>
          </p:cNvPr>
          <p:cNvCxnSpPr>
            <a:cxnSpLocks/>
          </p:cNvCxnSpPr>
          <p:nvPr/>
        </p:nvCxnSpPr>
        <p:spPr>
          <a:xfrm>
            <a:off x="5855929" y="1908532"/>
            <a:ext cx="0" cy="4559300"/>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19752F3E-FA9D-4A39-8B3D-32230050988C}"/>
              </a:ext>
            </a:extLst>
          </p:cNvPr>
          <p:cNvSpPr txBox="1"/>
          <p:nvPr/>
        </p:nvSpPr>
        <p:spPr>
          <a:xfrm>
            <a:off x="6013722" y="2932827"/>
            <a:ext cx="2736713" cy="193899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More control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Less waste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Improved comfort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0265AEAA-B831-48EC-B49C-051DBC037EAD}"/>
              </a:ext>
            </a:extLst>
          </p:cNvPr>
          <p:cNvCxnSpPr/>
          <p:nvPr/>
        </p:nvCxnSpPr>
        <p:spPr>
          <a:xfrm>
            <a:off x="3725839" y="3429000"/>
            <a:ext cx="0" cy="104746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2D23E4-8B26-40B7-99FA-612441628086}"/>
              </a:ext>
            </a:extLst>
          </p:cNvPr>
          <p:cNvCxnSpPr>
            <a:cxnSpLocks/>
          </p:cNvCxnSpPr>
          <p:nvPr/>
        </p:nvCxnSpPr>
        <p:spPr>
          <a:xfrm>
            <a:off x="4724398" y="3712191"/>
            <a:ext cx="0" cy="232012"/>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EF032E51-C306-4B72-BF78-5C3EB0BFB3F0}"/>
              </a:ext>
            </a:extLst>
          </p:cNvPr>
          <p:cNvCxnSpPr>
            <a:cxnSpLocks/>
          </p:cNvCxnSpPr>
          <p:nvPr/>
        </p:nvCxnSpPr>
        <p:spPr>
          <a:xfrm>
            <a:off x="914400" y="2932827"/>
            <a:ext cx="0" cy="7793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B75257-28FD-4AF8-B57E-C74864100FB3}"/>
              </a:ext>
            </a:extLst>
          </p:cNvPr>
          <p:cNvSpPr txBox="1"/>
          <p:nvPr/>
        </p:nvSpPr>
        <p:spPr>
          <a:xfrm>
            <a:off x="685815" y="2581990"/>
            <a:ext cx="273671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Recovery Speed</a:t>
            </a:r>
          </a:p>
        </p:txBody>
      </p:sp>
    </p:spTree>
    <p:custDataLst>
      <p:tags r:id="rId1"/>
    </p:custDataLst>
    <p:extLst>
      <p:ext uri="{BB962C8B-B14F-4D97-AF65-F5344CB8AC3E}">
        <p14:creationId xmlns:p14="http://schemas.microsoft.com/office/powerpoint/2010/main" val="3029278152"/>
      </p:ext>
    </p:extLst>
  </p:cSld>
  <p:clrMapOvr>
    <a:masterClrMapping/>
  </p:clrMapOvr>
  <mc:AlternateContent xmlns:mc="http://schemas.openxmlformats.org/markup-compatibility/2006" xmlns:p14="http://schemas.microsoft.com/office/powerpoint/2010/main">
    <mc:Choice Requires="p14">
      <p:transition spd="slow" p14:dur="2000" advTm="168039"/>
    </mc:Choice>
    <mc:Fallback xmlns="">
      <p:transition spd="slow" advTm="16803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F4D11D-B59E-47D5-9A1E-F85765C14A76}"/>
              </a:ext>
            </a:extLst>
          </p:cNvPr>
          <p:cNvSpPr>
            <a:spLocks noGrp="1"/>
          </p:cNvSpPr>
          <p:nvPr>
            <p:ph idx="1"/>
          </p:nvPr>
        </p:nvSpPr>
        <p:spPr/>
        <p:txBody>
          <a:bodyPr>
            <a:normAutofit/>
          </a:bodyPr>
          <a:lstStyle/>
          <a:p>
            <a:r>
              <a:rPr lang="en-US" sz="2400">
                <a:cs typeface="Calibri"/>
              </a:rPr>
              <a:t>Traditional heat pumps cannot perform at low temperatures and therefore require supplemental heat</a:t>
            </a:r>
          </a:p>
          <a:p>
            <a:r>
              <a:rPr lang="en-US" sz="2400">
                <a:cs typeface="Calibri"/>
              </a:rPr>
              <a:t>Cold climate heat pumps require less supplemental heat</a:t>
            </a:r>
          </a:p>
          <a:p>
            <a:endParaRPr lang="en-US" sz="2400"/>
          </a:p>
        </p:txBody>
      </p:sp>
      <p:sp>
        <p:nvSpPr>
          <p:cNvPr id="5" name="Title 4">
            <a:extLst>
              <a:ext uri="{FF2B5EF4-FFF2-40B4-BE49-F238E27FC236}">
                <a16:creationId xmlns:a16="http://schemas.microsoft.com/office/drawing/2014/main" id="{D78412B6-2A95-41EA-9B2B-016402FC82C7}"/>
              </a:ext>
            </a:extLst>
          </p:cNvPr>
          <p:cNvSpPr>
            <a:spLocks noGrp="1"/>
          </p:cNvSpPr>
          <p:nvPr>
            <p:ph type="title"/>
          </p:nvPr>
        </p:nvSpPr>
        <p:spPr/>
        <p:txBody>
          <a:bodyPr>
            <a:normAutofit/>
          </a:bodyPr>
          <a:lstStyle/>
          <a:p>
            <a:r>
              <a:rPr lang="en-US" sz="4000">
                <a:latin typeface="Abadi" panose="020B0604020104020204" pitchFamily="34" charset="0"/>
                <a:cs typeface="Arial"/>
              </a:rPr>
              <a:t>How Modulation Helps – Capacity</a:t>
            </a:r>
            <a:endParaRPr lang="en-US" sz="4000">
              <a:latin typeface="Abadi" panose="020B0604020104020204" pitchFamily="34" charset="0"/>
            </a:endParaRPr>
          </a:p>
        </p:txBody>
      </p:sp>
      <p:sp>
        <p:nvSpPr>
          <p:cNvPr id="15" name="Slide Number Placeholder 4">
            <a:extLst>
              <a:ext uri="{FF2B5EF4-FFF2-40B4-BE49-F238E27FC236}">
                <a16:creationId xmlns:a16="http://schemas.microsoft.com/office/drawing/2014/main" id="{D2507154-0644-4876-859F-49EBA6478F54}"/>
              </a:ext>
            </a:extLst>
          </p:cNvPr>
          <p:cNvSpPr>
            <a:spLocks noGrp="1"/>
          </p:cNvSpPr>
          <p:nvPr>
            <p:ph type="sldNum" sz="quarter" idx="4"/>
          </p:nvPr>
        </p:nvSpPr>
        <p:spPr/>
        <p:txBody>
          <a:bodyPr/>
          <a:lstStyle/>
          <a:p>
            <a:fld id="{E6166F9C-AA76-49A4-852C-289CB63A6674}" type="slidenum">
              <a:rPr lang="en-US" smtClean="0"/>
              <a:t>27</a:t>
            </a:fld>
            <a:endParaRPr lang="en-US"/>
          </a:p>
        </p:txBody>
      </p:sp>
      <p:pic>
        <p:nvPicPr>
          <p:cNvPr id="6" name="Picture 6" descr="Logo, icon&#10;&#10;Description automatically generated">
            <a:extLst>
              <a:ext uri="{FF2B5EF4-FFF2-40B4-BE49-F238E27FC236}">
                <a16:creationId xmlns:a16="http://schemas.microsoft.com/office/drawing/2014/main" id="{D2E20177-B50E-4B2D-9020-8D32E3DD1513}"/>
              </a:ext>
            </a:extLst>
          </p:cNvPr>
          <p:cNvPicPr>
            <a:picLocks noChangeAspect="1"/>
          </p:cNvPicPr>
          <p:nvPr/>
        </p:nvPicPr>
        <p:blipFill>
          <a:blip r:embed="rId4"/>
          <a:stretch>
            <a:fillRect/>
          </a:stretch>
        </p:blipFill>
        <p:spPr>
          <a:xfrm>
            <a:off x="260533" y="1989528"/>
            <a:ext cx="8440458" cy="6315549"/>
          </a:xfrm>
          <a:prstGeom prst="rect">
            <a:avLst/>
          </a:prstGeom>
        </p:spPr>
      </p:pic>
      <p:sp>
        <p:nvSpPr>
          <p:cNvPr id="8" name="TextBox 7">
            <a:extLst>
              <a:ext uri="{FF2B5EF4-FFF2-40B4-BE49-F238E27FC236}">
                <a16:creationId xmlns:a16="http://schemas.microsoft.com/office/drawing/2014/main" id="{6D9000D8-FDA1-4367-A7CC-0B9C991867E3}"/>
              </a:ext>
            </a:extLst>
          </p:cNvPr>
          <p:cNvSpPr txBox="1"/>
          <p:nvPr/>
        </p:nvSpPr>
        <p:spPr>
          <a:xfrm>
            <a:off x="1525380" y="4512334"/>
            <a:ext cx="1316017" cy="1015663"/>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sz="6000" b="1">
                <a:solidFill>
                  <a:srgbClr val="23356F"/>
                </a:solidFill>
                <a:latin typeface="Calibri"/>
                <a:cs typeface="Arial"/>
              </a:rPr>
              <a:t>0%</a:t>
            </a:r>
            <a:endParaRPr lang="en-US" sz="6000" b="1">
              <a:solidFill>
                <a:srgbClr val="23356F"/>
              </a:solidFill>
              <a:cs typeface="Calibri"/>
            </a:endParaRPr>
          </a:p>
        </p:txBody>
      </p:sp>
      <p:sp>
        <p:nvSpPr>
          <p:cNvPr id="10" name="TextBox 9">
            <a:extLst>
              <a:ext uri="{FF2B5EF4-FFF2-40B4-BE49-F238E27FC236}">
                <a16:creationId xmlns:a16="http://schemas.microsoft.com/office/drawing/2014/main" id="{26FCE3AA-3868-471D-B0D7-E3A620E684BE}"/>
              </a:ext>
            </a:extLst>
          </p:cNvPr>
          <p:cNvSpPr txBox="1"/>
          <p:nvPr/>
        </p:nvSpPr>
        <p:spPr>
          <a:xfrm>
            <a:off x="1393593" y="5389223"/>
            <a:ext cx="1579591" cy="523220"/>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sz="2800">
                <a:solidFill>
                  <a:srgbClr val="003C71"/>
                </a:solidFill>
                <a:latin typeface="Calibri"/>
                <a:cs typeface="Arial"/>
              </a:rPr>
              <a:t>Capacity</a:t>
            </a:r>
            <a:endParaRPr lang="en-US" sz="2800">
              <a:cs typeface="Calibri"/>
            </a:endParaRPr>
          </a:p>
        </p:txBody>
      </p:sp>
      <p:sp>
        <p:nvSpPr>
          <p:cNvPr id="11" name="TextBox 10">
            <a:extLst>
              <a:ext uri="{FF2B5EF4-FFF2-40B4-BE49-F238E27FC236}">
                <a16:creationId xmlns:a16="http://schemas.microsoft.com/office/drawing/2014/main" id="{86D88952-05F3-4BC7-BE40-76B8B8EAAD31}"/>
              </a:ext>
            </a:extLst>
          </p:cNvPr>
          <p:cNvSpPr txBox="1"/>
          <p:nvPr/>
        </p:nvSpPr>
        <p:spPr>
          <a:xfrm>
            <a:off x="5914906" y="4512334"/>
            <a:ext cx="1528903" cy="1015663"/>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sz="6000" b="1">
                <a:solidFill>
                  <a:srgbClr val="23356F"/>
                </a:solidFill>
                <a:latin typeface="Calibri"/>
                <a:cs typeface="Arial"/>
              </a:rPr>
              <a:t>72%</a:t>
            </a:r>
            <a:endParaRPr lang="en-US" sz="6000" b="1">
              <a:solidFill>
                <a:srgbClr val="23356F"/>
              </a:solidFill>
              <a:cs typeface="Calibri"/>
            </a:endParaRPr>
          </a:p>
        </p:txBody>
      </p:sp>
      <p:sp>
        <p:nvSpPr>
          <p:cNvPr id="12" name="TextBox 11">
            <a:extLst>
              <a:ext uri="{FF2B5EF4-FFF2-40B4-BE49-F238E27FC236}">
                <a16:creationId xmlns:a16="http://schemas.microsoft.com/office/drawing/2014/main" id="{F3C6B766-CD2A-4BA4-9263-3082AF419EAE}"/>
              </a:ext>
            </a:extLst>
          </p:cNvPr>
          <p:cNvSpPr txBox="1"/>
          <p:nvPr/>
        </p:nvSpPr>
        <p:spPr>
          <a:xfrm>
            <a:off x="5894630" y="5389223"/>
            <a:ext cx="1579591" cy="523220"/>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sz="2800">
                <a:solidFill>
                  <a:srgbClr val="003C71"/>
                </a:solidFill>
                <a:latin typeface="Calibri"/>
                <a:cs typeface="Arial"/>
              </a:rPr>
              <a:t>Capacity</a:t>
            </a:r>
            <a:endParaRPr lang="en-US" sz="2800">
              <a:cs typeface="Calibri"/>
            </a:endParaRPr>
          </a:p>
        </p:txBody>
      </p:sp>
      <p:sp>
        <p:nvSpPr>
          <p:cNvPr id="13" name="TextBox 12">
            <a:extLst>
              <a:ext uri="{FF2B5EF4-FFF2-40B4-BE49-F238E27FC236}">
                <a16:creationId xmlns:a16="http://schemas.microsoft.com/office/drawing/2014/main" id="{D4F71886-FC66-4439-9CB6-376A5D62BA63}"/>
              </a:ext>
            </a:extLst>
          </p:cNvPr>
          <p:cNvSpPr txBox="1"/>
          <p:nvPr/>
        </p:nvSpPr>
        <p:spPr>
          <a:xfrm>
            <a:off x="628211" y="3196651"/>
            <a:ext cx="3196518" cy="646331"/>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a:solidFill>
                  <a:srgbClr val="003C71"/>
                </a:solidFill>
                <a:latin typeface="Calibri"/>
                <a:cs typeface="Arial"/>
              </a:rPr>
              <a:t>Conventional </a:t>
            </a:r>
            <a:br>
              <a:rPr lang="en-US">
                <a:latin typeface="Calibri"/>
                <a:cs typeface="Arial"/>
              </a:rPr>
            </a:br>
            <a:r>
              <a:rPr lang="en-US">
                <a:solidFill>
                  <a:srgbClr val="003C71"/>
                </a:solidFill>
                <a:latin typeface="Calibri"/>
                <a:cs typeface="Arial"/>
              </a:rPr>
              <a:t>Heat Pump</a:t>
            </a:r>
            <a:endParaRPr lang="en-US">
              <a:cs typeface="Calibri"/>
            </a:endParaRPr>
          </a:p>
        </p:txBody>
      </p:sp>
      <p:sp>
        <p:nvSpPr>
          <p:cNvPr id="14" name="TextBox 13">
            <a:extLst>
              <a:ext uri="{FF2B5EF4-FFF2-40B4-BE49-F238E27FC236}">
                <a16:creationId xmlns:a16="http://schemas.microsoft.com/office/drawing/2014/main" id="{AC283D0C-F94B-4F2A-90AA-A5E14EF04D06}"/>
              </a:ext>
            </a:extLst>
          </p:cNvPr>
          <p:cNvSpPr txBox="1"/>
          <p:nvPr/>
        </p:nvSpPr>
        <p:spPr>
          <a:xfrm>
            <a:off x="5081098" y="3196652"/>
            <a:ext cx="3196518" cy="646331"/>
          </a:xfrm>
          <a:prstGeom prst="rect">
            <a:avLst/>
          </a:prstGeom>
          <a:noFill/>
        </p:spPr>
        <p:txBody>
          <a:bodyPr wrap="square" lIns="91440" tIns="45720" rIns="91440" bIns="45720" rtlCol="0" anchor="t">
            <a:spAutoFit/>
          </a:bodyPr>
          <a:lstStyle/>
          <a:p>
            <a:pPr algn="ctr" defTabSz="914400">
              <a:spcBef>
                <a:spcPct val="0"/>
              </a:spcBef>
              <a:spcAft>
                <a:spcPct val="0"/>
              </a:spcAft>
              <a:defRPr/>
            </a:pPr>
            <a:r>
              <a:rPr lang="en-US">
                <a:solidFill>
                  <a:srgbClr val="003C71"/>
                </a:solidFill>
                <a:latin typeface="Calibri"/>
                <a:cs typeface="Arial"/>
              </a:rPr>
              <a:t>Cold Climate</a:t>
            </a:r>
            <a:br>
              <a:rPr lang="en-US">
                <a:latin typeface="Calibri"/>
                <a:cs typeface="Arial"/>
              </a:rPr>
            </a:br>
            <a:r>
              <a:rPr lang="en-US">
                <a:solidFill>
                  <a:srgbClr val="003C71"/>
                </a:solidFill>
                <a:latin typeface="Calibri"/>
                <a:cs typeface="Arial"/>
              </a:rPr>
              <a:t>Heat Pump</a:t>
            </a:r>
            <a:endParaRPr lang="en-US">
              <a:cs typeface="Calibri"/>
            </a:endParaRPr>
          </a:p>
        </p:txBody>
      </p:sp>
    </p:spTree>
    <p:custDataLst>
      <p:tags r:id="rId1"/>
    </p:custDataLst>
    <p:extLst>
      <p:ext uri="{BB962C8B-B14F-4D97-AF65-F5344CB8AC3E}">
        <p14:creationId xmlns:p14="http://schemas.microsoft.com/office/powerpoint/2010/main" val="1269024794"/>
      </p:ext>
    </p:extLst>
  </p:cSld>
  <p:clrMapOvr>
    <a:masterClrMapping/>
  </p:clrMapOvr>
  <mc:AlternateContent xmlns:mc="http://schemas.openxmlformats.org/markup-compatibility/2006" xmlns:p14="http://schemas.microsoft.com/office/powerpoint/2010/main">
    <mc:Choice Requires="p14">
      <p:transition spd="slow" p14:dur="2000" advTm="157666"/>
    </mc:Choice>
    <mc:Fallback xmlns="">
      <p:transition spd="slow" advTm="15766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1A76-933F-4801-B8D7-BC6D11EFF4E2}"/>
              </a:ext>
            </a:extLst>
          </p:cNvPr>
          <p:cNvSpPr>
            <a:spLocks noGrp="1"/>
          </p:cNvSpPr>
          <p:nvPr>
            <p:ph type="title"/>
          </p:nvPr>
        </p:nvSpPr>
        <p:spPr/>
        <p:txBody>
          <a:bodyPr>
            <a:noAutofit/>
          </a:bodyPr>
          <a:lstStyle/>
          <a:p>
            <a:r>
              <a:rPr lang="en-US" sz="4000">
                <a:latin typeface="Abadi" panose="020B0604020104020204" pitchFamily="34" charset="0"/>
              </a:rPr>
              <a:t>NEEP’s Cold Climate Specification</a:t>
            </a:r>
          </a:p>
        </p:txBody>
      </p:sp>
      <p:sp>
        <p:nvSpPr>
          <p:cNvPr id="15" name="Slide Number Placeholder 4">
            <a:extLst>
              <a:ext uri="{FF2B5EF4-FFF2-40B4-BE49-F238E27FC236}">
                <a16:creationId xmlns:a16="http://schemas.microsoft.com/office/drawing/2014/main" id="{D026FF52-493C-40F9-B1F1-8DC7F5A5940D}"/>
              </a:ext>
            </a:extLst>
          </p:cNvPr>
          <p:cNvSpPr>
            <a:spLocks noGrp="1"/>
          </p:cNvSpPr>
          <p:nvPr>
            <p:ph type="sldNum" sz="quarter" idx="4"/>
          </p:nvPr>
        </p:nvSpPr>
        <p:spPr/>
        <p:txBody>
          <a:bodyPr/>
          <a:lstStyle/>
          <a:p>
            <a:fld id="{E6166F9C-AA76-49A4-852C-289CB63A6674}" type="slidenum">
              <a:rPr lang="en-US" smtClean="0"/>
              <a:t>28</a:t>
            </a:fld>
            <a:endParaRPr lang="en-US"/>
          </a:p>
        </p:txBody>
      </p:sp>
      <p:cxnSp>
        <p:nvCxnSpPr>
          <p:cNvPr id="25" name="Straight Connector 24">
            <a:extLst>
              <a:ext uri="{FF2B5EF4-FFF2-40B4-BE49-F238E27FC236}">
                <a16:creationId xmlns:a16="http://schemas.microsoft.com/office/drawing/2014/main" id="{131C99DB-774C-4FFD-A889-166C7171224C}"/>
              </a:ext>
            </a:extLst>
          </p:cNvPr>
          <p:cNvCxnSpPr>
            <a:cxnSpLocks/>
          </p:cNvCxnSpPr>
          <p:nvPr/>
        </p:nvCxnSpPr>
        <p:spPr>
          <a:xfrm>
            <a:off x="5855929" y="1908532"/>
            <a:ext cx="0" cy="4559300"/>
          </a:xfrm>
          <a:prstGeom prst="line">
            <a:avLst/>
          </a:prstGeom>
        </p:spPr>
        <p:style>
          <a:lnRef idx="3">
            <a:schemeClr val="accent3"/>
          </a:lnRef>
          <a:fillRef idx="0">
            <a:schemeClr val="accent3"/>
          </a:fillRef>
          <a:effectRef idx="2">
            <a:schemeClr val="accent3"/>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1EC395A-03ED-4AC8-9B15-7F8C6B04D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084" y="1908532"/>
            <a:ext cx="2875766" cy="484771"/>
          </a:xfrm>
          <a:prstGeom prst="rect">
            <a:avLst/>
          </a:prstGeom>
        </p:spPr>
      </p:pic>
      <p:sp>
        <p:nvSpPr>
          <p:cNvPr id="30" name="TextBox 29">
            <a:extLst>
              <a:ext uri="{FF2B5EF4-FFF2-40B4-BE49-F238E27FC236}">
                <a16:creationId xmlns:a16="http://schemas.microsoft.com/office/drawing/2014/main" id="{68908712-0040-423C-8939-EB1885A2035C}"/>
              </a:ext>
            </a:extLst>
          </p:cNvPr>
          <p:cNvSpPr txBox="1"/>
          <p:nvPr/>
        </p:nvSpPr>
        <p:spPr>
          <a:xfrm>
            <a:off x="1324859" y="2747376"/>
            <a:ext cx="4348660" cy="3416320"/>
          </a:xfrm>
          <a:prstGeom prst="rect">
            <a:avLst/>
          </a:prstGeom>
          <a:noFill/>
        </p:spPr>
        <p:txBody>
          <a:bodyPr wrap="square" rtlCol="0">
            <a:spAutoFit/>
          </a:bodyPr>
          <a:lstStyle/>
          <a:p>
            <a:r>
              <a:rPr lang="en-US"/>
              <a:t>Variable capacity, residential-scale, air source heat pump. Ducted or ductless</a:t>
            </a:r>
          </a:p>
          <a:p>
            <a:endParaRPr lang="en-US"/>
          </a:p>
          <a:p>
            <a:r>
              <a:rPr lang="en-US"/>
              <a:t>High rated heating efficiency (≥ 9 HSPF ductless, ≥ 10 HSPF ducted)</a:t>
            </a:r>
          </a:p>
          <a:p>
            <a:endParaRPr lang="en-US"/>
          </a:p>
          <a:p>
            <a:r>
              <a:rPr lang="en-US"/>
              <a:t>High efficiency even at 5°F (COP ≥ 1.75)</a:t>
            </a:r>
          </a:p>
          <a:p>
            <a:endParaRPr lang="en-US"/>
          </a:p>
          <a:p>
            <a:r>
              <a:rPr lang="en-US"/>
              <a:t>Highly rated cooling efficiency </a:t>
            </a:r>
          </a:p>
          <a:p>
            <a:endParaRPr lang="en-US"/>
          </a:p>
          <a:p>
            <a:r>
              <a:rPr lang="en-US"/>
              <a:t>Capacity and efficiency data reported at multiple operating conditions</a:t>
            </a:r>
          </a:p>
        </p:txBody>
      </p:sp>
      <p:pic>
        <p:nvPicPr>
          <p:cNvPr id="2052" name="Picture 4" descr="neep logo - Steven Winter Associates, Inc.">
            <a:extLst>
              <a:ext uri="{FF2B5EF4-FFF2-40B4-BE49-F238E27FC236}">
                <a16:creationId xmlns:a16="http://schemas.microsoft.com/office/drawing/2014/main" id="{EAF7575A-F999-4FA5-9544-4FC3E5EEF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56" y="1695756"/>
            <a:ext cx="1528034" cy="148112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EF3D988F-4387-4AB9-971C-DF1F3AC7C00A}"/>
              </a:ext>
            </a:extLst>
          </p:cNvPr>
          <p:cNvSpPr txBox="1"/>
          <p:nvPr/>
        </p:nvSpPr>
        <p:spPr>
          <a:xfrm>
            <a:off x="5914496" y="3203303"/>
            <a:ext cx="2894354" cy="1754326"/>
          </a:xfrm>
          <a:prstGeom prst="rect">
            <a:avLst/>
          </a:prstGeom>
          <a:noFill/>
        </p:spPr>
        <p:txBody>
          <a:bodyPr wrap="square" rtlCol="0">
            <a:spAutoFit/>
          </a:bodyPr>
          <a:lstStyle/>
          <a:p>
            <a:pPr marL="285750" indent="-285750">
              <a:buFont typeface="Arial" panose="020B0604020202020204" pitchFamily="34" charset="0"/>
              <a:buChar char="•"/>
            </a:pPr>
            <a:r>
              <a:rPr lang="en-US"/>
              <a:t>Sets and periodically updates the standard</a:t>
            </a:r>
          </a:p>
          <a:p>
            <a:pPr marL="285750" indent="-285750">
              <a:buFont typeface="Arial" panose="020B0604020202020204" pitchFamily="34" charset="0"/>
              <a:buChar char="•"/>
            </a:pPr>
            <a:r>
              <a:rPr lang="en-US"/>
              <a:t>Maintains a qualifying product list</a:t>
            </a:r>
          </a:p>
          <a:p>
            <a:pPr marL="285750" indent="-285750">
              <a:buFont typeface="Arial" panose="020B0604020202020204" pitchFamily="34" charset="0"/>
              <a:buChar char="•"/>
            </a:pPr>
            <a:r>
              <a:rPr lang="en-US"/>
              <a:t>Publishes the resultant engineering data</a:t>
            </a:r>
          </a:p>
        </p:txBody>
      </p:sp>
      <p:pic>
        <p:nvPicPr>
          <p:cNvPr id="3" name="Picture 3" descr="Logo, icon&#10;&#10;Description automatically generated">
            <a:extLst>
              <a:ext uri="{FF2B5EF4-FFF2-40B4-BE49-F238E27FC236}">
                <a16:creationId xmlns:a16="http://schemas.microsoft.com/office/drawing/2014/main" id="{B3EF5090-25A1-49DB-BBBB-DE13F75CA11C}"/>
              </a:ext>
            </a:extLst>
          </p:cNvPr>
          <p:cNvPicPr>
            <a:picLocks noChangeAspect="1"/>
          </p:cNvPicPr>
          <p:nvPr/>
        </p:nvPicPr>
        <p:blipFill>
          <a:blip r:embed="rId5"/>
          <a:stretch>
            <a:fillRect/>
          </a:stretch>
        </p:blipFill>
        <p:spPr>
          <a:xfrm>
            <a:off x="715662" y="2669227"/>
            <a:ext cx="715706" cy="716551"/>
          </a:xfrm>
          <a:prstGeom prst="rect">
            <a:avLst/>
          </a:prstGeom>
        </p:spPr>
      </p:pic>
      <p:pic>
        <p:nvPicPr>
          <p:cNvPr id="18" name="Picture 3" descr="Logo, icon&#10;&#10;Description automatically generated">
            <a:extLst>
              <a:ext uri="{FF2B5EF4-FFF2-40B4-BE49-F238E27FC236}">
                <a16:creationId xmlns:a16="http://schemas.microsoft.com/office/drawing/2014/main" id="{8B47DFD2-DFFD-4A99-A336-BECAA8665324}"/>
              </a:ext>
            </a:extLst>
          </p:cNvPr>
          <p:cNvPicPr>
            <a:picLocks noChangeAspect="1"/>
          </p:cNvPicPr>
          <p:nvPr/>
        </p:nvPicPr>
        <p:blipFill>
          <a:blip r:embed="rId5"/>
          <a:stretch>
            <a:fillRect/>
          </a:stretch>
        </p:blipFill>
        <p:spPr>
          <a:xfrm>
            <a:off x="715877" y="3470748"/>
            <a:ext cx="715706" cy="716551"/>
          </a:xfrm>
          <a:prstGeom prst="rect">
            <a:avLst/>
          </a:prstGeom>
        </p:spPr>
      </p:pic>
      <p:pic>
        <p:nvPicPr>
          <p:cNvPr id="19" name="Picture 3" descr="Logo, icon&#10;&#10;Description automatically generated">
            <a:extLst>
              <a:ext uri="{FF2B5EF4-FFF2-40B4-BE49-F238E27FC236}">
                <a16:creationId xmlns:a16="http://schemas.microsoft.com/office/drawing/2014/main" id="{021A6716-4F15-4221-A934-444E00D71CFB}"/>
              </a:ext>
            </a:extLst>
          </p:cNvPr>
          <p:cNvPicPr>
            <a:picLocks noChangeAspect="1"/>
          </p:cNvPicPr>
          <p:nvPr/>
        </p:nvPicPr>
        <p:blipFill>
          <a:blip r:embed="rId5"/>
          <a:stretch>
            <a:fillRect/>
          </a:stretch>
        </p:blipFill>
        <p:spPr>
          <a:xfrm>
            <a:off x="728887" y="4164732"/>
            <a:ext cx="715706" cy="716551"/>
          </a:xfrm>
          <a:prstGeom prst="rect">
            <a:avLst/>
          </a:prstGeom>
        </p:spPr>
      </p:pic>
      <p:pic>
        <p:nvPicPr>
          <p:cNvPr id="20" name="Picture 3" descr="Logo, icon&#10;&#10;Description automatically generated">
            <a:extLst>
              <a:ext uri="{FF2B5EF4-FFF2-40B4-BE49-F238E27FC236}">
                <a16:creationId xmlns:a16="http://schemas.microsoft.com/office/drawing/2014/main" id="{9A19674C-D07E-44AB-8CDF-192DCF39DA1C}"/>
              </a:ext>
            </a:extLst>
          </p:cNvPr>
          <p:cNvPicPr>
            <a:picLocks noChangeAspect="1"/>
          </p:cNvPicPr>
          <p:nvPr/>
        </p:nvPicPr>
        <p:blipFill>
          <a:blip r:embed="rId5"/>
          <a:stretch>
            <a:fillRect/>
          </a:stretch>
        </p:blipFill>
        <p:spPr>
          <a:xfrm>
            <a:off x="714755" y="4731391"/>
            <a:ext cx="715706" cy="716551"/>
          </a:xfrm>
          <a:prstGeom prst="rect">
            <a:avLst/>
          </a:prstGeom>
        </p:spPr>
      </p:pic>
      <p:pic>
        <p:nvPicPr>
          <p:cNvPr id="21" name="Picture 3" descr="Logo, icon&#10;&#10;Description automatically generated">
            <a:extLst>
              <a:ext uri="{FF2B5EF4-FFF2-40B4-BE49-F238E27FC236}">
                <a16:creationId xmlns:a16="http://schemas.microsoft.com/office/drawing/2014/main" id="{2897E3AE-FBA6-4D41-BAE0-7A39616176F5}"/>
              </a:ext>
            </a:extLst>
          </p:cNvPr>
          <p:cNvPicPr>
            <a:picLocks noChangeAspect="1"/>
          </p:cNvPicPr>
          <p:nvPr/>
        </p:nvPicPr>
        <p:blipFill>
          <a:blip r:embed="rId5"/>
          <a:stretch>
            <a:fillRect/>
          </a:stretch>
        </p:blipFill>
        <p:spPr>
          <a:xfrm>
            <a:off x="713614" y="5394016"/>
            <a:ext cx="715706" cy="716551"/>
          </a:xfrm>
          <a:prstGeom prst="rect">
            <a:avLst/>
          </a:prstGeom>
        </p:spPr>
      </p:pic>
    </p:spTree>
    <p:extLst>
      <p:ext uri="{BB962C8B-B14F-4D97-AF65-F5344CB8AC3E}">
        <p14:creationId xmlns:p14="http://schemas.microsoft.com/office/powerpoint/2010/main" val="4083622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3A40B-8E82-4291-87ED-38DD06D833DA}"/>
              </a:ext>
            </a:extLst>
          </p:cNvPr>
          <p:cNvSpPr>
            <a:spLocks noGrp="1"/>
          </p:cNvSpPr>
          <p:nvPr>
            <p:ph idx="1"/>
          </p:nvPr>
        </p:nvSpPr>
        <p:spPr>
          <a:xfrm>
            <a:off x="628650" y="2373105"/>
            <a:ext cx="7886700" cy="2959239"/>
          </a:xfrm>
        </p:spPr>
        <p:txBody>
          <a:bodyPr>
            <a:normAutofit lnSpcReduction="10000"/>
          </a:bodyPr>
          <a:lstStyle/>
          <a:p>
            <a:r>
              <a:rPr lang="en-US" sz="2400"/>
              <a:t>Remote Delivery</a:t>
            </a:r>
          </a:p>
          <a:p>
            <a:pPr lvl="1"/>
            <a:r>
              <a:rPr lang="en-US" sz="1800"/>
              <a:t>Use polls to 1) name the parts of a heat pump and 2) ask which part of the heat pump does what</a:t>
            </a:r>
          </a:p>
          <a:p>
            <a:pPr lvl="1"/>
            <a:r>
              <a:rPr lang="en-US" sz="1800"/>
              <a:t>How does a heat pump achieve &gt;100% efficiency?</a:t>
            </a:r>
          </a:p>
          <a:p>
            <a:pPr marL="457200" lvl="1" indent="0">
              <a:buNone/>
            </a:pPr>
            <a:endParaRPr lang="en-US"/>
          </a:p>
          <a:p>
            <a:r>
              <a:rPr lang="en-US" sz="2400"/>
              <a:t>In-person</a:t>
            </a:r>
          </a:p>
          <a:p>
            <a:pPr lvl="1"/>
            <a:r>
              <a:rPr lang="en-US" sz="1800"/>
              <a:t>Show parts of the heat pump and a list of functions – participants call out the match-ups like “The Price Is Right”</a:t>
            </a:r>
          </a:p>
          <a:p>
            <a:pPr lvl="1"/>
            <a:r>
              <a:rPr lang="en-US" sz="1800"/>
              <a:t>Participants call out how heat pumps achieve &gt;100% efficiency</a:t>
            </a:r>
          </a:p>
        </p:txBody>
      </p:sp>
      <p:sp>
        <p:nvSpPr>
          <p:cNvPr id="2" name="Title 1">
            <a:extLst>
              <a:ext uri="{FF2B5EF4-FFF2-40B4-BE49-F238E27FC236}">
                <a16:creationId xmlns:a16="http://schemas.microsoft.com/office/drawing/2014/main" id="{83BFE3DA-6DB6-4FB6-B37C-A0E513E69F0A}"/>
              </a:ext>
            </a:extLst>
          </p:cNvPr>
          <p:cNvSpPr>
            <a:spLocks noGrp="1"/>
          </p:cNvSpPr>
          <p:nvPr>
            <p:ph type="title"/>
          </p:nvPr>
        </p:nvSpPr>
        <p:spPr/>
        <p:txBody>
          <a:bodyPr>
            <a:normAutofit fontScale="90000"/>
          </a:bodyPr>
          <a:lstStyle/>
          <a:p>
            <a:r>
              <a:rPr lang="en-US" sz="4000">
                <a:latin typeface="Abadi" panose="020B0604020104020204" pitchFamily="34" charset="0"/>
              </a:rPr>
              <a:t>INTERACTION TIME! </a:t>
            </a:r>
            <a:br>
              <a:rPr lang="en-US" sz="4000">
                <a:latin typeface="Abadi" panose="020B0604020104020204" pitchFamily="34" charset="0"/>
              </a:rPr>
            </a:br>
            <a:r>
              <a:rPr lang="en-US" sz="4000">
                <a:latin typeface="Abadi" panose="020B0604020104020204" pitchFamily="34" charset="0"/>
              </a:rPr>
              <a:t>ASHP Function and Efficiency</a:t>
            </a:r>
          </a:p>
        </p:txBody>
      </p:sp>
      <p:sp>
        <p:nvSpPr>
          <p:cNvPr id="5" name="Slide Number Placeholder 4">
            <a:extLst>
              <a:ext uri="{FF2B5EF4-FFF2-40B4-BE49-F238E27FC236}">
                <a16:creationId xmlns:a16="http://schemas.microsoft.com/office/drawing/2014/main" id="{8C5DBE90-6EF6-4692-A9E2-8543CBCB67F6}"/>
              </a:ext>
            </a:extLst>
          </p:cNvPr>
          <p:cNvSpPr>
            <a:spLocks noGrp="1"/>
          </p:cNvSpPr>
          <p:nvPr>
            <p:ph type="sldNum" sz="quarter" idx="4"/>
          </p:nvPr>
        </p:nvSpPr>
        <p:spPr/>
        <p:txBody>
          <a:bodyPr/>
          <a:lstStyle/>
          <a:p>
            <a:fld id="{E6166F9C-AA76-49A4-852C-289CB63A6674}" type="slidenum">
              <a:rPr lang="en-US" smtClean="0"/>
              <a:t>29</a:t>
            </a:fld>
            <a:endParaRPr lang="en-US"/>
          </a:p>
        </p:txBody>
      </p:sp>
      <p:sp>
        <p:nvSpPr>
          <p:cNvPr id="4" name="Rectangle 3">
            <a:extLst>
              <a:ext uri="{FF2B5EF4-FFF2-40B4-BE49-F238E27FC236}">
                <a16:creationId xmlns:a16="http://schemas.microsoft.com/office/drawing/2014/main" id="{AEF82E15-D94B-49A3-B543-B45DE9A5AA71}"/>
              </a:ext>
            </a:extLst>
          </p:cNvPr>
          <p:cNvSpPr/>
          <p:nvPr/>
        </p:nvSpPr>
        <p:spPr>
          <a:xfrm>
            <a:off x="0" y="0"/>
            <a:ext cx="9144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74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D3F2DAB1-3AEA-4FF9-8F8E-D25E480B283C}"/>
              </a:ext>
            </a:extLst>
          </p:cNvPr>
          <p:cNvGraphicFramePr>
            <a:graphicFrameLocks noGrp="1"/>
          </p:cNvGraphicFramePr>
          <p:nvPr>
            <p:ph idx="1"/>
            <p:extLst>
              <p:ext uri="{D42A27DB-BD31-4B8C-83A1-F6EECF244321}">
                <p14:modId xmlns:p14="http://schemas.microsoft.com/office/powerpoint/2010/main" val="593559793"/>
              </p:ext>
            </p:extLst>
          </p:nvPr>
        </p:nvGraphicFramePr>
        <p:xfrm>
          <a:off x="628650" y="1454150"/>
          <a:ext cx="7886700"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A7740A-4403-482D-B835-0ED41BD2F536}"/>
              </a:ext>
            </a:extLst>
          </p:cNvPr>
          <p:cNvSpPr>
            <a:spLocks noGrp="1"/>
          </p:cNvSpPr>
          <p:nvPr>
            <p:ph type="title"/>
          </p:nvPr>
        </p:nvSpPr>
        <p:spPr/>
        <p:txBody>
          <a:bodyPr>
            <a:normAutofit fontScale="90000"/>
          </a:bodyPr>
          <a:lstStyle/>
          <a:p>
            <a:r>
              <a:rPr lang="en-US">
                <a:latin typeface="Abadi" panose="020B0604020104020204" pitchFamily="34" charset="0"/>
              </a:rPr>
              <a:t>Heat Pump Basics</a:t>
            </a:r>
            <a:br>
              <a:rPr lang="en-US" sz="4800">
                <a:latin typeface="Abadi" panose="020B0604020104020204" pitchFamily="34" charset="0"/>
              </a:rPr>
            </a:br>
            <a:r>
              <a:rPr lang="en-US" sz="3600">
                <a:latin typeface="Abadi" panose="020B0604020104020204" pitchFamily="34" charset="0"/>
              </a:rPr>
              <a:t>Learning Outcomes</a:t>
            </a:r>
            <a:endParaRPr lang="en-US"/>
          </a:p>
        </p:txBody>
      </p:sp>
      <p:sp>
        <p:nvSpPr>
          <p:cNvPr id="4" name="Slide Number Placeholder 3">
            <a:extLst>
              <a:ext uri="{FF2B5EF4-FFF2-40B4-BE49-F238E27FC236}">
                <a16:creationId xmlns:a16="http://schemas.microsoft.com/office/drawing/2014/main" id="{23FEAC12-79FC-446C-807F-8746FB129DBB}"/>
              </a:ext>
            </a:extLst>
          </p:cNvPr>
          <p:cNvSpPr>
            <a:spLocks noGrp="1"/>
          </p:cNvSpPr>
          <p:nvPr>
            <p:ph type="sldNum" sz="quarter" idx="4"/>
          </p:nvPr>
        </p:nvSpPr>
        <p:spPr/>
        <p:txBody>
          <a:bodyPr/>
          <a:lstStyle/>
          <a:p>
            <a:fld id="{AB63D03B-4D76-4C5C-B606-7C1408D5F261}" type="slidenum">
              <a:rPr lang="en-US" smtClean="0"/>
              <a:t>3</a:t>
            </a:fld>
            <a:endParaRPr lang="en-US"/>
          </a:p>
        </p:txBody>
      </p:sp>
    </p:spTree>
    <p:extLst>
      <p:ext uri="{BB962C8B-B14F-4D97-AF65-F5344CB8AC3E}">
        <p14:creationId xmlns:p14="http://schemas.microsoft.com/office/powerpoint/2010/main" val="181745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3760-C6AA-4E67-BD83-E13B57B3CE8A}"/>
              </a:ext>
            </a:extLst>
          </p:cNvPr>
          <p:cNvSpPr>
            <a:spLocks noGrp="1"/>
          </p:cNvSpPr>
          <p:nvPr>
            <p:ph type="ctrTitle"/>
          </p:nvPr>
        </p:nvSpPr>
        <p:spPr>
          <a:xfrm>
            <a:off x="685800" y="825624"/>
            <a:ext cx="7772400" cy="2103496"/>
          </a:xfrm>
        </p:spPr>
        <p:txBody>
          <a:bodyPr>
            <a:normAutofit/>
          </a:bodyPr>
          <a:lstStyle/>
          <a:p>
            <a:r>
              <a:rPr lang="en-US" sz="4800">
                <a:latin typeface="Abadi"/>
              </a:rPr>
              <a:t>System Design Options and Considerations</a:t>
            </a:r>
          </a:p>
        </p:txBody>
      </p:sp>
      <p:pic>
        <p:nvPicPr>
          <p:cNvPr id="4" name="Picture 8" descr="Text, icon&#10;&#10;Description automatically generated">
            <a:extLst>
              <a:ext uri="{FF2B5EF4-FFF2-40B4-BE49-F238E27FC236}">
                <a16:creationId xmlns:a16="http://schemas.microsoft.com/office/drawing/2014/main" id="{75EA15AA-7188-4229-BFD1-17DB7158D2B8}"/>
              </a:ext>
            </a:extLst>
          </p:cNvPr>
          <p:cNvPicPr>
            <a:picLocks noChangeAspect="1"/>
          </p:cNvPicPr>
          <p:nvPr/>
        </p:nvPicPr>
        <p:blipFill>
          <a:blip r:embed="rId2"/>
          <a:stretch>
            <a:fillRect/>
          </a:stretch>
        </p:blipFill>
        <p:spPr>
          <a:xfrm>
            <a:off x="4898266" y="3490643"/>
            <a:ext cx="2399522" cy="2834640"/>
          </a:xfrm>
          <a:prstGeom prst="rect">
            <a:avLst/>
          </a:prstGeom>
        </p:spPr>
      </p:pic>
      <p:pic>
        <p:nvPicPr>
          <p:cNvPr id="6" name="Picture 9" descr="Diagram&#10;&#10;Description automatically generated">
            <a:extLst>
              <a:ext uri="{FF2B5EF4-FFF2-40B4-BE49-F238E27FC236}">
                <a16:creationId xmlns:a16="http://schemas.microsoft.com/office/drawing/2014/main" id="{C4C60B58-A588-4152-B56B-4DE3A894C4A5}"/>
              </a:ext>
            </a:extLst>
          </p:cNvPr>
          <p:cNvPicPr>
            <a:picLocks noChangeAspect="1"/>
          </p:cNvPicPr>
          <p:nvPr/>
        </p:nvPicPr>
        <p:blipFill>
          <a:blip r:embed="rId3"/>
          <a:stretch>
            <a:fillRect/>
          </a:stretch>
        </p:blipFill>
        <p:spPr>
          <a:xfrm>
            <a:off x="1939888" y="3490643"/>
            <a:ext cx="2400978" cy="2834640"/>
          </a:xfrm>
          <a:prstGeom prst="rect">
            <a:avLst/>
          </a:prstGeom>
        </p:spPr>
      </p:pic>
    </p:spTree>
    <p:extLst>
      <p:ext uri="{BB962C8B-B14F-4D97-AF65-F5344CB8AC3E}">
        <p14:creationId xmlns:p14="http://schemas.microsoft.com/office/powerpoint/2010/main" val="234377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50689C7D-6E12-47A3-B50F-3CEFE6DC417F}"/>
              </a:ext>
            </a:extLst>
          </p:cNvPr>
          <p:cNvGraphicFramePr>
            <a:graphicFrameLocks noGrp="1"/>
          </p:cNvGraphicFramePr>
          <p:nvPr>
            <p:ph idx="1"/>
          </p:nvPr>
        </p:nvGraphicFramePr>
        <p:xfrm>
          <a:off x="628650" y="1454150"/>
          <a:ext cx="7886700"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18761E1-6438-403D-9366-E9788666C0C7}"/>
              </a:ext>
            </a:extLst>
          </p:cNvPr>
          <p:cNvSpPr>
            <a:spLocks noGrp="1"/>
          </p:cNvSpPr>
          <p:nvPr>
            <p:ph type="title"/>
          </p:nvPr>
        </p:nvSpPr>
        <p:spPr/>
        <p:txBody>
          <a:bodyPr>
            <a:noAutofit/>
          </a:bodyPr>
          <a:lstStyle/>
          <a:p>
            <a:r>
              <a:rPr lang="en-US" sz="3600">
                <a:latin typeface="Abadi" panose="020B0604020104020204" pitchFamily="34" charset="0"/>
              </a:rPr>
              <a:t>System Design Options</a:t>
            </a:r>
            <a:br>
              <a:rPr lang="en-US" sz="3200">
                <a:latin typeface="Abadi" panose="020B0604020104020204" pitchFamily="34" charset="0"/>
              </a:rPr>
            </a:br>
            <a:r>
              <a:rPr lang="en-US" sz="2800">
                <a:latin typeface="Abadi" panose="020B0604020104020204" pitchFamily="34" charset="0"/>
              </a:rPr>
              <a:t>Learning Outcomes</a:t>
            </a:r>
            <a:endParaRPr lang="en-US" sz="3200">
              <a:latin typeface="Abadi" panose="020B0604020104020204" pitchFamily="34" charset="0"/>
            </a:endParaRPr>
          </a:p>
        </p:txBody>
      </p:sp>
      <p:sp>
        <p:nvSpPr>
          <p:cNvPr id="4" name="Slide Number Placeholder 4">
            <a:extLst>
              <a:ext uri="{FF2B5EF4-FFF2-40B4-BE49-F238E27FC236}">
                <a16:creationId xmlns:a16="http://schemas.microsoft.com/office/drawing/2014/main" id="{A429D324-4FBA-4AE4-A6F6-B60F2C1B113B}"/>
              </a:ext>
            </a:extLst>
          </p:cNvPr>
          <p:cNvSpPr>
            <a:spLocks noGrp="1"/>
          </p:cNvSpPr>
          <p:nvPr>
            <p:ph type="sldNum" sz="quarter" idx="4"/>
          </p:nvPr>
        </p:nvSpPr>
        <p:spPr/>
        <p:txBody>
          <a:bodyPr/>
          <a:lstStyle/>
          <a:p>
            <a:fld id="{E6166F9C-AA76-49A4-852C-289CB63A6674}" type="slidenum">
              <a:rPr lang="en-US" smtClean="0"/>
              <a:t>31</a:t>
            </a:fld>
            <a:endParaRPr lang="en-US"/>
          </a:p>
        </p:txBody>
      </p:sp>
    </p:spTree>
    <p:extLst>
      <p:ext uri="{BB962C8B-B14F-4D97-AF65-F5344CB8AC3E}">
        <p14:creationId xmlns:p14="http://schemas.microsoft.com/office/powerpoint/2010/main" val="93659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Icon&#10;&#10;Description automatically generated">
            <a:extLst>
              <a:ext uri="{FF2B5EF4-FFF2-40B4-BE49-F238E27FC236}">
                <a16:creationId xmlns:a16="http://schemas.microsoft.com/office/drawing/2014/main" id="{CACB8C79-C495-47A3-8260-679BAD5AD28C}"/>
              </a:ext>
            </a:extLst>
          </p:cNvPr>
          <p:cNvPicPr>
            <a:picLocks noChangeAspect="1"/>
          </p:cNvPicPr>
          <p:nvPr/>
        </p:nvPicPr>
        <p:blipFill>
          <a:blip r:embed="rId3"/>
          <a:stretch>
            <a:fillRect/>
          </a:stretch>
        </p:blipFill>
        <p:spPr>
          <a:xfrm>
            <a:off x="1203204" y="2886263"/>
            <a:ext cx="2368114" cy="2894346"/>
          </a:xfrm>
          <a:prstGeom prst="rect">
            <a:avLst/>
          </a:prstGeom>
        </p:spPr>
      </p:pic>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rmAutofit fontScale="90000"/>
          </a:bodyPr>
          <a:lstStyle/>
          <a:p>
            <a:r>
              <a:rPr lang="en-US" sz="4000">
                <a:latin typeface="Abadi" panose="020B0604020104020204" pitchFamily="34" charset="0"/>
              </a:rPr>
              <a:t>Design Intention #1 </a:t>
            </a:r>
            <a:br>
              <a:rPr lang="en-US" sz="4000">
                <a:latin typeface="Abadi" panose="020B0604020104020204" pitchFamily="34" charset="0"/>
              </a:rPr>
            </a:br>
            <a:r>
              <a:rPr lang="en-US" sz="3200">
                <a:latin typeface="Abadi" panose="020B0604020104020204" pitchFamily="34" charset="0"/>
              </a:rPr>
              <a:t>Displacement vs. Replacement</a:t>
            </a:r>
            <a:endParaRPr lang="en-US" sz="4000">
              <a:latin typeface="Abadi" panose="020B0604020104020204" pitchFamily="34" charset="0"/>
            </a:endParaRP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p:txBody>
          <a:bodyPr>
            <a:normAutofit/>
          </a:bodyPr>
          <a:lstStyle/>
          <a:p>
            <a:r>
              <a:rPr lang="en-US" sz="1800"/>
              <a:t>Only heat a portion of the home</a:t>
            </a:r>
          </a:p>
          <a:p>
            <a:r>
              <a:rPr lang="en-US" sz="1800"/>
              <a:t>Only serve a portion of the load</a:t>
            </a:r>
          </a:p>
          <a:p>
            <a:r>
              <a:rPr lang="en-US" sz="1800"/>
              <a:t>Leave or create supplemental heat</a:t>
            </a:r>
          </a:p>
          <a:p>
            <a:pPr marL="0" indent="0">
              <a:buNone/>
            </a:pPr>
            <a:endParaRPr lang="en-US"/>
          </a:p>
        </p:txBody>
      </p:sp>
      <p:sp>
        <p:nvSpPr>
          <p:cNvPr id="8" name="Content Placeholder 7">
            <a:extLst>
              <a:ext uri="{FF2B5EF4-FFF2-40B4-BE49-F238E27FC236}">
                <a16:creationId xmlns:a16="http://schemas.microsoft.com/office/drawing/2014/main" id="{74B9ABC4-C42C-4B06-9F43-5377310657BF}"/>
              </a:ext>
            </a:extLst>
          </p:cNvPr>
          <p:cNvSpPr>
            <a:spLocks noGrp="1"/>
          </p:cNvSpPr>
          <p:nvPr>
            <p:ph sz="half" idx="2"/>
          </p:nvPr>
        </p:nvSpPr>
        <p:spPr>
          <a:xfrm>
            <a:off x="4868301" y="1453896"/>
            <a:ext cx="3886200" cy="4718304"/>
          </a:xfrm>
        </p:spPr>
        <p:txBody>
          <a:bodyPr>
            <a:normAutofit/>
          </a:bodyPr>
          <a:lstStyle/>
          <a:p>
            <a:r>
              <a:rPr lang="en-US" sz="1800"/>
              <a:t>Heat the entire home at full load</a:t>
            </a:r>
          </a:p>
          <a:p>
            <a:r>
              <a:rPr lang="en-US" sz="1800"/>
              <a:t>Backup is optional</a:t>
            </a:r>
          </a:p>
        </p:txBody>
      </p:sp>
      <p:sp>
        <p:nvSpPr>
          <p:cNvPr id="12" name="Slide Number Placeholder 4">
            <a:extLst>
              <a:ext uri="{FF2B5EF4-FFF2-40B4-BE49-F238E27FC236}">
                <a16:creationId xmlns:a16="http://schemas.microsoft.com/office/drawing/2014/main" id="{75F0DF45-6677-4B7B-BE4E-03D76929C513}"/>
              </a:ext>
            </a:extLst>
          </p:cNvPr>
          <p:cNvSpPr>
            <a:spLocks noGrp="1"/>
          </p:cNvSpPr>
          <p:nvPr>
            <p:ph type="sldNum" sz="quarter" idx="4"/>
          </p:nvPr>
        </p:nvSpPr>
        <p:spPr/>
        <p:txBody>
          <a:bodyPr/>
          <a:lstStyle/>
          <a:p>
            <a:fld id="{E6166F9C-AA76-49A4-852C-289CB63A6674}" type="slidenum">
              <a:rPr lang="en-US" smtClean="0"/>
              <a:t>32</a:t>
            </a:fld>
            <a:endParaRPr lang="en-US"/>
          </a:p>
        </p:txBody>
      </p:sp>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586068" y="1453896"/>
            <a:ext cx="0" cy="5040569"/>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Picture 11" descr="Diagram, engineering drawing&#10;&#10;Description automatically generated">
            <a:extLst>
              <a:ext uri="{FF2B5EF4-FFF2-40B4-BE49-F238E27FC236}">
                <a16:creationId xmlns:a16="http://schemas.microsoft.com/office/drawing/2014/main" id="{D3FE0CE7-3339-439B-AE8A-94F31B20D2B5}"/>
              </a:ext>
            </a:extLst>
          </p:cNvPr>
          <p:cNvPicPr>
            <a:picLocks noChangeAspect="1"/>
          </p:cNvPicPr>
          <p:nvPr/>
        </p:nvPicPr>
        <p:blipFill>
          <a:blip r:embed="rId4"/>
          <a:stretch>
            <a:fillRect/>
          </a:stretch>
        </p:blipFill>
        <p:spPr>
          <a:xfrm>
            <a:off x="5390727" y="2886263"/>
            <a:ext cx="2363045" cy="2891830"/>
          </a:xfrm>
          <a:prstGeom prst="rect">
            <a:avLst/>
          </a:prstGeom>
        </p:spPr>
      </p:pic>
      <p:sp>
        <p:nvSpPr>
          <p:cNvPr id="9" name="TextBox 8">
            <a:extLst>
              <a:ext uri="{FF2B5EF4-FFF2-40B4-BE49-F238E27FC236}">
                <a16:creationId xmlns:a16="http://schemas.microsoft.com/office/drawing/2014/main" id="{BA647F85-D2AB-4F67-B2F0-69EC3EB26FC7}"/>
              </a:ext>
            </a:extLst>
          </p:cNvPr>
          <p:cNvSpPr txBox="1"/>
          <p:nvPr/>
        </p:nvSpPr>
        <p:spPr>
          <a:xfrm>
            <a:off x="5953125" y="5796184"/>
            <a:ext cx="1809750" cy="830997"/>
          </a:xfrm>
          <a:prstGeom prst="rect">
            <a:avLst/>
          </a:prstGeom>
          <a:noFill/>
        </p:spPr>
        <p:txBody>
          <a:bodyPr wrap="square" rtlCol="0">
            <a:spAutoFit/>
          </a:bodyPr>
          <a:lstStyle/>
          <a:p>
            <a:r>
              <a:rPr lang="en-US" sz="2400"/>
              <a:t>Replacement</a:t>
            </a:r>
          </a:p>
          <a:p>
            <a:pPr algn="ctr"/>
            <a:r>
              <a:rPr lang="en-US" sz="2400"/>
              <a:t>(Full Load)</a:t>
            </a:r>
          </a:p>
        </p:txBody>
      </p:sp>
      <p:sp>
        <p:nvSpPr>
          <p:cNvPr id="13" name="TextBox 12">
            <a:extLst>
              <a:ext uri="{FF2B5EF4-FFF2-40B4-BE49-F238E27FC236}">
                <a16:creationId xmlns:a16="http://schemas.microsoft.com/office/drawing/2014/main" id="{D48D3A84-4672-4355-8A33-F99866C247DE}"/>
              </a:ext>
            </a:extLst>
          </p:cNvPr>
          <p:cNvSpPr txBox="1"/>
          <p:nvPr/>
        </p:nvSpPr>
        <p:spPr>
          <a:xfrm>
            <a:off x="1425236" y="5796184"/>
            <a:ext cx="1924050" cy="830997"/>
          </a:xfrm>
          <a:prstGeom prst="rect">
            <a:avLst/>
          </a:prstGeom>
          <a:noFill/>
        </p:spPr>
        <p:txBody>
          <a:bodyPr wrap="square" rtlCol="0">
            <a:spAutoFit/>
          </a:bodyPr>
          <a:lstStyle/>
          <a:p>
            <a:r>
              <a:rPr lang="en-US" sz="2400"/>
              <a:t>Displacement</a:t>
            </a:r>
          </a:p>
          <a:p>
            <a:pPr algn="ctr"/>
            <a:r>
              <a:rPr lang="en-US" sz="2400"/>
              <a:t>(Partial Load)</a:t>
            </a:r>
          </a:p>
        </p:txBody>
      </p:sp>
    </p:spTree>
    <p:extLst>
      <p:ext uri="{BB962C8B-B14F-4D97-AF65-F5344CB8AC3E}">
        <p14:creationId xmlns:p14="http://schemas.microsoft.com/office/powerpoint/2010/main" val="4114250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rmAutofit fontScale="90000"/>
          </a:bodyPr>
          <a:lstStyle/>
          <a:p>
            <a:r>
              <a:rPr lang="en-US" sz="4000">
                <a:latin typeface="Abadi" panose="020B0604020104020204" pitchFamily="34" charset="0"/>
              </a:rPr>
              <a:t>Design Intention #2 </a:t>
            </a:r>
            <a:br>
              <a:rPr lang="en-US" sz="4000">
                <a:latin typeface="Abadi" panose="020B0604020104020204" pitchFamily="34" charset="0"/>
              </a:rPr>
            </a:br>
            <a:r>
              <a:rPr lang="en-US" sz="3200">
                <a:latin typeface="Abadi" panose="020B0604020104020204" pitchFamily="34" charset="0"/>
              </a:rPr>
              <a:t>Zonal vs. Whole Home</a:t>
            </a:r>
            <a:endParaRPr lang="en-US" sz="4000">
              <a:latin typeface="Abadi" panose="020B0604020104020204" pitchFamily="34" charset="0"/>
            </a:endParaRP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p:txBody>
          <a:bodyPr vert="horz" lIns="91440" tIns="45720" rIns="91440" bIns="45720" rtlCol="0" anchor="t">
            <a:normAutofit/>
          </a:bodyPr>
          <a:lstStyle/>
          <a:p>
            <a:r>
              <a:rPr lang="en-US" sz="1800"/>
              <a:t>The home is split into zones, each with its own heating</a:t>
            </a:r>
          </a:p>
          <a:p>
            <a:r>
              <a:rPr lang="en-US" sz="1800"/>
              <a:t>Each zone has its own thermostat and controls</a:t>
            </a:r>
            <a:endParaRPr lang="en-US" sz="1800">
              <a:cs typeface="Calibri"/>
            </a:endParaRPr>
          </a:p>
          <a:p>
            <a:r>
              <a:rPr lang="en-US" sz="1800"/>
              <a:t>Best for larger homes</a:t>
            </a:r>
            <a:endParaRPr lang="en-US" sz="1800">
              <a:cs typeface="Calibri"/>
            </a:endParaRPr>
          </a:p>
          <a:p>
            <a:r>
              <a:rPr lang="en-US" sz="1800"/>
              <a:t>Best for complicated layout</a:t>
            </a:r>
            <a:endParaRPr lang="en-US" sz="2400"/>
          </a:p>
        </p:txBody>
      </p:sp>
      <p:sp>
        <p:nvSpPr>
          <p:cNvPr id="8" name="Content Placeholder 7">
            <a:extLst>
              <a:ext uri="{FF2B5EF4-FFF2-40B4-BE49-F238E27FC236}">
                <a16:creationId xmlns:a16="http://schemas.microsoft.com/office/drawing/2014/main" id="{B11029F0-4B5B-44FD-A76E-3C81B81E8CB1}"/>
              </a:ext>
            </a:extLst>
          </p:cNvPr>
          <p:cNvSpPr>
            <a:spLocks noGrp="1"/>
          </p:cNvSpPr>
          <p:nvPr>
            <p:ph sz="half" idx="2"/>
          </p:nvPr>
        </p:nvSpPr>
        <p:spPr>
          <a:xfrm>
            <a:off x="4910505" y="1453896"/>
            <a:ext cx="3886200" cy="4718304"/>
          </a:xfrm>
        </p:spPr>
        <p:txBody>
          <a:bodyPr>
            <a:normAutofit/>
          </a:bodyPr>
          <a:lstStyle/>
          <a:p>
            <a:r>
              <a:rPr lang="en-US" sz="1800"/>
              <a:t>One thermostat controls the entire home</a:t>
            </a:r>
          </a:p>
          <a:p>
            <a:r>
              <a:rPr lang="en-US" sz="1800"/>
              <a:t>Best for smaller homes of simple geometry </a:t>
            </a:r>
            <a:endParaRPr lang="en-US" sz="1800">
              <a:cs typeface="Calibri"/>
            </a:endParaRPr>
          </a:p>
          <a:p>
            <a:r>
              <a:rPr lang="en-US" sz="1800"/>
              <a:t>Best with ducted systems</a:t>
            </a:r>
            <a:endParaRPr lang="en-US" sz="1800">
              <a:cs typeface="Calibri"/>
            </a:endParaRPr>
          </a:p>
          <a:p>
            <a:endParaRPr lang="en-US" sz="2000"/>
          </a:p>
        </p:txBody>
      </p:sp>
      <p:sp>
        <p:nvSpPr>
          <p:cNvPr id="13" name="Slide Number Placeholder 4">
            <a:extLst>
              <a:ext uri="{FF2B5EF4-FFF2-40B4-BE49-F238E27FC236}">
                <a16:creationId xmlns:a16="http://schemas.microsoft.com/office/drawing/2014/main" id="{4B6BD83E-5E40-431B-8F09-DBE1C3E324A4}"/>
              </a:ext>
            </a:extLst>
          </p:cNvPr>
          <p:cNvSpPr>
            <a:spLocks noGrp="1"/>
          </p:cNvSpPr>
          <p:nvPr>
            <p:ph type="sldNum" sz="quarter" idx="4"/>
          </p:nvPr>
        </p:nvSpPr>
        <p:spPr/>
        <p:txBody>
          <a:bodyPr/>
          <a:lstStyle/>
          <a:p>
            <a:fld id="{E6166F9C-AA76-49A4-852C-289CB63A6674}" type="slidenum">
              <a:rPr lang="en-US" smtClean="0"/>
              <a:t>33</a:t>
            </a:fld>
            <a:endParaRPr lang="en-US"/>
          </a:p>
        </p:txBody>
      </p:sp>
      <p:pic>
        <p:nvPicPr>
          <p:cNvPr id="12" name="Picture 12" descr="Icon&#10;&#10;Description automatically generated">
            <a:extLst>
              <a:ext uri="{FF2B5EF4-FFF2-40B4-BE49-F238E27FC236}">
                <a16:creationId xmlns:a16="http://schemas.microsoft.com/office/drawing/2014/main" id="{7D5E01C7-F1A6-4029-8A45-FF3F16963D61}"/>
              </a:ext>
            </a:extLst>
          </p:cNvPr>
          <p:cNvPicPr>
            <a:picLocks noChangeAspect="1"/>
          </p:cNvPicPr>
          <p:nvPr/>
        </p:nvPicPr>
        <p:blipFill>
          <a:blip r:embed="rId2"/>
          <a:stretch>
            <a:fillRect/>
          </a:stretch>
        </p:blipFill>
        <p:spPr>
          <a:xfrm>
            <a:off x="5616286" y="3654115"/>
            <a:ext cx="1911928" cy="2344405"/>
          </a:xfrm>
          <a:prstGeom prst="rect">
            <a:avLst/>
          </a:prstGeom>
        </p:spPr>
      </p:pic>
      <p:pic>
        <p:nvPicPr>
          <p:cNvPr id="11" name="Picture 4" descr="Icon&#10;&#10;Description automatically generated">
            <a:extLst>
              <a:ext uri="{FF2B5EF4-FFF2-40B4-BE49-F238E27FC236}">
                <a16:creationId xmlns:a16="http://schemas.microsoft.com/office/drawing/2014/main" id="{74E43F8D-8822-43A9-B337-0C72B9D3DBED}"/>
              </a:ext>
            </a:extLst>
          </p:cNvPr>
          <p:cNvPicPr>
            <a:picLocks noChangeAspect="1"/>
          </p:cNvPicPr>
          <p:nvPr/>
        </p:nvPicPr>
        <p:blipFill>
          <a:blip r:embed="rId3"/>
          <a:stretch>
            <a:fillRect/>
          </a:stretch>
        </p:blipFill>
        <p:spPr>
          <a:xfrm>
            <a:off x="1248822" y="3488815"/>
            <a:ext cx="2276877" cy="2688148"/>
          </a:xfrm>
          <a:prstGeom prst="rect">
            <a:avLst/>
          </a:prstGeom>
        </p:spPr>
      </p:pic>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572000" y="1453896"/>
            <a:ext cx="0" cy="4668840"/>
          </a:xfrm>
          <a:prstGeom prst="line">
            <a:avLst/>
          </a:prstGeom>
        </p:spPr>
        <p:style>
          <a:lnRef idx="3">
            <a:schemeClr val="accent3"/>
          </a:lnRef>
          <a:fillRef idx="0">
            <a:schemeClr val="accent3"/>
          </a:fillRef>
          <a:effectRef idx="2">
            <a:schemeClr val="accent3"/>
          </a:effectRef>
          <a:fontRef idx="minor">
            <a:schemeClr val="tx1"/>
          </a:fontRef>
        </p:style>
      </p:cxnSp>
      <p:sp>
        <p:nvSpPr>
          <p:cNvPr id="7" name="Content Placeholder 2">
            <a:extLst>
              <a:ext uri="{FF2B5EF4-FFF2-40B4-BE49-F238E27FC236}">
                <a16:creationId xmlns:a16="http://schemas.microsoft.com/office/drawing/2014/main" id="{52B66D55-B4AD-42D8-A303-32BF0D0590A8}"/>
              </a:ext>
            </a:extLst>
          </p:cNvPr>
          <p:cNvSpPr txBox="1">
            <a:spLocks/>
          </p:cNvSpPr>
          <p:nvPr/>
        </p:nvSpPr>
        <p:spPr>
          <a:xfrm>
            <a:off x="4864969" y="1935165"/>
            <a:ext cx="374803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endParaRPr lang="en-US"/>
          </a:p>
        </p:txBody>
      </p:sp>
      <p:sp>
        <p:nvSpPr>
          <p:cNvPr id="14" name="TextBox 13">
            <a:extLst>
              <a:ext uri="{FF2B5EF4-FFF2-40B4-BE49-F238E27FC236}">
                <a16:creationId xmlns:a16="http://schemas.microsoft.com/office/drawing/2014/main" id="{E71377F2-0E37-4CE6-815F-DB74FC4534DA}"/>
              </a:ext>
            </a:extLst>
          </p:cNvPr>
          <p:cNvSpPr txBox="1"/>
          <p:nvPr/>
        </p:nvSpPr>
        <p:spPr>
          <a:xfrm>
            <a:off x="5662983" y="6036725"/>
            <a:ext cx="2152011" cy="461665"/>
          </a:xfrm>
          <a:prstGeom prst="rect">
            <a:avLst/>
          </a:prstGeom>
          <a:noFill/>
        </p:spPr>
        <p:txBody>
          <a:bodyPr wrap="square" rtlCol="0">
            <a:spAutoFit/>
          </a:bodyPr>
          <a:lstStyle/>
          <a:p>
            <a:pPr algn="ctr"/>
            <a:r>
              <a:rPr lang="en-US" sz="2400"/>
              <a:t>Whole Home</a:t>
            </a:r>
          </a:p>
        </p:txBody>
      </p:sp>
      <p:sp>
        <p:nvSpPr>
          <p:cNvPr id="15" name="TextBox 14">
            <a:extLst>
              <a:ext uri="{FF2B5EF4-FFF2-40B4-BE49-F238E27FC236}">
                <a16:creationId xmlns:a16="http://schemas.microsoft.com/office/drawing/2014/main" id="{EC194E61-9EA7-45CB-B436-65416A01EEE7}"/>
              </a:ext>
            </a:extLst>
          </p:cNvPr>
          <p:cNvSpPr txBox="1"/>
          <p:nvPr/>
        </p:nvSpPr>
        <p:spPr>
          <a:xfrm>
            <a:off x="1923541" y="6032800"/>
            <a:ext cx="927438" cy="461665"/>
          </a:xfrm>
          <a:prstGeom prst="rect">
            <a:avLst/>
          </a:prstGeom>
          <a:noFill/>
        </p:spPr>
        <p:txBody>
          <a:bodyPr wrap="square" rtlCol="0">
            <a:spAutoFit/>
          </a:bodyPr>
          <a:lstStyle/>
          <a:p>
            <a:r>
              <a:rPr lang="en-US" sz="2400"/>
              <a:t>Zonal</a:t>
            </a:r>
          </a:p>
        </p:txBody>
      </p:sp>
    </p:spTree>
    <p:extLst>
      <p:ext uri="{BB962C8B-B14F-4D97-AF65-F5344CB8AC3E}">
        <p14:creationId xmlns:p14="http://schemas.microsoft.com/office/powerpoint/2010/main" val="517121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rmAutofit fontScale="90000"/>
          </a:bodyPr>
          <a:lstStyle/>
          <a:p>
            <a:r>
              <a:rPr lang="en-US" sz="4000">
                <a:latin typeface="Abadi" panose="020B0604020104020204" pitchFamily="34" charset="0"/>
              </a:rPr>
              <a:t>Design Options</a:t>
            </a:r>
            <a:br>
              <a:rPr lang="en-US" sz="4000">
                <a:latin typeface="Abadi" panose="020B0604020104020204" pitchFamily="34" charset="0"/>
              </a:rPr>
            </a:br>
            <a:r>
              <a:rPr lang="en-US" sz="3200">
                <a:latin typeface="Abadi" panose="020B0604020104020204" pitchFamily="34" charset="0"/>
              </a:rPr>
              <a:t>Ducted vs. Ductless</a:t>
            </a:r>
            <a:endParaRPr lang="en-US" sz="4000">
              <a:latin typeface="Abadi" panose="020B0604020104020204" pitchFamily="34" charset="0"/>
            </a:endParaRP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p:txBody>
          <a:bodyPr>
            <a:normAutofit/>
          </a:bodyPr>
          <a:lstStyle/>
          <a:p>
            <a:r>
              <a:rPr lang="en-US" sz="1800"/>
              <a:t>Heat is distributed to each room through ducts</a:t>
            </a:r>
          </a:p>
          <a:p>
            <a:r>
              <a:rPr lang="en-US" sz="1800"/>
              <a:t>Best for replacement/full load scenarios</a:t>
            </a:r>
          </a:p>
        </p:txBody>
      </p:sp>
      <p:sp>
        <p:nvSpPr>
          <p:cNvPr id="10" name="Content Placeholder 9">
            <a:extLst>
              <a:ext uri="{FF2B5EF4-FFF2-40B4-BE49-F238E27FC236}">
                <a16:creationId xmlns:a16="http://schemas.microsoft.com/office/drawing/2014/main" id="{BD423504-9363-46B9-98C6-356DAD4D2FA9}"/>
              </a:ext>
            </a:extLst>
          </p:cNvPr>
          <p:cNvSpPr>
            <a:spLocks noGrp="1"/>
          </p:cNvSpPr>
          <p:nvPr>
            <p:ph sz="half" idx="2"/>
          </p:nvPr>
        </p:nvSpPr>
        <p:spPr>
          <a:xfrm>
            <a:off x="4910504" y="1453896"/>
            <a:ext cx="3886200" cy="4718304"/>
          </a:xfrm>
        </p:spPr>
        <p:txBody>
          <a:bodyPr/>
          <a:lstStyle/>
          <a:p>
            <a:r>
              <a:rPr lang="en-US" sz="1800"/>
              <a:t>Individual heat pump </a:t>
            </a:r>
            <a:r>
              <a:rPr lang="en-US" sz="1800" i="1"/>
              <a:t>heads</a:t>
            </a:r>
            <a:r>
              <a:rPr lang="en-US" sz="1800"/>
              <a:t> in strategic locations </a:t>
            </a:r>
          </a:p>
          <a:p>
            <a:r>
              <a:rPr lang="en-US" sz="1800"/>
              <a:t>Best for displacement/partial load</a:t>
            </a:r>
          </a:p>
          <a:p>
            <a:r>
              <a:rPr lang="en-US" sz="1800"/>
              <a:t>Best in simple home layouts</a:t>
            </a:r>
          </a:p>
          <a:p>
            <a:pPr marL="457200" lvl="1" indent="0">
              <a:buNone/>
            </a:pPr>
            <a:endParaRPr lang="en-US" sz="1600"/>
          </a:p>
          <a:p>
            <a:endParaRPr lang="en-US" sz="2000"/>
          </a:p>
          <a:p>
            <a:endParaRPr lang="en-US"/>
          </a:p>
          <a:p>
            <a:endParaRPr lang="en-US"/>
          </a:p>
        </p:txBody>
      </p:sp>
      <p:sp>
        <p:nvSpPr>
          <p:cNvPr id="11" name="Slide Number Placeholder 4">
            <a:extLst>
              <a:ext uri="{FF2B5EF4-FFF2-40B4-BE49-F238E27FC236}">
                <a16:creationId xmlns:a16="http://schemas.microsoft.com/office/drawing/2014/main" id="{26D71332-E82B-4281-80E4-BD044F8A05CF}"/>
              </a:ext>
            </a:extLst>
          </p:cNvPr>
          <p:cNvSpPr>
            <a:spLocks noGrp="1"/>
          </p:cNvSpPr>
          <p:nvPr>
            <p:ph type="sldNum" sz="quarter" idx="4"/>
          </p:nvPr>
        </p:nvSpPr>
        <p:spPr/>
        <p:txBody>
          <a:bodyPr/>
          <a:lstStyle/>
          <a:p>
            <a:fld id="{E6166F9C-AA76-49A4-852C-289CB63A6674}" type="slidenum">
              <a:rPr lang="en-US" smtClean="0"/>
              <a:t>34</a:t>
            </a:fld>
            <a:endParaRPr lang="en-US"/>
          </a:p>
        </p:txBody>
      </p:sp>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572000" y="1486175"/>
            <a:ext cx="0" cy="4914627"/>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8" descr="Text, icon&#10;&#10;Description automatically generated">
            <a:extLst>
              <a:ext uri="{FF2B5EF4-FFF2-40B4-BE49-F238E27FC236}">
                <a16:creationId xmlns:a16="http://schemas.microsoft.com/office/drawing/2014/main" id="{E46E6887-5534-4F6E-BAF7-4C472731D4C3}"/>
              </a:ext>
            </a:extLst>
          </p:cNvPr>
          <p:cNvPicPr>
            <a:picLocks noChangeAspect="1"/>
          </p:cNvPicPr>
          <p:nvPr/>
        </p:nvPicPr>
        <p:blipFill>
          <a:blip r:embed="rId3"/>
          <a:stretch>
            <a:fillRect/>
          </a:stretch>
        </p:blipFill>
        <p:spPr>
          <a:xfrm>
            <a:off x="5544677" y="3193176"/>
            <a:ext cx="2388620" cy="2821761"/>
          </a:xfrm>
          <a:prstGeom prst="rect">
            <a:avLst/>
          </a:prstGeom>
        </p:spPr>
      </p:pic>
      <p:pic>
        <p:nvPicPr>
          <p:cNvPr id="9" name="Picture 9" descr="Diagram&#10;&#10;Description automatically generated">
            <a:extLst>
              <a:ext uri="{FF2B5EF4-FFF2-40B4-BE49-F238E27FC236}">
                <a16:creationId xmlns:a16="http://schemas.microsoft.com/office/drawing/2014/main" id="{AD9911B5-4F69-43E5-862A-29ADC873B5FF}"/>
              </a:ext>
            </a:extLst>
          </p:cNvPr>
          <p:cNvPicPr>
            <a:picLocks noChangeAspect="1"/>
          </p:cNvPicPr>
          <p:nvPr/>
        </p:nvPicPr>
        <p:blipFill>
          <a:blip r:embed="rId4"/>
          <a:stretch>
            <a:fillRect/>
          </a:stretch>
        </p:blipFill>
        <p:spPr>
          <a:xfrm>
            <a:off x="1117954" y="3271101"/>
            <a:ext cx="2442714" cy="2883914"/>
          </a:xfrm>
          <a:prstGeom prst="rect">
            <a:avLst/>
          </a:prstGeom>
        </p:spPr>
      </p:pic>
      <p:sp>
        <p:nvSpPr>
          <p:cNvPr id="12" name="TextBox 11">
            <a:extLst>
              <a:ext uri="{FF2B5EF4-FFF2-40B4-BE49-F238E27FC236}">
                <a16:creationId xmlns:a16="http://schemas.microsoft.com/office/drawing/2014/main" id="{730FF561-298B-4D64-9043-6F1E0BC61D2F}"/>
              </a:ext>
            </a:extLst>
          </p:cNvPr>
          <p:cNvSpPr txBox="1"/>
          <p:nvPr/>
        </p:nvSpPr>
        <p:spPr>
          <a:xfrm>
            <a:off x="6205856" y="6037149"/>
            <a:ext cx="1304288" cy="461665"/>
          </a:xfrm>
          <a:prstGeom prst="rect">
            <a:avLst/>
          </a:prstGeom>
          <a:noFill/>
        </p:spPr>
        <p:txBody>
          <a:bodyPr wrap="square" rtlCol="0">
            <a:spAutoFit/>
          </a:bodyPr>
          <a:lstStyle/>
          <a:p>
            <a:r>
              <a:rPr lang="en-US" sz="2400"/>
              <a:t>Ductless</a:t>
            </a:r>
          </a:p>
        </p:txBody>
      </p:sp>
      <p:sp>
        <p:nvSpPr>
          <p:cNvPr id="13" name="TextBox 12">
            <a:extLst>
              <a:ext uri="{FF2B5EF4-FFF2-40B4-BE49-F238E27FC236}">
                <a16:creationId xmlns:a16="http://schemas.microsoft.com/office/drawing/2014/main" id="{50AA4944-2229-406B-B78A-7702D43F4D10}"/>
              </a:ext>
            </a:extLst>
          </p:cNvPr>
          <p:cNvSpPr txBox="1"/>
          <p:nvPr/>
        </p:nvSpPr>
        <p:spPr>
          <a:xfrm>
            <a:off x="1780342" y="6037149"/>
            <a:ext cx="1117938" cy="461665"/>
          </a:xfrm>
          <a:prstGeom prst="rect">
            <a:avLst/>
          </a:prstGeom>
          <a:noFill/>
        </p:spPr>
        <p:txBody>
          <a:bodyPr wrap="square" rtlCol="0">
            <a:spAutoFit/>
          </a:bodyPr>
          <a:lstStyle/>
          <a:p>
            <a:r>
              <a:rPr lang="en-US" sz="2400"/>
              <a:t>Ducted</a:t>
            </a:r>
          </a:p>
        </p:txBody>
      </p:sp>
    </p:spTree>
    <p:extLst>
      <p:ext uri="{BB962C8B-B14F-4D97-AF65-F5344CB8AC3E}">
        <p14:creationId xmlns:p14="http://schemas.microsoft.com/office/powerpoint/2010/main" val="2838527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a:xfrm>
            <a:off x="628650" y="223723"/>
            <a:ext cx="7886700" cy="980535"/>
          </a:xfrm>
        </p:spPr>
        <p:txBody>
          <a:bodyPr>
            <a:normAutofit/>
          </a:bodyPr>
          <a:lstStyle/>
          <a:p>
            <a:r>
              <a:rPr lang="en-US" sz="3600">
                <a:latin typeface="Abadi" panose="020B0604020104020204" pitchFamily="34" charset="0"/>
              </a:rPr>
              <a:t>Ductless Design Options </a:t>
            </a:r>
            <a:br>
              <a:rPr lang="en-US" sz="4000">
                <a:latin typeface="Abadi" panose="020B0604020104020204" pitchFamily="34" charset="0"/>
              </a:rPr>
            </a:br>
            <a:r>
              <a:rPr lang="en-US" sz="2800">
                <a:latin typeface="Abadi" panose="020B0604020104020204" pitchFamily="34" charset="0"/>
              </a:rPr>
              <a:t>Mini-Split vs. Multi-Split</a:t>
            </a:r>
            <a:endParaRPr lang="en-US" sz="4000">
              <a:latin typeface="Abadi" panose="020B0604020104020204" pitchFamily="34" charset="0"/>
            </a:endParaRP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a:xfrm>
            <a:off x="628650" y="1624584"/>
            <a:ext cx="3886200" cy="4718304"/>
          </a:xfrm>
        </p:spPr>
        <p:txBody>
          <a:bodyPr>
            <a:normAutofit/>
          </a:bodyPr>
          <a:lstStyle/>
          <a:p>
            <a:r>
              <a:rPr lang="en-US" sz="1800"/>
              <a:t>One head per outdoor unit</a:t>
            </a:r>
          </a:p>
          <a:p>
            <a:r>
              <a:rPr lang="en-US" sz="1800"/>
              <a:t>One thermostat </a:t>
            </a:r>
          </a:p>
          <a:p>
            <a:r>
              <a:rPr lang="en-US" sz="1800"/>
              <a:t>Can install multiple mini-splits in a home</a:t>
            </a:r>
          </a:p>
        </p:txBody>
      </p:sp>
      <p:sp>
        <p:nvSpPr>
          <p:cNvPr id="10" name="Content Placeholder 9">
            <a:extLst>
              <a:ext uri="{FF2B5EF4-FFF2-40B4-BE49-F238E27FC236}">
                <a16:creationId xmlns:a16="http://schemas.microsoft.com/office/drawing/2014/main" id="{17E27DB6-9493-4A10-A1B7-44DA61816DC2}"/>
              </a:ext>
            </a:extLst>
          </p:cNvPr>
          <p:cNvSpPr>
            <a:spLocks noGrp="1"/>
          </p:cNvSpPr>
          <p:nvPr>
            <p:ph sz="half" idx="2"/>
          </p:nvPr>
        </p:nvSpPr>
        <p:spPr>
          <a:xfrm>
            <a:off x="4868302" y="1624584"/>
            <a:ext cx="3886200" cy="4718304"/>
          </a:xfrm>
        </p:spPr>
        <p:txBody>
          <a:bodyPr/>
          <a:lstStyle/>
          <a:p>
            <a:r>
              <a:rPr lang="en-US" sz="1800"/>
              <a:t>Multiple heads per outdoor unit</a:t>
            </a:r>
          </a:p>
          <a:p>
            <a:r>
              <a:rPr lang="en-US" sz="1800"/>
              <a:t>Each head is controlled by its own thermostat</a:t>
            </a:r>
          </a:p>
          <a:p>
            <a:r>
              <a:rPr lang="en-US" sz="1800"/>
              <a:t>Requires careful sizing and zonal considerations</a:t>
            </a:r>
          </a:p>
          <a:p>
            <a:endParaRPr lang="en-US" sz="1800"/>
          </a:p>
          <a:p>
            <a:pPr marL="457200" lvl="1" indent="0">
              <a:buNone/>
            </a:pPr>
            <a:endParaRPr lang="en-US" sz="1600"/>
          </a:p>
          <a:p>
            <a:endParaRPr lang="en-US" sz="2000"/>
          </a:p>
          <a:p>
            <a:endParaRPr lang="en-US"/>
          </a:p>
          <a:p>
            <a:endParaRPr lang="en-US"/>
          </a:p>
        </p:txBody>
      </p:sp>
      <p:sp>
        <p:nvSpPr>
          <p:cNvPr id="13" name="Slide Number Placeholder 4">
            <a:extLst>
              <a:ext uri="{FF2B5EF4-FFF2-40B4-BE49-F238E27FC236}">
                <a16:creationId xmlns:a16="http://schemas.microsoft.com/office/drawing/2014/main" id="{E749E195-8C91-41A9-A049-4990E76A7BB3}"/>
              </a:ext>
            </a:extLst>
          </p:cNvPr>
          <p:cNvSpPr>
            <a:spLocks noGrp="1"/>
          </p:cNvSpPr>
          <p:nvPr>
            <p:ph type="sldNum" sz="quarter" idx="4"/>
          </p:nvPr>
        </p:nvSpPr>
        <p:spPr/>
        <p:txBody>
          <a:bodyPr/>
          <a:lstStyle/>
          <a:p>
            <a:fld id="{E6166F9C-AA76-49A4-852C-289CB63A6674}" type="slidenum">
              <a:rPr lang="en-US" smtClean="0"/>
              <a:t>35</a:t>
            </a:fld>
            <a:endParaRPr lang="en-US"/>
          </a:p>
        </p:txBody>
      </p:sp>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529796" y="1684946"/>
            <a:ext cx="0" cy="4715856"/>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8" descr="Text, icon&#10;&#10;Description automatically generated">
            <a:extLst>
              <a:ext uri="{FF2B5EF4-FFF2-40B4-BE49-F238E27FC236}">
                <a16:creationId xmlns:a16="http://schemas.microsoft.com/office/drawing/2014/main" id="{34DC2A1D-139F-4CC9-8220-FB8A313E4EC2}"/>
              </a:ext>
            </a:extLst>
          </p:cNvPr>
          <p:cNvPicPr>
            <a:picLocks noChangeAspect="1"/>
          </p:cNvPicPr>
          <p:nvPr/>
        </p:nvPicPr>
        <p:blipFill>
          <a:blip r:embed="rId3"/>
          <a:stretch>
            <a:fillRect/>
          </a:stretch>
        </p:blipFill>
        <p:spPr>
          <a:xfrm>
            <a:off x="1207353" y="3128061"/>
            <a:ext cx="2365544" cy="2794501"/>
          </a:xfrm>
          <a:prstGeom prst="rect">
            <a:avLst/>
          </a:prstGeom>
        </p:spPr>
      </p:pic>
      <p:pic>
        <p:nvPicPr>
          <p:cNvPr id="9" name="Picture 12" descr="Diagram&#10;&#10;Description automatically generated">
            <a:extLst>
              <a:ext uri="{FF2B5EF4-FFF2-40B4-BE49-F238E27FC236}">
                <a16:creationId xmlns:a16="http://schemas.microsoft.com/office/drawing/2014/main" id="{182BDA0E-F5EB-47E8-8913-DA05B6E1E258}"/>
              </a:ext>
            </a:extLst>
          </p:cNvPr>
          <p:cNvPicPr>
            <a:picLocks noChangeAspect="1"/>
          </p:cNvPicPr>
          <p:nvPr/>
        </p:nvPicPr>
        <p:blipFill>
          <a:blip r:embed="rId4"/>
          <a:stretch>
            <a:fillRect/>
          </a:stretch>
        </p:blipFill>
        <p:spPr>
          <a:xfrm>
            <a:off x="5541330" y="3184959"/>
            <a:ext cx="2395317" cy="2829672"/>
          </a:xfrm>
          <a:prstGeom prst="rect">
            <a:avLst/>
          </a:prstGeom>
        </p:spPr>
      </p:pic>
      <p:sp>
        <p:nvSpPr>
          <p:cNvPr id="11" name="TextBox 10">
            <a:extLst>
              <a:ext uri="{FF2B5EF4-FFF2-40B4-BE49-F238E27FC236}">
                <a16:creationId xmlns:a16="http://schemas.microsoft.com/office/drawing/2014/main" id="{0064D221-D8CE-4939-AF1B-F2B95299659A}"/>
              </a:ext>
            </a:extLst>
          </p:cNvPr>
          <p:cNvSpPr txBox="1"/>
          <p:nvPr/>
        </p:nvSpPr>
        <p:spPr>
          <a:xfrm>
            <a:off x="5977306" y="6031206"/>
            <a:ext cx="1523363" cy="461665"/>
          </a:xfrm>
          <a:prstGeom prst="rect">
            <a:avLst/>
          </a:prstGeom>
          <a:noFill/>
        </p:spPr>
        <p:txBody>
          <a:bodyPr wrap="square" rtlCol="0">
            <a:spAutoFit/>
          </a:bodyPr>
          <a:lstStyle/>
          <a:p>
            <a:r>
              <a:rPr lang="en-US" sz="2400"/>
              <a:t>Multi-split</a:t>
            </a:r>
          </a:p>
        </p:txBody>
      </p:sp>
      <p:sp>
        <p:nvSpPr>
          <p:cNvPr id="12" name="TextBox 11">
            <a:extLst>
              <a:ext uri="{FF2B5EF4-FFF2-40B4-BE49-F238E27FC236}">
                <a16:creationId xmlns:a16="http://schemas.microsoft.com/office/drawing/2014/main" id="{FA2F9276-87AF-47A6-A749-415F6E377D93}"/>
              </a:ext>
            </a:extLst>
          </p:cNvPr>
          <p:cNvSpPr txBox="1"/>
          <p:nvPr/>
        </p:nvSpPr>
        <p:spPr>
          <a:xfrm>
            <a:off x="1707330" y="6001932"/>
            <a:ext cx="1365589" cy="461665"/>
          </a:xfrm>
          <a:prstGeom prst="rect">
            <a:avLst/>
          </a:prstGeom>
          <a:noFill/>
        </p:spPr>
        <p:txBody>
          <a:bodyPr wrap="square" rtlCol="0">
            <a:spAutoFit/>
          </a:bodyPr>
          <a:lstStyle/>
          <a:p>
            <a:r>
              <a:rPr lang="en-US" sz="2400"/>
              <a:t>Mini-split</a:t>
            </a:r>
          </a:p>
        </p:txBody>
      </p:sp>
    </p:spTree>
    <p:extLst>
      <p:ext uri="{BB962C8B-B14F-4D97-AF65-F5344CB8AC3E}">
        <p14:creationId xmlns:p14="http://schemas.microsoft.com/office/powerpoint/2010/main" val="429402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Autofit/>
          </a:bodyPr>
          <a:lstStyle/>
          <a:p>
            <a:r>
              <a:rPr lang="en-US" sz="3600">
                <a:latin typeface="Abadi" panose="020B0604020104020204" pitchFamily="34" charset="0"/>
              </a:rPr>
              <a:t>Other Design Options </a:t>
            </a:r>
            <a:br>
              <a:rPr lang="en-US" sz="3600">
                <a:latin typeface="Abadi" panose="020B0604020104020204" pitchFamily="34" charset="0"/>
              </a:rPr>
            </a:br>
            <a:r>
              <a:rPr lang="en-US" sz="2800">
                <a:latin typeface="Abadi" panose="020B0604020104020204" pitchFamily="34" charset="0"/>
              </a:rPr>
              <a:t>Compact Ducted and Combination</a:t>
            </a:r>
            <a:endParaRPr lang="en-US" sz="3600">
              <a:latin typeface="Abadi" panose="020B0604020104020204" pitchFamily="34" charset="0"/>
            </a:endParaRP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p:txBody>
          <a:bodyPr>
            <a:normAutofit/>
          </a:bodyPr>
          <a:lstStyle/>
          <a:p>
            <a:r>
              <a:rPr lang="en-US" sz="1800"/>
              <a:t>Short duct runs, 15 feet or less</a:t>
            </a:r>
          </a:p>
          <a:p>
            <a:r>
              <a:rPr lang="en-US" sz="1800"/>
              <a:t>Useful for closely located smaller rooms (bedrooms, office, etc.)</a:t>
            </a:r>
          </a:p>
          <a:p>
            <a:r>
              <a:rPr lang="en-US" sz="1800"/>
              <a:t>Minimizes pressure and thermal losses</a:t>
            </a:r>
          </a:p>
        </p:txBody>
      </p:sp>
      <p:sp>
        <p:nvSpPr>
          <p:cNvPr id="8" name="Content Placeholder 7">
            <a:extLst>
              <a:ext uri="{FF2B5EF4-FFF2-40B4-BE49-F238E27FC236}">
                <a16:creationId xmlns:a16="http://schemas.microsoft.com/office/drawing/2014/main" id="{504AFEFD-3288-4B1D-BA88-AE47C31E5AA1}"/>
              </a:ext>
            </a:extLst>
          </p:cNvPr>
          <p:cNvSpPr>
            <a:spLocks noGrp="1"/>
          </p:cNvSpPr>
          <p:nvPr>
            <p:ph sz="half" idx="2"/>
          </p:nvPr>
        </p:nvSpPr>
        <p:spPr>
          <a:xfrm>
            <a:off x="4882369" y="1453896"/>
            <a:ext cx="3886200" cy="4718304"/>
          </a:xfrm>
        </p:spPr>
        <p:txBody>
          <a:bodyPr/>
          <a:lstStyle/>
          <a:p>
            <a:r>
              <a:rPr lang="en-US" sz="1800"/>
              <a:t>Ducted in some zones, ductless in others</a:t>
            </a:r>
          </a:p>
          <a:p>
            <a:r>
              <a:rPr lang="en-US" sz="1800"/>
              <a:t>Example: 1</a:t>
            </a:r>
            <a:r>
              <a:rPr lang="en-US" sz="1800" baseline="30000"/>
              <a:t>st</a:t>
            </a:r>
            <a:r>
              <a:rPr lang="en-US" sz="1800"/>
              <a:t> story vs. 2</a:t>
            </a:r>
            <a:r>
              <a:rPr lang="en-US" sz="1800" baseline="30000"/>
              <a:t>nd</a:t>
            </a:r>
            <a:r>
              <a:rPr lang="en-US" sz="1800"/>
              <a:t> story</a:t>
            </a:r>
          </a:p>
          <a:p>
            <a:r>
              <a:rPr lang="en-US" sz="1800"/>
              <a:t>Example: Master suite vs. rest of house</a:t>
            </a:r>
          </a:p>
          <a:p>
            <a:r>
              <a:rPr lang="en-US" sz="1800"/>
              <a:t>Can improve load matching</a:t>
            </a:r>
          </a:p>
          <a:p>
            <a:pPr marL="457200" lvl="1" indent="0">
              <a:buNone/>
            </a:pPr>
            <a:endParaRPr lang="en-US" sz="1600"/>
          </a:p>
          <a:p>
            <a:endParaRPr lang="en-US"/>
          </a:p>
        </p:txBody>
      </p:sp>
      <p:sp>
        <p:nvSpPr>
          <p:cNvPr id="15" name="Slide Number Placeholder 4">
            <a:extLst>
              <a:ext uri="{FF2B5EF4-FFF2-40B4-BE49-F238E27FC236}">
                <a16:creationId xmlns:a16="http://schemas.microsoft.com/office/drawing/2014/main" id="{F9BF4E42-184E-471C-9647-5E599A9E4E06}"/>
              </a:ext>
            </a:extLst>
          </p:cNvPr>
          <p:cNvSpPr>
            <a:spLocks noGrp="1"/>
          </p:cNvSpPr>
          <p:nvPr>
            <p:ph type="sldNum" sz="quarter" idx="4"/>
          </p:nvPr>
        </p:nvSpPr>
        <p:spPr/>
        <p:txBody>
          <a:bodyPr/>
          <a:lstStyle/>
          <a:p>
            <a:fld id="{E6166F9C-AA76-49A4-852C-289CB63A6674}" type="slidenum">
              <a:rPr lang="en-US" smtClean="0"/>
              <a:t>36</a:t>
            </a:fld>
            <a:endParaRPr lang="en-US"/>
          </a:p>
        </p:txBody>
      </p:sp>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572000" y="1488000"/>
            <a:ext cx="0" cy="4912802"/>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Picture 10" descr="A picture containing diagram&#10;&#10;Description automatically generated">
            <a:extLst>
              <a:ext uri="{FF2B5EF4-FFF2-40B4-BE49-F238E27FC236}">
                <a16:creationId xmlns:a16="http://schemas.microsoft.com/office/drawing/2014/main" id="{403319B8-BFD5-43D2-A3A9-C42F3E9355DD}"/>
              </a:ext>
            </a:extLst>
          </p:cNvPr>
          <p:cNvPicPr>
            <a:picLocks noChangeAspect="1"/>
          </p:cNvPicPr>
          <p:nvPr/>
        </p:nvPicPr>
        <p:blipFill>
          <a:blip r:embed="rId3"/>
          <a:stretch>
            <a:fillRect/>
          </a:stretch>
        </p:blipFill>
        <p:spPr>
          <a:xfrm>
            <a:off x="793259" y="2365033"/>
            <a:ext cx="3036675" cy="3590024"/>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516DE522-EBBB-4298-9E58-F1DC447753E1}"/>
              </a:ext>
            </a:extLst>
          </p:cNvPr>
          <p:cNvPicPr>
            <a:picLocks noChangeAspect="1"/>
          </p:cNvPicPr>
          <p:nvPr/>
        </p:nvPicPr>
        <p:blipFill>
          <a:blip r:embed="rId3"/>
          <a:stretch>
            <a:fillRect/>
          </a:stretch>
        </p:blipFill>
        <p:spPr>
          <a:xfrm>
            <a:off x="6738378" y="3422720"/>
            <a:ext cx="1967684" cy="2328266"/>
          </a:xfrm>
          <a:prstGeom prst="rect">
            <a:avLst/>
          </a:prstGeom>
        </p:spPr>
      </p:pic>
      <p:pic>
        <p:nvPicPr>
          <p:cNvPr id="13" name="Picture 8" descr="Text, icon&#10;&#10;Description automatically generated">
            <a:extLst>
              <a:ext uri="{FF2B5EF4-FFF2-40B4-BE49-F238E27FC236}">
                <a16:creationId xmlns:a16="http://schemas.microsoft.com/office/drawing/2014/main" id="{23C3589A-59EA-4FC5-88C5-0398B0B4E33E}"/>
              </a:ext>
            </a:extLst>
          </p:cNvPr>
          <p:cNvPicPr>
            <a:picLocks noChangeAspect="1"/>
          </p:cNvPicPr>
          <p:nvPr/>
        </p:nvPicPr>
        <p:blipFill>
          <a:blip r:embed="rId4"/>
          <a:stretch>
            <a:fillRect/>
          </a:stretch>
        </p:blipFill>
        <p:spPr>
          <a:xfrm>
            <a:off x="5638461" y="4269201"/>
            <a:ext cx="1095862" cy="1294245"/>
          </a:xfrm>
          <a:prstGeom prst="rect">
            <a:avLst/>
          </a:prstGeom>
        </p:spPr>
      </p:pic>
      <p:pic>
        <p:nvPicPr>
          <p:cNvPr id="14" name="Picture 8" descr="Text, icon&#10;&#10;Description automatically generated">
            <a:extLst>
              <a:ext uri="{FF2B5EF4-FFF2-40B4-BE49-F238E27FC236}">
                <a16:creationId xmlns:a16="http://schemas.microsoft.com/office/drawing/2014/main" id="{B5D593DC-610A-4C26-BAE2-CC40C60E73CC}"/>
              </a:ext>
            </a:extLst>
          </p:cNvPr>
          <p:cNvPicPr>
            <a:picLocks noChangeAspect="1"/>
          </p:cNvPicPr>
          <p:nvPr/>
        </p:nvPicPr>
        <p:blipFill>
          <a:blip r:embed="rId4"/>
          <a:stretch>
            <a:fillRect/>
          </a:stretch>
        </p:blipFill>
        <p:spPr>
          <a:xfrm>
            <a:off x="4736225" y="4238788"/>
            <a:ext cx="1095862" cy="1294245"/>
          </a:xfrm>
          <a:prstGeom prst="rect">
            <a:avLst/>
          </a:prstGeom>
        </p:spPr>
      </p:pic>
      <p:sp>
        <p:nvSpPr>
          <p:cNvPr id="16" name="TextBox 15">
            <a:extLst>
              <a:ext uri="{FF2B5EF4-FFF2-40B4-BE49-F238E27FC236}">
                <a16:creationId xmlns:a16="http://schemas.microsoft.com/office/drawing/2014/main" id="{2A91E0F1-445D-4E40-8F59-31CCFCF763E9}"/>
              </a:ext>
            </a:extLst>
          </p:cNvPr>
          <p:cNvSpPr txBox="1"/>
          <p:nvPr/>
        </p:nvSpPr>
        <p:spPr>
          <a:xfrm>
            <a:off x="5664382" y="6024887"/>
            <a:ext cx="1809750" cy="461665"/>
          </a:xfrm>
          <a:prstGeom prst="rect">
            <a:avLst/>
          </a:prstGeom>
          <a:noFill/>
        </p:spPr>
        <p:txBody>
          <a:bodyPr wrap="square" rtlCol="0">
            <a:spAutoFit/>
          </a:bodyPr>
          <a:lstStyle/>
          <a:p>
            <a:pPr algn="ctr"/>
            <a:r>
              <a:rPr lang="en-US" sz="2400"/>
              <a:t>Combination</a:t>
            </a:r>
          </a:p>
        </p:txBody>
      </p:sp>
      <p:sp>
        <p:nvSpPr>
          <p:cNvPr id="17" name="TextBox 16">
            <a:extLst>
              <a:ext uri="{FF2B5EF4-FFF2-40B4-BE49-F238E27FC236}">
                <a16:creationId xmlns:a16="http://schemas.microsoft.com/office/drawing/2014/main" id="{D9036038-9E82-4FFD-A047-098913615D15}"/>
              </a:ext>
            </a:extLst>
          </p:cNvPr>
          <p:cNvSpPr txBox="1"/>
          <p:nvPr/>
        </p:nvSpPr>
        <p:spPr>
          <a:xfrm>
            <a:off x="1393657" y="6028362"/>
            <a:ext cx="2356185" cy="461665"/>
          </a:xfrm>
          <a:prstGeom prst="rect">
            <a:avLst/>
          </a:prstGeom>
          <a:noFill/>
        </p:spPr>
        <p:txBody>
          <a:bodyPr wrap="square" rtlCol="0">
            <a:spAutoFit/>
          </a:bodyPr>
          <a:lstStyle/>
          <a:p>
            <a:pPr algn="ctr"/>
            <a:r>
              <a:rPr lang="en-US" sz="2400"/>
              <a:t>Compact Ducted</a:t>
            </a:r>
          </a:p>
        </p:txBody>
      </p:sp>
    </p:spTree>
    <p:extLst>
      <p:ext uri="{BB962C8B-B14F-4D97-AF65-F5344CB8AC3E}">
        <p14:creationId xmlns:p14="http://schemas.microsoft.com/office/powerpoint/2010/main" val="3815145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Autofit/>
          </a:bodyPr>
          <a:lstStyle/>
          <a:p>
            <a:r>
              <a:rPr lang="en-US" sz="3600">
                <a:latin typeface="Abadi" panose="020B0604020104020204" pitchFamily="34" charset="0"/>
              </a:rPr>
              <a:t>Other Design Considerations </a:t>
            </a:r>
            <a:br>
              <a:rPr lang="en-US" sz="3600">
                <a:latin typeface="Abadi" panose="020B0604020104020204" pitchFamily="34" charset="0"/>
              </a:rPr>
            </a:br>
            <a:r>
              <a:rPr lang="en-US" sz="2800">
                <a:latin typeface="Abadi" panose="020B0604020104020204" pitchFamily="34" charset="0"/>
              </a:rPr>
              <a:t>Outdoor Unit</a:t>
            </a:r>
            <a:endParaRPr lang="en-US" sz="3600"/>
          </a:p>
        </p:txBody>
      </p:sp>
      <p:sp>
        <p:nvSpPr>
          <p:cNvPr id="10" name="Slide Number Placeholder 4">
            <a:extLst>
              <a:ext uri="{FF2B5EF4-FFF2-40B4-BE49-F238E27FC236}">
                <a16:creationId xmlns:a16="http://schemas.microsoft.com/office/drawing/2014/main" id="{9C7D1562-7BB6-4BA9-954F-07B6890B67BF}"/>
              </a:ext>
            </a:extLst>
          </p:cNvPr>
          <p:cNvSpPr>
            <a:spLocks noGrp="1"/>
          </p:cNvSpPr>
          <p:nvPr>
            <p:ph type="sldNum" sz="quarter" idx="4"/>
          </p:nvPr>
        </p:nvSpPr>
        <p:spPr/>
        <p:txBody>
          <a:bodyPr/>
          <a:lstStyle/>
          <a:p>
            <a:fld id="{E6166F9C-AA76-49A4-852C-289CB63A6674}" type="slidenum">
              <a:rPr lang="en-US" smtClean="0"/>
              <a:t>37</a:t>
            </a:fld>
            <a:endParaRPr lang="en-US"/>
          </a:p>
        </p:txBody>
      </p:sp>
      <p:sp>
        <p:nvSpPr>
          <p:cNvPr id="18" name="TextBox 17">
            <a:extLst>
              <a:ext uri="{FF2B5EF4-FFF2-40B4-BE49-F238E27FC236}">
                <a16:creationId xmlns:a16="http://schemas.microsoft.com/office/drawing/2014/main" id="{E7946DE9-7966-4BF5-A7CC-3E9E02035DCC}"/>
              </a:ext>
            </a:extLst>
          </p:cNvPr>
          <p:cNvSpPr txBox="1"/>
          <p:nvPr/>
        </p:nvSpPr>
        <p:spPr>
          <a:xfrm>
            <a:off x="265583" y="1400723"/>
            <a:ext cx="5302059" cy="4801314"/>
          </a:xfrm>
          <a:prstGeom prst="rect">
            <a:avLst/>
          </a:prstGeom>
          <a:noFill/>
        </p:spPr>
        <p:txBody>
          <a:bodyPr wrap="square" rtlCol="0">
            <a:spAutoFit/>
          </a:bodyPr>
          <a:lstStyle/>
          <a:p>
            <a:pPr marL="342900" indent="-342900">
              <a:buFont typeface="Arial" panose="020B0604020202020204" pitchFamily="34" charset="0"/>
              <a:buChar char="•"/>
            </a:pPr>
            <a:r>
              <a:rPr lang="en-US"/>
              <a:t>Snow protection—off the ground on risers (preferred) or wall-mounted </a:t>
            </a:r>
          </a:p>
          <a:p>
            <a:pPr marL="342900" indent="-342900">
              <a:buFont typeface="Arial" panose="020B0604020202020204" pitchFamily="34" charset="0"/>
              <a:buChar char="•"/>
            </a:pPr>
            <a:r>
              <a:rPr lang="en-US"/>
              <a:t>Place on gable ends of the home to avoid roof dump</a:t>
            </a:r>
          </a:p>
          <a:p>
            <a:pPr marL="342900" indent="-342900">
              <a:buFont typeface="Arial" panose="020B0604020202020204" pitchFamily="34" charset="0"/>
              <a:buChar char="•"/>
            </a:pPr>
            <a:r>
              <a:rPr lang="en-US"/>
              <a:t>Wind protection—do not place in corners with wind-eddies</a:t>
            </a:r>
          </a:p>
          <a:p>
            <a:pPr marL="342900" indent="-342900">
              <a:buFont typeface="Arial" panose="020B0604020202020204" pitchFamily="34" charset="0"/>
              <a:buChar char="•"/>
            </a:pPr>
            <a:r>
              <a:rPr lang="en-US"/>
              <a:t>Condensate and defrost drain planning—ensure water has somewhere to drip that avoids freezing, walkways, and on top of other outdoor condensers</a:t>
            </a:r>
          </a:p>
          <a:p>
            <a:pPr marL="342900" indent="-342900">
              <a:buFont typeface="Arial" panose="020B0604020202020204" pitchFamily="34" charset="0"/>
              <a:buChar char="•"/>
            </a:pPr>
            <a:r>
              <a:rPr lang="en-US"/>
              <a:t>Lineset considerations:</a:t>
            </a:r>
          </a:p>
          <a:p>
            <a:pPr marL="800100" lvl="1" indent="-342900">
              <a:buFont typeface="Arial" panose="020B0604020202020204" pitchFamily="34" charset="0"/>
              <a:buChar char="•"/>
            </a:pPr>
            <a:r>
              <a:rPr lang="en-US"/>
              <a:t>Consult manufacturer guidance for correct lineset length, diameter, and unit height. </a:t>
            </a:r>
          </a:p>
          <a:p>
            <a:pPr marL="800100" lvl="1" indent="-342900">
              <a:buFont typeface="Arial" panose="020B0604020202020204" pitchFamily="34" charset="0"/>
              <a:buChar char="•"/>
            </a:pPr>
            <a:r>
              <a:rPr lang="en-US"/>
              <a:t>Adjust refrigerant charge if needed.</a:t>
            </a:r>
          </a:p>
          <a:p>
            <a:pPr marL="800100" lvl="1" indent="-342900">
              <a:buFont typeface="Arial" panose="020B0604020202020204" pitchFamily="34" charset="0"/>
              <a:buChar char="•"/>
            </a:pPr>
            <a:r>
              <a:rPr lang="en-US"/>
              <a:t>Can the refrigerant line be kept short (≤ 25 feet, ideally)?</a:t>
            </a:r>
          </a:p>
          <a:p>
            <a:pPr marL="342900" indent="-342900">
              <a:buFont typeface="Arial" panose="020B0604020202020204" pitchFamily="34" charset="0"/>
              <a:buChar char="•"/>
            </a:pPr>
            <a:r>
              <a:rPr lang="en-US"/>
              <a:t>Noise/vibration concerns</a:t>
            </a:r>
          </a:p>
          <a:p>
            <a:pPr marL="342900" indent="-342900">
              <a:buFont typeface="Arial" panose="020B0604020202020204" pitchFamily="34" charset="0"/>
              <a:buChar char="•"/>
            </a:pPr>
            <a:r>
              <a:rPr lang="en-US"/>
              <a:t>Nuisance and animal protection</a:t>
            </a:r>
          </a:p>
        </p:txBody>
      </p:sp>
      <p:cxnSp>
        <p:nvCxnSpPr>
          <p:cNvPr id="19" name="Straight Connector 18">
            <a:extLst>
              <a:ext uri="{FF2B5EF4-FFF2-40B4-BE49-F238E27FC236}">
                <a16:creationId xmlns:a16="http://schemas.microsoft.com/office/drawing/2014/main" id="{9D53D881-FAD7-4299-9005-56DBE208503B}"/>
              </a:ext>
            </a:extLst>
          </p:cNvPr>
          <p:cNvCxnSpPr>
            <a:cxnSpLocks/>
          </p:cNvCxnSpPr>
          <p:nvPr/>
        </p:nvCxnSpPr>
        <p:spPr>
          <a:xfrm>
            <a:off x="5847052" y="1400723"/>
            <a:ext cx="0" cy="4672746"/>
          </a:xfrm>
          <a:prstGeom prst="line">
            <a:avLst/>
          </a:prstGeom>
        </p:spPr>
        <p:style>
          <a:lnRef idx="3">
            <a:schemeClr val="accent3"/>
          </a:lnRef>
          <a:fillRef idx="0">
            <a:schemeClr val="accent3"/>
          </a:fillRef>
          <a:effectRef idx="2">
            <a:schemeClr val="accent3"/>
          </a:effectRef>
          <a:fontRef idx="minor">
            <a:schemeClr val="tx1"/>
          </a:fontRef>
        </p:style>
      </p:cxnSp>
      <p:pic>
        <p:nvPicPr>
          <p:cNvPr id="5" name="Picture 5" descr="Diagram, engineering drawing&#10;&#10;Description automatically generated">
            <a:extLst>
              <a:ext uri="{FF2B5EF4-FFF2-40B4-BE49-F238E27FC236}">
                <a16:creationId xmlns:a16="http://schemas.microsoft.com/office/drawing/2014/main" id="{54B9C7DB-3B14-44A9-A3D3-BF0D8465E803}"/>
              </a:ext>
            </a:extLst>
          </p:cNvPr>
          <p:cNvPicPr>
            <a:picLocks noChangeAspect="1"/>
          </p:cNvPicPr>
          <p:nvPr/>
        </p:nvPicPr>
        <p:blipFill>
          <a:blip r:embed="rId3"/>
          <a:stretch>
            <a:fillRect/>
          </a:stretch>
        </p:blipFill>
        <p:spPr>
          <a:xfrm>
            <a:off x="6144217" y="4562245"/>
            <a:ext cx="2587970" cy="2018906"/>
          </a:xfrm>
          <a:prstGeom prst="rect">
            <a:avLst/>
          </a:prstGeom>
        </p:spPr>
      </p:pic>
      <p:pic>
        <p:nvPicPr>
          <p:cNvPr id="4" name="Picture 3" descr="Icon&#10;&#10;Description automatically generated">
            <a:extLst>
              <a:ext uri="{FF2B5EF4-FFF2-40B4-BE49-F238E27FC236}">
                <a16:creationId xmlns:a16="http://schemas.microsoft.com/office/drawing/2014/main" id="{06DC237F-C29F-924E-B926-75EECB4D9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775" y="797479"/>
            <a:ext cx="2705373" cy="2422850"/>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73153A3F-3ECD-6147-B0BE-E4610E65E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083" y="2514231"/>
            <a:ext cx="2788757" cy="2213299"/>
          </a:xfrm>
          <a:prstGeom prst="rect">
            <a:avLst/>
          </a:prstGeom>
        </p:spPr>
      </p:pic>
    </p:spTree>
    <p:extLst>
      <p:ext uri="{BB962C8B-B14F-4D97-AF65-F5344CB8AC3E}">
        <p14:creationId xmlns:p14="http://schemas.microsoft.com/office/powerpoint/2010/main" val="345991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rmAutofit fontScale="90000"/>
          </a:bodyPr>
          <a:lstStyle/>
          <a:p>
            <a:r>
              <a:rPr lang="en-US" sz="4000">
                <a:latin typeface="Abadi" panose="020B0604020104020204" pitchFamily="34" charset="0"/>
              </a:rPr>
              <a:t>Other Design Considerations </a:t>
            </a:r>
            <a:br>
              <a:rPr lang="en-US">
                <a:latin typeface="Abadi" panose="020B0604020104020204" pitchFamily="34" charset="0"/>
              </a:rPr>
            </a:br>
            <a:r>
              <a:rPr lang="en-US" sz="3200">
                <a:latin typeface="Abadi" panose="020B0604020104020204" pitchFamily="34" charset="0"/>
              </a:rPr>
              <a:t>Backup vs. Supplemental Heat</a:t>
            </a:r>
            <a:endParaRPr lang="en-US">
              <a:latin typeface="Abadi" panose="020B0604020104020204" pitchFamily="34" charset="0"/>
            </a:endParaRPr>
          </a:p>
        </p:txBody>
      </p:sp>
      <p:sp>
        <p:nvSpPr>
          <p:cNvPr id="8" name="Slide Number Placeholder 4">
            <a:extLst>
              <a:ext uri="{FF2B5EF4-FFF2-40B4-BE49-F238E27FC236}">
                <a16:creationId xmlns:a16="http://schemas.microsoft.com/office/drawing/2014/main" id="{38CCA49D-63A8-4F56-9383-FBDF3FAE083C}"/>
              </a:ext>
            </a:extLst>
          </p:cNvPr>
          <p:cNvSpPr>
            <a:spLocks noGrp="1"/>
          </p:cNvSpPr>
          <p:nvPr>
            <p:ph type="sldNum" sz="quarter" idx="4"/>
          </p:nvPr>
        </p:nvSpPr>
        <p:spPr/>
        <p:txBody>
          <a:bodyPr/>
          <a:lstStyle/>
          <a:p>
            <a:fld id="{E6166F9C-AA76-49A4-852C-289CB63A6674}" type="slidenum">
              <a:rPr lang="en-US" smtClean="0"/>
              <a:t>38</a:t>
            </a:fld>
            <a:endParaRPr lang="en-US"/>
          </a:p>
        </p:txBody>
      </p:sp>
      <p:sp>
        <p:nvSpPr>
          <p:cNvPr id="18" name="TextBox 17">
            <a:extLst>
              <a:ext uri="{FF2B5EF4-FFF2-40B4-BE49-F238E27FC236}">
                <a16:creationId xmlns:a16="http://schemas.microsoft.com/office/drawing/2014/main" id="{E7946DE9-7966-4BF5-A7CC-3E9E02035DCC}"/>
              </a:ext>
            </a:extLst>
          </p:cNvPr>
          <p:cNvSpPr txBox="1"/>
          <p:nvPr/>
        </p:nvSpPr>
        <p:spPr>
          <a:xfrm>
            <a:off x="317929" y="1556133"/>
            <a:ext cx="5302059" cy="4339650"/>
          </a:xfrm>
          <a:prstGeom prst="rect">
            <a:avLst/>
          </a:prstGeom>
          <a:noFill/>
        </p:spPr>
        <p:txBody>
          <a:bodyPr wrap="square" rtlCol="0">
            <a:spAutoFit/>
          </a:bodyPr>
          <a:lstStyle/>
          <a:p>
            <a:pPr marL="342900" indent="-342900">
              <a:buFont typeface="Arial" panose="020B0604020202020204" pitchFamily="34" charset="0"/>
              <a:buChar char="•"/>
            </a:pPr>
            <a:r>
              <a:rPr lang="en-US" sz="2000" b="1"/>
              <a:t>Backup</a:t>
            </a:r>
            <a:r>
              <a:rPr lang="en-US" sz="2000"/>
              <a:t> </a:t>
            </a:r>
          </a:p>
          <a:p>
            <a:pPr marL="800100" lvl="1" indent="-342900">
              <a:buFont typeface="Arial" panose="020B0604020202020204" pitchFamily="34" charset="0"/>
              <a:buChar char="•"/>
            </a:pPr>
            <a:r>
              <a:rPr lang="en-US"/>
              <a:t>Must cover nearly the whole home and the whole home’s load</a:t>
            </a:r>
          </a:p>
          <a:p>
            <a:pPr marL="800100" lvl="1" indent="-342900">
              <a:buFont typeface="Arial" panose="020B0604020202020204" pitchFamily="34" charset="0"/>
              <a:buChar char="•"/>
            </a:pPr>
            <a:r>
              <a:rPr lang="en-US"/>
              <a:t>Critical to include primary living area and water pipe locations</a:t>
            </a:r>
          </a:p>
          <a:p>
            <a:pPr marL="800100" lvl="1" indent="-342900">
              <a:buFont typeface="Arial" panose="020B0604020202020204" pitchFamily="34" charset="0"/>
              <a:buChar char="•"/>
            </a:pPr>
            <a:r>
              <a:rPr lang="en-US"/>
              <a:t>Can be gas, oil or electric resistance based</a:t>
            </a:r>
          </a:p>
          <a:p>
            <a:pPr marL="800100" lvl="1" indent="-342900">
              <a:buFont typeface="Arial" panose="020B0604020202020204" pitchFamily="34" charset="0"/>
              <a:buChar char="•"/>
            </a:pPr>
            <a:r>
              <a:rPr lang="en-US"/>
              <a:t>Intended to run infrequently—thermostat settings and controls must be integrated </a:t>
            </a:r>
          </a:p>
          <a:p>
            <a:pPr marL="800100" lvl="1"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b="1"/>
              <a:t>Supplemental</a:t>
            </a:r>
          </a:p>
          <a:p>
            <a:pPr marL="800100" lvl="1" indent="-342900">
              <a:buFont typeface="Arial" panose="020B0604020202020204" pitchFamily="34" charset="0"/>
              <a:buChar char="•"/>
            </a:pPr>
            <a:r>
              <a:rPr lang="en-US"/>
              <a:t>Covers the portions of the home not served by heat pumps</a:t>
            </a:r>
          </a:p>
          <a:p>
            <a:pPr marL="800100" lvl="1" indent="-342900">
              <a:buFont typeface="Arial" panose="020B0604020202020204" pitchFamily="34" charset="0"/>
              <a:buChar char="•"/>
            </a:pPr>
            <a:r>
              <a:rPr lang="en-US"/>
              <a:t>Intended to run frequently—thermostat locations and settings must be integrated</a:t>
            </a:r>
          </a:p>
          <a:p>
            <a:pPr marL="800100" lvl="1" indent="-342900">
              <a:buFont typeface="Arial" panose="020B0604020202020204" pitchFamily="34" charset="0"/>
              <a:buChar char="•"/>
            </a:pPr>
            <a:endParaRPr lang="en-US"/>
          </a:p>
        </p:txBody>
      </p:sp>
      <p:cxnSp>
        <p:nvCxnSpPr>
          <p:cNvPr id="19" name="Straight Connector 18">
            <a:extLst>
              <a:ext uri="{FF2B5EF4-FFF2-40B4-BE49-F238E27FC236}">
                <a16:creationId xmlns:a16="http://schemas.microsoft.com/office/drawing/2014/main" id="{9D53D881-FAD7-4299-9005-56DBE208503B}"/>
              </a:ext>
            </a:extLst>
          </p:cNvPr>
          <p:cNvCxnSpPr>
            <a:cxnSpLocks/>
          </p:cNvCxnSpPr>
          <p:nvPr/>
        </p:nvCxnSpPr>
        <p:spPr>
          <a:xfrm>
            <a:off x="5829295" y="1586045"/>
            <a:ext cx="0" cy="4725223"/>
          </a:xfrm>
          <a:prstGeom prst="line">
            <a:avLst/>
          </a:prstGeom>
        </p:spPr>
        <p:style>
          <a:lnRef idx="3">
            <a:schemeClr val="accent3"/>
          </a:lnRef>
          <a:fillRef idx="0">
            <a:schemeClr val="accent3"/>
          </a:fillRef>
          <a:effectRef idx="2">
            <a:schemeClr val="accent3"/>
          </a:effectRef>
          <a:fontRef idx="minor">
            <a:schemeClr val="tx1"/>
          </a:fontRef>
        </p:style>
      </p:cxnSp>
      <p:pic>
        <p:nvPicPr>
          <p:cNvPr id="3" name="Picture 16" descr="A picture containing diagram&#10;&#10;Description automatically generated">
            <a:extLst>
              <a:ext uri="{FF2B5EF4-FFF2-40B4-BE49-F238E27FC236}">
                <a16:creationId xmlns:a16="http://schemas.microsoft.com/office/drawing/2014/main" id="{88C572A8-129F-44B2-AF6E-2441D8DA9998}"/>
              </a:ext>
            </a:extLst>
          </p:cNvPr>
          <p:cNvPicPr>
            <a:picLocks noChangeAspect="1"/>
          </p:cNvPicPr>
          <p:nvPr/>
        </p:nvPicPr>
        <p:blipFill>
          <a:blip r:embed="rId3"/>
          <a:stretch>
            <a:fillRect/>
          </a:stretch>
        </p:blipFill>
        <p:spPr>
          <a:xfrm>
            <a:off x="6327811" y="3949535"/>
            <a:ext cx="2266739" cy="2684450"/>
          </a:xfrm>
          <a:prstGeom prst="rect">
            <a:avLst/>
          </a:prstGeom>
        </p:spPr>
      </p:pic>
      <p:pic>
        <p:nvPicPr>
          <p:cNvPr id="4" name="Picture 15" descr="A picture containing diagram&#10;&#10;Description automatically generated">
            <a:extLst>
              <a:ext uri="{FF2B5EF4-FFF2-40B4-BE49-F238E27FC236}">
                <a16:creationId xmlns:a16="http://schemas.microsoft.com/office/drawing/2014/main" id="{3E6494C1-C910-4C5C-832C-95F84B4C1ED2}"/>
              </a:ext>
            </a:extLst>
          </p:cNvPr>
          <p:cNvPicPr>
            <a:picLocks noChangeAspect="1"/>
          </p:cNvPicPr>
          <p:nvPr/>
        </p:nvPicPr>
        <p:blipFill>
          <a:blip r:embed="rId4"/>
          <a:stretch>
            <a:fillRect/>
          </a:stretch>
        </p:blipFill>
        <p:spPr>
          <a:xfrm>
            <a:off x="6343016" y="1302558"/>
            <a:ext cx="2241396" cy="2646099"/>
          </a:xfrm>
          <a:prstGeom prst="rect">
            <a:avLst/>
          </a:prstGeom>
        </p:spPr>
      </p:pic>
    </p:spTree>
    <p:extLst>
      <p:ext uri="{BB962C8B-B14F-4D97-AF65-F5344CB8AC3E}">
        <p14:creationId xmlns:p14="http://schemas.microsoft.com/office/powerpoint/2010/main" val="1202436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94179-2EF6-47CF-81EF-8292DF46DB83}"/>
              </a:ext>
            </a:extLst>
          </p:cNvPr>
          <p:cNvSpPr>
            <a:spLocks noGrp="1"/>
          </p:cNvSpPr>
          <p:nvPr>
            <p:ph type="ctrTitle"/>
          </p:nvPr>
        </p:nvSpPr>
        <p:spPr/>
        <p:txBody>
          <a:bodyPr/>
          <a:lstStyle/>
          <a:p>
            <a:r>
              <a:rPr lang="en-US">
                <a:latin typeface="Abadi" panose="020B0604020104020204" pitchFamily="34" charset="0"/>
              </a:rPr>
              <a:t>Thank You!</a:t>
            </a:r>
          </a:p>
        </p:txBody>
      </p:sp>
      <p:sp>
        <p:nvSpPr>
          <p:cNvPr id="5" name="Subtitle 4">
            <a:extLst>
              <a:ext uri="{FF2B5EF4-FFF2-40B4-BE49-F238E27FC236}">
                <a16:creationId xmlns:a16="http://schemas.microsoft.com/office/drawing/2014/main" id="{1406B994-102B-4732-9EE7-2943C22E38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051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diagram&#10;&#10;Description automatically generated">
            <a:extLst>
              <a:ext uri="{FF2B5EF4-FFF2-40B4-BE49-F238E27FC236}">
                <a16:creationId xmlns:a16="http://schemas.microsoft.com/office/drawing/2014/main" id="{94F40A37-2A6F-44EE-ABA8-80B8A5325CE8}"/>
              </a:ext>
            </a:extLst>
          </p:cNvPr>
          <p:cNvPicPr>
            <a:picLocks noChangeAspect="1"/>
          </p:cNvPicPr>
          <p:nvPr/>
        </p:nvPicPr>
        <p:blipFill>
          <a:blip r:embed="rId3"/>
          <a:stretch>
            <a:fillRect/>
          </a:stretch>
        </p:blipFill>
        <p:spPr>
          <a:xfrm>
            <a:off x="6226435" y="2093222"/>
            <a:ext cx="2743200" cy="4060391"/>
          </a:xfrm>
          <a:prstGeom prst="rect">
            <a:avLst/>
          </a:prstGeom>
        </p:spPr>
      </p:pic>
      <p:sp>
        <p:nvSpPr>
          <p:cNvPr id="2" name="Title 1">
            <a:extLst>
              <a:ext uri="{FF2B5EF4-FFF2-40B4-BE49-F238E27FC236}">
                <a16:creationId xmlns:a16="http://schemas.microsoft.com/office/drawing/2014/main" id="{99011A76-933F-4801-B8D7-BC6D11EFF4E2}"/>
              </a:ext>
            </a:extLst>
          </p:cNvPr>
          <p:cNvSpPr>
            <a:spLocks noGrp="1"/>
          </p:cNvSpPr>
          <p:nvPr>
            <p:ph type="title"/>
          </p:nvPr>
        </p:nvSpPr>
        <p:spPr/>
        <p:txBody>
          <a:bodyPr>
            <a:normAutofit/>
          </a:bodyPr>
          <a:lstStyle/>
          <a:p>
            <a:r>
              <a:rPr lang="en-US" sz="4000">
                <a:latin typeface="Abadi" panose="020B0604020104020204" pitchFamily="34" charset="0"/>
              </a:rPr>
              <a:t>What is a heat pump?</a:t>
            </a:r>
          </a:p>
        </p:txBody>
      </p:sp>
      <p:sp>
        <p:nvSpPr>
          <p:cNvPr id="11" name="Slide Number Placeholder 4">
            <a:extLst>
              <a:ext uri="{FF2B5EF4-FFF2-40B4-BE49-F238E27FC236}">
                <a16:creationId xmlns:a16="http://schemas.microsoft.com/office/drawing/2014/main" id="{1E536582-44F1-40F6-AA24-915B4E32DB9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7" descr="A picture containing object, clock&#10;&#10;Description automatically generated">
            <a:extLst>
              <a:ext uri="{FF2B5EF4-FFF2-40B4-BE49-F238E27FC236}">
                <a16:creationId xmlns:a16="http://schemas.microsoft.com/office/drawing/2014/main" id="{B6B60B08-03E6-4760-91A5-3285A84B9B4D}"/>
              </a:ext>
            </a:extLst>
          </p:cNvPr>
          <p:cNvPicPr>
            <a:picLocks noGrp="1" noChangeAspect="1"/>
          </p:cNvPicPr>
          <p:nvPr>
            <p:ph idx="4294967295"/>
          </p:nvPr>
        </p:nvPicPr>
        <p:blipFill>
          <a:blip r:embed="rId4"/>
          <a:stretch>
            <a:fillRect/>
          </a:stretch>
        </p:blipFill>
        <p:spPr>
          <a:xfrm>
            <a:off x="0" y="1454150"/>
            <a:ext cx="6299200" cy="4722813"/>
          </a:xfrm>
        </p:spPr>
      </p:pic>
      <p:sp>
        <p:nvSpPr>
          <p:cNvPr id="1024" name="TextBox 1023">
            <a:extLst>
              <a:ext uri="{FF2B5EF4-FFF2-40B4-BE49-F238E27FC236}">
                <a16:creationId xmlns:a16="http://schemas.microsoft.com/office/drawing/2014/main" id="{166CB793-817D-495B-993F-E5EC85EA9295}"/>
              </a:ext>
            </a:extLst>
          </p:cNvPr>
          <p:cNvSpPr txBox="1"/>
          <p:nvPr/>
        </p:nvSpPr>
        <p:spPr>
          <a:xfrm>
            <a:off x="3266616" y="5454934"/>
            <a:ext cx="2849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Winter: Pumps heat from the outside to the inside</a:t>
            </a:r>
          </a:p>
        </p:txBody>
      </p:sp>
      <p:sp>
        <p:nvSpPr>
          <p:cNvPr id="36" name="TextBox 35">
            <a:extLst>
              <a:ext uri="{FF2B5EF4-FFF2-40B4-BE49-F238E27FC236}">
                <a16:creationId xmlns:a16="http://schemas.microsoft.com/office/drawing/2014/main" id="{7C867A7A-EBAD-47DE-8B86-25C441E40E91}"/>
              </a:ext>
            </a:extLst>
          </p:cNvPr>
          <p:cNvSpPr txBox="1"/>
          <p:nvPr/>
        </p:nvSpPr>
        <p:spPr>
          <a:xfrm>
            <a:off x="3266616" y="1721713"/>
            <a:ext cx="313864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Summer: Pumps heat from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inside to the outside</a:t>
            </a:r>
          </a:p>
        </p:txBody>
      </p:sp>
      <p:cxnSp>
        <p:nvCxnSpPr>
          <p:cNvPr id="1033" name="Straight Connector 1032">
            <a:extLst>
              <a:ext uri="{FF2B5EF4-FFF2-40B4-BE49-F238E27FC236}">
                <a16:creationId xmlns:a16="http://schemas.microsoft.com/office/drawing/2014/main" id="{33E4AF27-2B8A-4CDE-B34D-87E5FC7485FC}"/>
              </a:ext>
            </a:extLst>
          </p:cNvPr>
          <p:cNvCxnSpPr>
            <a:cxnSpLocks/>
          </p:cNvCxnSpPr>
          <p:nvPr/>
        </p:nvCxnSpPr>
        <p:spPr>
          <a:xfrm>
            <a:off x="6121400" y="1841500"/>
            <a:ext cx="0" cy="4559300"/>
          </a:xfrm>
          <a:prstGeom prst="line">
            <a:avLst/>
          </a:prstGeom>
        </p:spPr>
        <p:style>
          <a:lnRef idx="3">
            <a:schemeClr val="accent3"/>
          </a:lnRef>
          <a:fillRef idx="0">
            <a:schemeClr val="accent3"/>
          </a:fillRef>
          <a:effectRef idx="2">
            <a:schemeClr val="accent3"/>
          </a:effectRef>
          <a:fontRef idx="minor">
            <a:schemeClr val="tx1"/>
          </a:fontRef>
        </p:style>
      </p:cxnSp>
      <p:sp>
        <p:nvSpPr>
          <p:cNvPr id="44" name="TextBox 43">
            <a:extLst>
              <a:ext uri="{FF2B5EF4-FFF2-40B4-BE49-F238E27FC236}">
                <a16:creationId xmlns:a16="http://schemas.microsoft.com/office/drawing/2014/main" id="{49668BB3-6687-430E-B04E-F645709C1CCD}"/>
              </a:ext>
            </a:extLst>
          </p:cNvPr>
          <p:cNvSpPr txBox="1"/>
          <p:nvPr/>
        </p:nvSpPr>
        <p:spPr>
          <a:xfrm>
            <a:off x="6481238" y="1759892"/>
            <a:ext cx="22378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Same technology as:</a:t>
            </a:r>
          </a:p>
        </p:txBody>
      </p:sp>
      <p:sp>
        <p:nvSpPr>
          <p:cNvPr id="25" name="TextBox 24">
            <a:extLst>
              <a:ext uri="{FF2B5EF4-FFF2-40B4-BE49-F238E27FC236}">
                <a16:creationId xmlns:a16="http://schemas.microsoft.com/office/drawing/2014/main" id="{FA0B8EDC-881D-466B-92C7-C50D342D4DB3}"/>
              </a:ext>
            </a:extLst>
          </p:cNvPr>
          <p:cNvSpPr txBox="1"/>
          <p:nvPr/>
        </p:nvSpPr>
        <p:spPr>
          <a:xfrm>
            <a:off x="6729462" y="3537846"/>
            <a:ext cx="1744785"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Air-conditioner</a:t>
            </a:r>
          </a:p>
        </p:txBody>
      </p:sp>
      <p:sp>
        <p:nvSpPr>
          <p:cNvPr id="32" name="TextBox 31">
            <a:extLst>
              <a:ext uri="{FF2B5EF4-FFF2-40B4-BE49-F238E27FC236}">
                <a16:creationId xmlns:a16="http://schemas.microsoft.com/office/drawing/2014/main" id="{40C964FA-3BAA-47A8-A190-DE465F0128DE}"/>
              </a:ext>
            </a:extLst>
          </p:cNvPr>
          <p:cNvSpPr txBox="1"/>
          <p:nvPr/>
        </p:nvSpPr>
        <p:spPr>
          <a:xfrm>
            <a:off x="6783653" y="5914365"/>
            <a:ext cx="1630522"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Refrigerator</a:t>
            </a:r>
          </a:p>
        </p:txBody>
      </p:sp>
    </p:spTree>
    <p:extLst>
      <p:ext uri="{BB962C8B-B14F-4D97-AF65-F5344CB8AC3E}">
        <p14:creationId xmlns:p14="http://schemas.microsoft.com/office/powerpoint/2010/main" val="2873820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E5723EA9-A467-415B-B76E-0277A27F6898}"/>
              </a:ext>
            </a:extLst>
          </p:cNvPr>
          <p:cNvGraphicFramePr>
            <a:graphicFrameLocks noGrp="1"/>
          </p:cNvGraphicFramePr>
          <p:nvPr>
            <p:ph idx="1"/>
            <p:extLst>
              <p:ext uri="{D42A27DB-BD31-4B8C-83A1-F6EECF244321}">
                <p14:modId xmlns:p14="http://schemas.microsoft.com/office/powerpoint/2010/main" val="3105269133"/>
              </p:ext>
            </p:extLst>
          </p:nvPr>
        </p:nvGraphicFramePr>
        <p:xfrm>
          <a:off x="628650" y="1454150"/>
          <a:ext cx="7886700" cy="5029200"/>
        </p:xfrm>
        <a:graphic>
          <a:graphicData uri="http://schemas.openxmlformats.org/drawingml/2006/table">
            <a:tbl>
              <a:tblPr firstRow="1" bandRow="1">
                <a:tableStyleId>{5C22544A-7EE6-4342-B048-85BDC9FD1C3A}</a:tableStyleId>
              </a:tblPr>
              <a:tblGrid>
                <a:gridCol w="1413214">
                  <a:extLst>
                    <a:ext uri="{9D8B030D-6E8A-4147-A177-3AD203B41FA5}">
                      <a16:colId xmlns:a16="http://schemas.microsoft.com/office/drawing/2014/main" val="413377732"/>
                    </a:ext>
                  </a:extLst>
                </a:gridCol>
                <a:gridCol w="6473486">
                  <a:extLst>
                    <a:ext uri="{9D8B030D-6E8A-4147-A177-3AD203B41FA5}">
                      <a16:colId xmlns:a16="http://schemas.microsoft.com/office/drawing/2014/main" val="2874279213"/>
                    </a:ext>
                  </a:extLst>
                </a:gridCol>
              </a:tblGrid>
              <a:tr h="320040">
                <a:tc>
                  <a:txBody>
                    <a:bodyPr/>
                    <a:lstStyle/>
                    <a:p>
                      <a:r>
                        <a:rPr lang="en-US" sz="1600"/>
                        <a:t>Abbreviation</a:t>
                      </a:r>
                    </a:p>
                  </a:txBody>
                  <a:tcPr>
                    <a:solidFill>
                      <a:srgbClr val="0069A6"/>
                    </a:solidFill>
                  </a:tcPr>
                </a:tc>
                <a:tc>
                  <a:txBody>
                    <a:bodyPr/>
                    <a:lstStyle/>
                    <a:p>
                      <a:r>
                        <a:rPr lang="en-US" sz="1600"/>
                        <a:t>Definition</a:t>
                      </a:r>
                    </a:p>
                  </a:txBody>
                  <a:tcPr>
                    <a:solidFill>
                      <a:srgbClr val="0069A6"/>
                    </a:solidFill>
                  </a:tcPr>
                </a:tc>
                <a:extLst>
                  <a:ext uri="{0D108BD9-81ED-4DB2-BD59-A6C34878D82A}">
                    <a16:rowId xmlns:a16="http://schemas.microsoft.com/office/drawing/2014/main" val="551829412"/>
                  </a:ext>
                </a:extLst>
              </a:tr>
              <a:tr h="320040">
                <a:tc>
                  <a:txBody>
                    <a:bodyPr/>
                    <a:lstStyle/>
                    <a:p>
                      <a:r>
                        <a:rPr lang="en-US" sz="1600"/>
                        <a:t>ACCA</a:t>
                      </a:r>
                    </a:p>
                  </a:txBody>
                  <a:tcPr>
                    <a:noFill/>
                  </a:tcPr>
                </a:tc>
                <a:tc>
                  <a:txBody>
                    <a:bodyPr/>
                    <a:lstStyle/>
                    <a:p>
                      <a:r>
                        <a:rPr lang="en-US" sz="1600"/>
                        <a:t>Air Conditioning Contractors of America</a:t>
                      </a:r>
                    </a:p>
                  </a:txBody>
                  <a:tcPr>
                    <a:noFill/>
                  </a:tcPr>
                </a:tc>
                <a:extLst>
                  <a:ext uri="{0D108BD9-81ED-4DB2-BD59-A6C34878D82A}">
                    <a16:rowId xmlns:a16="http://schemas.microsoft.com/office/drawing/2014/main" val="1805018237"/>
                  </a:ext>
                </a:extLst>
              </a:tr>
              <a:tr h="320040">
                <a:tc>
                  <a:txBody>
                    <a:bodyPr/>
                    <a:lstStyle/>
                    <a:p>
                      <a:r>
                        <a:rPr lang="en-US" sz="1600"/>
                        <a:t>AHRI</a:t>
                      </a:r>
                    </a:p>
                  </a:txBody>
                  <a:tcPr>
                    <a:solidFill>
                      <a:srgbClr val="D4E8F2"/>
                    </a:solidFill>
                  </a:tcPr>
                </a:tc>
                <a:tc>
                  <a:txBody>
                    <a:bodyPr/>
                    <a:lstStyle/>
                    <a:p>
                      <a:r>
                        <a:rPr lang="en-US" sz="1600"/>
                        <a:t>Air Conditioning, Heating, and Refrigeration Institute</a:t>
                      </a:r>
                    </a:p>
                  </a:txBody>
                  <a:tcPr>
                    <a:solidFill>
                      <a:srgbClr val="D4E8F2"/>
                    </a:solidFill>
                  </a:tcPr>
                </a:tc>
                <a:extLst>
                  <a:ext uri="{0D108BD9-81ED-4DB2-BD59-A6C34878D82A}">
                    <a16:rowId xmlns:a16="http://schemas.microsoft.com/office/drawing/2014/main" val="3903353110"/>
                  </a:ext>
                </a:extLst>
              </a:tr>
              <a:tr h="320040">
                <a:tc>
                  <a:txBody>
                    <a:bodyPr/>
                    <a:lstStyle/>
                    <a:p>
                      <a:r>
                        <a:rPr lang="en-US" sz="1600"/>
                        <a:t>ASHP</a:t>
                      </a:r>
                    </a:p>
                  </a:txBody>
                  <a:tcPr>
                    <a:noFill/>
                  </a:tcPr>
                </a:tc>
                <a:tc>
                  <a:txBody>
                    <a:bodyPr/>
                    <a:lstStyle/>
                    <a:p>
                      <a:r>
                        <a:rPr lang="en-US" sz="1600"/>
                        <a:t>Air source heat pump</a:t>
                      </a:r>
                    </a:p>
                  </a:txBody>
                  <a:tcPr>
                    <a:noFill/>
                  </a:tcPr>
                </a:tc>
                <a:extLst>
                  <a:ext uri="{0D108BD9-81ED-4DB2-BD59-A6C34878D82A}">
                    <a16:rowId xmlns:a16="http://schemas.microsoft.com/office/drawing/2014/main" val="2307786884"/>
                  </a:ext>
                </a:extLst>
              </a:tr>
              <a:tr h="320040">
                <a:tc>
                  <a:txBody>
                    <a:bodyPr/>
                    <a:lstStyle/>
                    <a:p>
                      <a:r>
                        <a:rPr lang="en-US" sz="1600"/>
                        <a:t>BTU/hr</a:t>
                      </a:r>
                    </a:p>
                  </a:txBody>
                  <a:tcPr>
                    <a:solidFill>
                      <a:srgbClr val="D4E8F2"/>
                    </a:solidFill>
                  </a:tcPr>
                </a:tc>
                <a:tc>
                  <a:txBody>
                    <a:bodyPr/>
                    <a:lstStyle/>
                    <a:p>
                      <a:r>
                        <a:rPr lang="en-US" sz="1600"/>
                        <a:t>British thermal unit per hour</a:t>
                      </a:r>
                    </a:p>
                  </a:txBody>
                  <a:tcPr>
                    <a:solidFill>
                      <a:srgbClr val="D4E8F2"/>
                    </a:solidFill>
                  </a:tcPr>
                </a:tc>
                <a:extLst>
                  <a:ext uri="{0D108BD9-81ED-4DB2-BD59-A6C34878D82A}">
                    <a16:rowId xmlns:a16="http://schemas.microsoft.com/office/drawing/2014/main" val="3961437276"/>
                  </a:ext>
                </a:extLst>
              </a:tr>
              <a:tr h="320040">
                <a:tc>
                  <a:txBody>
                    <a:bodyPr/>
                    <a:lstStyle/>
                    <a:p>
                      <a:r>
                        <a:rPr lang="en-US" sz="1600"/>
                        <a:t>ccASHP</a:t>
                      </a:r>
                    </a:p>
                  </a:txBody>
                  <a:tcPr>
                    <a:noFill/>
                  </a:tcPr>
                </a:tc>
                <a:tc>
                  <a:txBody>
                    <a:bodyPr/>
                    <a:lstStyle/>
                    <a:p>
                      <a:r>
                        <a:rPr lang="en-US" sz="1600"/>
                        <a:t>Cold climate air source heat pump</a:t>
                      </a:r>
                    </a:p>
                  </a:txBody>
                  <a:tcPr>
                    <a:noFill/>
                  </a:tcPr>
                </a:tc>
                <a:extLst>
                  <a:ext uri="{0D108BD9-81ED-4DB2-BD59-A6C34878D82A}">
                    <a16:rowId xmlns:a16="http://schemas.microsoft.com/office/drawing/2014/main" val="3400727270"/>
                  </a:ext>
                </a:extLst>
              </a:tr>
              <a:tr h="320040">
                <a:tc>
                  <a:txBody>
                    <a:bodyPr/>
                    <a:lstStyle/>
                    <a:p>
                      <a:r>
                        <a:rPr lang="en-US" sz="1600"/>
                        <a:t>ccDHP</a:t>
                      </a:r>
                    </a:p>
                  </a:txBody>
                  <a:tcPr>
                    <a:solidFill>
                      <a:srgbClr val="D4E8F2"/>
                    </a:solidFill>
                  </a:tcPr>
                </a:tc>
                <a:tc>
                  <a:txBody>
                    <a:bodyPr/>
                    <a:lstStyle/>
                    <a:p>
                      <a:r>
                        <a:rPr lang="en-US" sz="1600"/>
                        <a:t>Cold climate ductless heat pump</a:t>
                      </a:r>
                    </a:p>
                  </a:txBody>
                  <a:tcPr>
                    <a:solidFill>
                      <a:srgbClr val="D4E8F2"/>
                    </a:solidFill>
                  </a:tcPr>
                </a:tc>
                <a:extLst>
                  <a:ext uri="{0D108BD9-81ED-4DB2-BD59-A6C34878D82A}">
                    <a16:rowId xmlns:a16="http://schemas.microsoft.com/office/drawing/2014/main" val="2632315566"/>
                  </a:ext>
                </a:extLst>
              </a:tr>
              <a:tr h="320040">
                <a:tc>
                  <a:txBody>
                    <a:bodyPr/>
                    <a:lstStyle/>
                    <a:p>
                      <a:r>
                        <a:rPr lang="en-US" sz="1600"/>
                        <a:t>COP</a:t>
                      </a:r>
                    </a:p>
                  </a:txBody>
                  <a:tcPr>
                    <a:noFill/>
                  </a:tcPr>
                </a:tc>
                <a:tc>
                  <a:txBody>
                    <a:bodyPr/>
                    <a:lstStyle/>
                    <a:p>
                      <a:r>
                        <a:rPr lang="en-US" sz="1600"/>
                        <a:t>Coefficient of performance (instantaneous efficiency rating)</a:t>
                      </a:r>
                    </a:p>
                  </a:txBody>
                  <a:tcPr>
                    <a:noFill/>
                  </a:tcPr>
                </a:tc>
                <a:extLst>
                  <a:ext uri="{0D108BD9-81ED-4DB2-BD59-A6C34878D82A}">
                    <a16:rowId xmlns:a16="http://schemas.microsoft.com/office/drawing/2014/main" val="3466491062"/>
                  </a:ext>
                </a:extLst>
              </a:tr>
              <a:tr h="320040">
                <a:tc>
                  <a:txBody>
                    <a:bodyPr/>
                    <a:lstStyle/>
                    <a:p>
                      <a:r>
                        <a:rPr lang="en-US" sz="1600"/>
                        <a:t>ECM</a:t>
                      </a:r>
                    </a:p>
                  </a:txBody>
                  <a:tcPr>
                    <a:solidFill>
                      <a:srgbClr val="D4E8F2"/>
                    </a:solidFill>
                  </a:tcPr>
                </a:tc>
                <a:tc>
                  <a:txBody>
                    <a:bodyPr/>
                    <a:lstStyle/>
                    <a:p>
                      <a:r>
                        <a:rPr lang="en-US" sz="1600"/>
                        <a:t>Electronically commutated motor</a:t>
                      </a:r>
                    </a:p>
                  </a:txBody>
                  <a:tcPr>
                    <a:solidFill>
                      <a:srgbClr val="D4E8F2"/>
                    </a:solidFill>
                  </a:tcPr>
                </a:tc>
                <a:extLst>
                  <a:ext uri="{0D108BD9-81ED-4DB2-BD59-A6C34878D82A}">
                    <a16:rowId xmlns:a16="http://schemas.microsoft.com/office/drawing/2014/main" val="3659046095"/>
                  </a:ext>
                </a:extLst>
              </a:tr>
              <a:tr h="320040">
                <a:tc>
                  <a:txBody>
                    <a:bodyPr/>
                    <a:lstStyle/>
                    <a:p>
                      <a:r>
                        <a:rPr lang="en-US" sz="1600"/>
                        <a:t>HSPF</a:t>
                      </a:r>
                    </a:p>
                  </a:txBody>
                  <a:tcPr>
                    <a:noFill/>
                  </a:tcPr>
                </a:tc>
                <a:tc>
                  <a:txBody>
                    <a:bodyPr/>
                    <a:lstStyle/>
                    <a:p>
                      <a:r>
                        <a:rPr lang="en-US" sz="1600"/>
                        <a:t>Heating seasonal performance factor (heating efficiency rating)</a:t>
                      </a:r>
                    </a:p>
                  </a:txBody>
                  <a:tcPr>
                    <a:noFill/>
                  </a:tcPr>
                </a:tc>
                <a:extLst>
                  <a:ext uri="{0D108BD9-81ED-4DB2-BD59-A6C34878D82A}">
                    <a16:rowId xmlns:a16="http://schemas.microsoft.com/office/drawing/2014/main" val="105641640"/>
                  </a:ext>
                </a:extLst>
              </a:tr>
              <a:tr h="320040">
                <a:tc>
                  <a:txBody>
                    <a:bodyPr/>
                    <a:lstStyle/>
                    <a:p>
                      <a:r>
                        <a:rPr lang="en-US" sz="1600"/>
                        <a:t>HVAC</a:t>
                      </a:r>
                    </a:p>
                  </a:txBody>
                  <a:tcPr>
                    <a:solidFill>
                      <a:srgbClr val="D4E8F2"/>
                    </a:solidFill>
                  </a:tcPr>
                </a:tc>
                <a:tc>
                  <a:txBody>
                    <a:bodyPr/>
                    <a:lstStyle/>
                    <a:p>
                      <a:r>
                        <a:rPr lang="en-US" sz="1600"/>
                        <a:t>Heating, ventilation, and air conditioning</a:t>
                      </a:r>
                    </a:p>
                  </a:txBody>
                  <a:tcPr>
                    <a:solidFill>
                      <a:srgbClr val="D4E8F2"/>
                    </a:solidFill>
                  </a:tcPr>
                </a:tc>
                <a:extLst>
                  <a:ext uri="{0D108BD9-81ED-4DB2-BD59-A6C34878D82A}">
                    <a16:rowId xmlns:a16="http://schemas.microsoft.com/office/drawing/2014/main" val="3295647638"/>
                  </a:ext>
                </a:extLst>
              </a:tr>
              <a:tr h="320040">
                <a:tc>
                  <a:txBody>
                    <a:bodyPr/>
                    <a:lstStyle/>
                    <a:p>
                      <a:r>
                        <a:rPr lang="en-US" sz="1600"/>
                        <a:t>NEEA</a:t>
                      </a:r>
                    </a:p>
                  </a:txBody>
                  <a:tcPr>
                    <a:noFill/>
                  </a:tcPr>
                </a:tc>
                <a:tc>
                  <a:txBody>
                    <a:bodyPr/>
                    <a:lstStyle/>
                    <a:p>
                      <a:r>
                        <a:rPr lang="en-US" sz="1600"/>
                        <a:t>Northwest Energy Efficiency Alliance</a:t>
                      </a:r>
                    </a:p>
                  </a:txBody>
                  <a:tcPr>
                    <a:noFill/>
                  </a:tcPr>
                </a:tc>
                <a:extLst>
                  <a:ext uri="{0D108BD9-81ED-4DB2-BD59-A6C34878D82A}">
                    <a16:rowId xmlns:a16="http://schemas.microsoft.com/office/drawing/2014/main" val="3254683294"/>
                  </a:ext>
                </a:extLst>
              </a:tr>
              <a:tr h="320040">
                <a:tc>
                  <a:txBody>
                    <a:bodyPr/>
                    <a:lstStyle/>
                    <a:p>
                      <a:r>
                        <a:rPr lang="en-US" sz="1600"/>
                        <a:t>NEEP</a:t>
                      </a:r>
                    </a:p>
                  </a:txBody>
                  <a:tcPr>
                    <a:solidFill>
                      <a:srgbClr val="D4E8F2"/>
                    </a:solidFill>
                  </a:tcPr>
                </a:tc>
                <a:tc>
                  <a:txBody>
                    <a:bodyPr/>
                    <a:lstStyle/>
                    <a:p>
                      <a:r>
                        <a:rPr lang="en-US" sz="1600"/>
                        <a:t>Northeast Energy Efficiency Partnership</a:t>
                      </a:r>
                    </a:p>
                  </a:txBody>
                  <a:tcPr>
                    <a:solidFill>
                      <a:srgbClr val="D4E8F2"/>
                    </a:solidFill>
                  </a:tcPr>
                </a:tc>
                <a:extLst>
                  <a:ext uri="{0D108BD9-81ED-4DB2-BD59-A6C34878D82A}">
                    <a16:rowId xmlns:a16="http://schemas.microsoft.com/office/drawing/2014/main" val="1958896734"/>
                  </a:ext>
                </a:extLst>
              </a:tr>
              <a:tr h="320040">
                <a:tc>
                  <a:txBody>
                    <a:bodyPr/>
                    <a:lstStyle/>
                    <a:p>
                      <a:r>
                        <a:rPr lang="en-US" sz="1600"/>
                        <a:t>SEER</a:t>
                      </a:r>
                    </a:p>
                  </a:txBody>
                  <a:tcPr>
                    <a:noFill/>
                  </a:tcPr>
                </a:tc>
                <a:tc>
                  <a:txBody>
                    <a:bodyPr/>
                    <a:lstStyle/>
                    <a:p>
                      <a:r>
                        <a:rPr lang="en-US" sz="1600"/>
                        <a:t>Seasonal energy efficiency ratio (cooling efficiency rating)</a:t>
                      </a:r>
                    </a:p>
                  </a:txBody>
                  <a:tcPr>
                    <a:noFill/>
                  </a:tcPr>
                </a:tc>
                <a:extLst>
                  <a:ext uri="{0D108BD9-81ED-4DB2-BD59-A6C34878D82A}">
                    <a16:rowId xmlns:a16="http://schemas.microsoft.com/office/drawing/2014/main" val="2891771214"/>
                  </a:ext>
                </a:extLst>
              </a:tr>
              <a:tr h="320040">
                <a:tc>
                  <a:txBody>
                    <a:bodyPr/>
                    <a:lstStyle/>
                    <a:p>
                      <a:r>
                        <a:rPr lang="en-US" sz="1600"/>
                        <a:t>VCHP</a:t>
                      </a:r>
                    </a:p>
                  </a:txBody>
                  <a:tcPr>
                    <a:solidFill>
                      <a:srgbClr val="D4E8F2"/>
                    </a:solidFill>
                  </a:tcPr>
                </a:tc>
                <a:tc>
                  <a:txBody>
                    <a:bodyPr/>
                    <a:lstStyle/>
                    <a:p>
                      <a:r>
                        <a:rPr lang="en-US" sz="1600"/>
                        <a:t>Variable capacity heat pump</a:t>
                      </a:r>
                    </a:p>
                  </a:txBody>
                  <a:tcPr>
                    <a:solidFill>
                      <a:srgbClr val="D4E8F2"/>
                    </a:solidFill>
                  </a:tcPr>
                </a:tc>
                <a:extLst>
                  <a:ext uri="{0D108BD9-81ED-4DB2-BD59-A6C34878D82A}">
                    <a16:rowId xmlns:a16="http://schemas.microsoft.com/office/drawing/2014/main" val="208689970"/>
                  </a:ext>
                </a:extLst>
              </a:tr>
            </a:tbl>
          </a:graphicData>
        </a:graphic>
      </p:graphicFrame>
      <p:sp>
        <p:nvSpPr>
          <p:cNvPr id="4" name="Title 3">
            <a:extLst>
              <a:ext uri="{FF2B5EF4-FFF2-40B4-BE49-F238E27FC236}">
                <a16:creationId xmlns:a16="http://schemas.microsoft.com/office/drawing/2014/main" id="{44DF78B0-1A00-4950-B792-32811FC051D6}"/>
              </a:ext>
            </a:extLst>
          </p:cNvPr>
          <p:cNvSpPr>
            <a:spLocks noGrp="1"/>
          </p:cNvSpPr>
          <p:nvPr>
            <p:ph type="title"/>
          </p:nvPr>
        </p:nvSpPr>
        <p:spPr/>
        <p:txBody>
          <a:bodyPr>
            <a:noAutofit/>
          </a:bodyPr>
          <a:lstStyle/>
          <a:p>
            <a:r>
              <a:rPr lang="en-US" sz="3600"/>
              <a:t>Appendix A: Abbreviations and Acronyms</a:t>
            </a:r>
          </a:p>
        </p:txBody>
      </p:sp>
    </p:spTree>
    <p:extLst>
      <p:ext uri="{BB962C8B-B14F-4D97-AF65-F5344CB8AC3E}">
        <p14:creationId xmlns:p14="http://schemas.microsoft.com/office/powerpoint/2010/main" val="312332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127328-66D9-4AB0-9FB8-76EADA191283}"/>
              </a:ext>
            </a:extLst>
          </p:cNvPr>
          <p:cNvSpPr>
            <a:spLocks noGrp="1"/>
          </p:cNvSpPr>
          <p:nvPr>
            <p:ph idx="1"/>
          </p:nvPr>
        </p:nvSpPr>
        <p:spPr/>
        <p:txBody>
          <a:bodyPr/>
          <a:lstStyle/>
          <a:p>
            <a:r>
              <a:rPr lang="en-US" sz="2400">
                <a:latin typeface="Abadi" panose="020B0604020104020204" pitchFamily="34" charset="0"/>
                <a:cs typeface="Arial" panose="020B0604020202020204" pitchFamily="34" charset="0"/>
              </a:rPr>
              <a:t>NEEP’s </a:t>
            </a:r>
            <a:r>
              <a:rPr lang="en-US" sz="2400">
                <a:latin typeface="Abadi" panose="020B0604020104020204" pitchFamily="34" charset="0"/>
                <a:hlinkClick r:id="rId3"/>
              </a:rPr>
              <a:t>ccASHP Specification and Product List </a:t>
            </a:r>
          </a:p>
          <a:p>
            <a:r>
              <a:rPr lang="en-US" sz="2400">
                <a:latin typeface="Abadi" panose="020B0604020104020204" pitchFamily="34" charset="0"/>
                <a:cs typeface="Arial" panose="020B0604020202020204" pitchFamily="34" charset="0"/>
              </a:rPr>
              <a:t>NEEP’s </a:t>
            </a:r>
            <a:r>
              <a:rPr lang="en-US" sz="2400" i="1" u="sng">
                <a:latin typeface="Abadi" panose="020B0604020104020204" pitchFamily="34" charset="0"/>
                <a:hlinkClick r:id="rId4"/>
              </a:rPr>
              <a:t>Guide To Sizing &amp; Selecting Air-Source Heat Pumps in Cold Climates</a:t>
            </a:r>
            <a:endParaRPr lang="en-US" sz="2400" i="1" u="sng">
              <a:latin typeface="Abadi" panose="020B0604020104020204" pitchFamily="34" charset="0"/>
            </a:endParaRPr>
          </a:p>
          <a:p>
            <a:r>
              <a:rPr lang="en-US" sz="2400">
                <a:latin typeface="Abadi" panose="020B0604020104020204" pitchFamily="34" charset="0"/>
                <a:cs typeface="Arial" panose="020B0604020202020204" pitchFamily="34" charset="0"/>
              </a:rPr>
              <a:t>NEEA’s </a:t>
            </a:r>
            <a:r>
              <a:rPr lang="en-US" sz="2400" i="1" u="sng">
                <a:latin typeface="Abadi" panose="020B0604020104020204" pitchFamily="34" charset="0"/>
                <a:cs typeface="Arial" panose="020B0604020202020204" pitchFamily="34" charset="0"/>
                <a:hlinkClick r:id="rId5"/>
              </a:rPr>
              <a:t>ccDHP Sizing Recommendations </a:t>
            </a:r>
            <a:endParaRPr lang="en-US" sz="2400">
              <a:latin typeface="Abadi" panose="020B0604020104020204" pitchFamily="34" charset="0"/>
              <a:cs typeface="Arial" panose="020B0604020202020204" pitchFamily="34" charset="0"/>
            </a:endParaRPr>
          </a:p>
          <a:p>
            <a:endParaRPr lang="en-US" sz="2400"/>
          </a:p>
          <a:p>
            <a:endParaRPr lang="en-US"/>
          </a:p>
        </p:txBody>
      </p:sp>
      <p:sp>
        <p:nvSpPr>
          <p:cNvPr id="4" name="Title 3">
            <a:extLst>
              <a:ext uri="{FF2B5EF4-FFF2-40B4-BE49-F238E27FC236}">
                <a16:creationId xmlns:a16="http://schemas.microsoft.com/office/drawing/2014/main" id="{FCA4817A-5AE4-4836-B11C-3F9779B9C949}"/>
              </a:ext>
            </a:extLst>
          </p:cNvPr>
          <p:cNvSpPr>
            <a:spLocks noGrp="1"/>
          </p:cNvSpPr>
          <p:nvPr>
            <p:ph type="title"/>
          </p:nvPr>
        </p:nvSpPr>
        <p:spPr/>
        <p:txBody>
          <a:bodyPr>
            <a:normAutofit/>
          </a:bodyPr>
          <a:lstStyle/>
          <a:p>
            <a:r>
              <a:rPr lang="en-US" sz="3600">
                <a:latin typeface="Abadi" panose="020B0604020104020204" pitchFamily="34" charset="0"/>
              </a:rPr>
              <a:t>Appendix B: Resources Links</a:t>
            </a:r>
          </a:p>
        </p:txBody>
      </p:sp>
    </p:spTree>
    <p:extLst>
      <p:ext uri="{BB962C8B-B14F-4D97-AF65-F5344CB8AC3E}">
        <p14:creationId xmlns:p14="http://schemas.microsoft.com/office/powerpoint/2010/main" val="265510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latin typeface="Abadi" panose="020B0604020104020204" pitchFamily="34" charset="0"/>
              </a:rPr>
              <a:t>Heat Pumps Do Not Generate Heat, They </a:t>
            </a:r>
            <a:r>
              <a:rPr lang="en-US" sz="4000" b="1">
                <a:latin typeface="Abadi" panose="020B0604020104020204" pitchFamily="34" charset="0"/>
              </a:rPr>
              <a:t>Move</a:t>
            </a:r>
            <a:r>
              <a:rPr lang="en-US" sz="4000">
                <a:latin typeface="Abadi" panose="020B0604020104020204" pitchFamily="34" charset="0"/>
              </a:rPr>
              <a:t> It</a:t>
            </a:r>
          </a:p>
        </p:txBody>
      </p:sp>
      <p:sp>
        <p:nvSpPr>
          <p:cNvPr id="6" name="Slide Number Placeholder 4">
            <a:extLst>
              <a:ext uri="{FF2B5EF4-FFF2-40B4-BE49-F238E27FC236}">
                <a16:creationId xmlns:a16="http://schemas.microsoft.com/office/drawing/2014/main" id="{2AE9DB44-5BC3-4D07-BBB4-030CF449CBA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70" y="1690692"/>
            <a:ext cx="8155459" cy="4572000"/>
          </a:xfrm>
          <a:prstGeom prst="rect">
            <a:avLst/>
          </a:prstGeom>
        </p:spPr>
      </p:pic>
    </p:spTree>
    <p:extLst>
      <p:ext uri="{BB962C8B-B14F-4D97-AF65-F5344CB8AC3E}">
        <p14:creationId xmlns:p14="http://schemas.microsoft.com/office/powerpoint/2010/main" val="404856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phical user interface&#10;&#10;Description automatically generated">
            <a:extLst>
              <a:ext uri="{FF2B5EF4-FFF2-40B4-BE49-F238E27FC236}">
                <a16:creationId xmlns:a16="http://schemas.microsoft.com/office/drawing/2014/main" id="{16C45A5A-B161-D441-948F-97589F109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920" y="2447594"/>
            <a:ext cx="7507811" cy="5630859"/>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72345D9-91B1-F543-89A5-E7FA475B0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33" y="1868838"/>
            <a:ext cx="7507811" cy="5630857"/>
          </a:xfrm>
          <a:prstGeom prst="rect">
            <a:avLst/>
          </a:prstGeom>
        </p:spPr>
      </p:pic>
      <p:sp>
        <p:nvSpPr>
          <p:cNvPr id="2" name="Title 1"/>
          <p:cNvSpPr>
            <a:spLocks noGrp="1"/>
          </p:cNvSpPr>
          <p:nvPr>
            <p:ph type="title"/>
          </p:nvPr>
        </p:nvSpPr>
        <p:spPr/>
        <p:txBody>
          <a:bodyPr>
            <a:normAutofit/>
          </a:bodyPr>
          <a:lstStyle/>
          <a:p>
            <a:r>
              <a:rPr lang="en-US" sz="4000">
                <a:latin typeface="Abadi" panose="020B0604020104020204" pitchFamily="34" charset="0"/>
              </a:rPr>
              <a:t>Where does the heat come from?</a:t>
            </a:r>
          </a:p>
        </p:txBody>
      </p:sp>
      <p:sp>
        <p:nvSpPr>
          <p:cNvPr id="10" name="Slide Number Placeholder 4">
            <a:extLst>
              <a:ext uri="{FF2B5EF4-FFF2-40B4-BE49-F238E27FC236}">
                <a16:creationId xmlns:a16="http://schemas.microsoft.com/office/drawing/2014/main" id="{18FBAACD-AC0B-4349-819C-7DBB90D8177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628650" y="1180820"/>
            <a:ext cx="843874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Heating mode: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From the outside air, heated by the sun. Even when it is cold outside,</a:t>
            </a:r>
            <a:r>
              <a:rPr kumimoji="0" lang="en-US" sz="2000" b="0" i="0" u="none" strike="noStrike" kern="1200" cap="none" spc="0" normalizeH="0" noProof="0">
                <a:ln>
                  <a:noFill/>
                </a:ln>
                <a:solidFill>
                  <a:prstClr val="black"/>
                </a:solidFill>
                <a:effectLst/>
                <a:uLnTx/>
                <a:uFillTx/>
                <a:latin typeface="Calibri" panose="020F0502020204030204"/>
                <a:ea typeface="+mn-ea"/>
                <a:cs typeface="+mn-cs"/>
              </a:rPr>
              <a:t> heat energy can </a:t>
            </a:r>
            <a:r>
              <a:rPr lang="en-US" sz="2000">
                <a:solidFill>
                  <a:prstClr val="black"/>
                </a:solidFill>
                <a:latin typeface="Calibri" panose="020F0502020204030204"/>
              </a:rPr>
              <a:t>be extracted from the air and pumped inside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TextBox 7"/>
          <p:cNvSpPr txBox="1"/>
          <p:nvPr/>
        </p:nvSpPr>
        <p:spPr>
          <a:xfrm>
            <a:off x="628650" y="1939556"/>
            <a:ext cx="81232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Cooling mode: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From the inside air. It</a:t>
            </a:r>
            <a:r>
              <a:rPr kumimoji="0" lang="en-US" sz="2000" b="0" i="0" u="none" strike="noStrike" kern="1200" cap="none" spc="0" normalizeH="0" noProof="0">
                <a:ln>
                  <a:noFill/>
                </a:ln>
                <a:solidFill>
                  <a:prstClr val="black"/>
                </a:solidFill>
                <a:effectLst/>
                <a:uLnTx/>
                <a:uFillTx/>
                <a:latin typeface="Calibri" panose="020F0502020204030204"/>
                <a:ea typeface="+mn-ea"/>
                <a:cs typeface="+mn-cs"/>
              </a:rPr>
              <a:t> i</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not bringing in cold, it is pumping heat out of the building. </a:t>
            </a:r>
          </a:p>
        </p:txBody>
      </p:sp>
    </p:spTree>
    <p:extLst>
      <p:ext uri="{BB962C8B-B14F-4D97-AF65-F5344CB8AC3E}">
        <p14:creationId xmlns:p14="http://schemas.microsoft.com/office/powerpoint/2010/main" val="19854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D88B2B4-7FA7-3840-AD05-0216FE09C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406" y="3939452"/>
            <a:ext cx="6632121" cy="2826475"/>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9D971BC2-8D67-D44C-86AF-D4E0730A7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217" y="3964232"/>
            <a:ext cx="6652310" cy="2846664"/>
          </a:xfrm>
          <a:prstGeom prst="rect">
            <a:avLst/>
          </a:prstGeom>
        </p:spPr>
      </p:pic>
      <p:sp>
        <p:nvSpPr>
          <p:cNvPr id="2" name="Title 1">
            <a:extLst>
              <a:ext uri="{FF2B5EF4-FFF2-40B4-BE49-F238E27FC236}">
                <a16:creationId xmlns:a16="http://schemas.microsoft.com/office/drawing/2014/main" id="{99011A76-933F-4801-B8D7-BC6D11EFF4E2}"/>
              </a:ext>
            </a:extLst>
          </p:cNvPr>
          <p:cNvSpPr>
            <a:spLocks noGrp="1"/>
          </p:cNvSpPr>
          <p:nvPr>
            <p:ph type="title"/>
          </p:nvPr>
        </p:nvSpPr>
        <p:spPr/>
        <p:txBody>
          <a:bodyPr>
            <a:normAutofit/>
          </a:bodyPr>
          <a:lstStyle/>
          <a:p>
            <a:r>
              <a:rPr lang="en-US" sz="4000">
                <a:latin typeface="Abadi" panose="020B0604020104020204" pitchFamily="34" charset="0"/>
              </a:rPr>
              <a:t>How do heat pumps work?</a:t>
            </a:r>
          </a:p>
        </p:txBody>
      </p:sp>
      <p:sp>
        <p:nvSpPr>
          <p:cNvPr id="5" name="Slide Number Placeholder 4">
            <a:extLst>
              <a:ext uri="{FF2B5EF4-FFF2-40B4-BE49-F238E27FC236}">
                <a16:creationId xmlns:a16="http://schemas.microsoft.com/office/drawing/2014/main" id="{F17717B5-892D-4BDE-9E3D-CA5C12FA788A}"/>
              </a:ext>
            </a:extLst>
          </p:cNvPr>
          <p:cNvSpPr>
            <a:spLocks noGrp="1"/>
          </p:cNvSpPr>
          <p:nvPr>
            <p:ph type="sldNum" sz="quarter" idx="4"/>
          </p:nvPr>
        </p:nvSpPr>
        <p:spPr/>
        <p:txBody>
          <a:bodyPr/>
          <a:lstStyle/>
          <a:p>
            <a:fld id="{E6166F9C-AA76-49A4-852C-289CB63A6674}" type="slidenum">
              <a:rPr lang="en-US" smtClean="0"/>
              <a:t>7</a:t>
            </a:fld>
            <a:endParaRPr lang="en-US"/>
          </a:p>
        </p:txBody>
      </p:sp>
      <p:sp>
        <p:nvSpPr>
          <p:cNvPr id="45" name="TextBox 44">
            <a:extLst>
              <a:ext uri="{FF2B5EF4-FFF2-40B4-BE49-F238E27FC236}">
                <a16:creationId xmlns:a16="http://schemas.microsoft.com/office/drawing/2014/main" id="{00EEA319-B58E-4816-97FF-9CF5FFA4A2C9}"/>
              </a:ext>
            </a:extLst>
          </p:cNvPr>
          <p:cNvSpPr txBox="1"/>
          <p:nvPr/>
        </p:nvSpPr>
        <p:spPr>
          <a:xfrm>
            <a:off x="5235474" y="1932957"/>
            <a:ext cx="3662956" cy="1200329"/>
          </a:xfrm>
          <a:prstGeom prst="rect">
            <a:avLst/>
          </a:prstGeom>
          <a:noFill/>
        </p:spPr>
        <p:txBody>
          <a:bodyPr wrap="square" rtlCol="0">
            <a:spAutoFit/>
          </a:bodyPr>
          <a:lstStyle/>
          <a:p>
            <a:r>
              <a:rPr lang="en-US" b="1"/>
              <a:t>Vapor Compression Cycle</a:t>
            </a:r>
          </a:p>
          <a:p>
            <a:pPr marL="285750" indent="-285750">
              <a:buFont typeface="Arial" panose="020B0604020202020204" pitchFamily="34" charset="0"/>
              <a:buChar char="•"/>
            </a:pPr>
            <a:r>
              <a:rPr lang="en-US"/>
              <a:t>Pumped refrigerant</a:t>
            </a:r>
          </a:p>
          <a:p>
            <a:pPr marL="285750" indent="-285750">
              <a:buFont typeface="Arial" panose="020B0604020202020204" pitchFamily="34" charset="0"/>
              <a:buChar char="•"/>
            </a:pPr>
            <a:r>
              <a:rPr lang="en-US"/>
              <a:t>Pressurized (liquid) </a:t>
            </a:r>
            <a:r>
              <a:rPr lang="en-US" b="1"/>
              <a:t>delivers</a:t>
            </a:r>
            <a:r>
              <a:rPr lang="en-US"/>
              <a:t> heat </a:t>
            </a:r>
          </a:p>
          <a:p>
            <a:pPr marL="285750" indent="-285750">
              <a:buFont typeface="Arial" panose="020B0604020202020204" pitchFamily="34" charset="0"/>
              <a:buChar char="•"/>
            </a:pPr>
            <a:r>
              <a:rPr lang="en-US"/>
              <a:t>Depressurized (gas) </a:t>
            </a:r>
            <a:r>
              <a:rPr lang="en-US" b="1"/>
              <a:t>collects</a:t>
            </a:r>
            <a:r>
              <a:rPr lang="en-US"/>
              <a:t> heat </a:t>
            </a:r>
          </a:p>
        </p:txBody>
      </p:sp>
      <p:pic>
        <p:nvPicPr>
          <p:cNvPr id="8" name="Picture 7" descr="A picture containing text, sign, clipart, vector graphics&#10;&#10;Description automatically generated">
            <a:extLst>
              <a:ext uri="{FF2B5EF4-FFF2-40B4-BE49-F238E27FC236}">
                <a16:creationId xmlns:a16="http://schemas.microsoft.com/office/drawing/2014/main" id="{ACDDBAB6-D2E2-834E-B53B-567F757FD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96" y="1304401"/>
            <a:ext cx="3723414" cy="2503492"/>
          </a:xfrm>
          <a:prstGeom prst="rect">
            <a:avLst/>
          </a:prstGeom>
        </p:spPr>
      </p:pic>
      <p:sp>
        <p:nvSpPr>
          <p:cNvPr id="13" name="TextBox 12">
            <a:extLst>
              <a:ext uri="{FF2B5EF4-FFF2-40B4-BE49-F238E27FC236}">
                <a16:creationId xmlns:a16="http://schemas.microsoft.com/office/drawing/2014/main" id="{0C31DEAD-0732-44A0-80AB-9865382F18F4}"/>
              </a:ext>
            </a:extLst>
          </p:cNvPr>
          <p:cNvSpPr txBox="1"/>
          <p:nvPr/>
        </p:nvSpPr>
        <p:spPr>
          <a:xfrm>
            <a:off x="4064192" y="5018232"/>
            <a:ext cx="157926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defTabSz="914400" fontAlgn="base">
              <a:spcBef>
                <a:spcPct val="0"/>
              </a:spcBef>
              <a:spcAft>
                <a:spcPct val="0"/>
              </a:spcAft>
              <a:defRPr/>
            </a:pPr>
            <a:r>
              <a:rPr lang="en-US">
                <a:solidFill>
                  <a:schemeClr val="bg1"/>
                </a:solidFill>
                <a:latin typeface="Calibri" pitchFamily="34" charset="0"/>
                <a:cs typeface="Arial" charset="0"/>
              </a:rPr>
              <a:t>Cooling Mode</a:t>
            </a:r>
          </a:p>
        </p:txBody>
      </p:sp>
      <p:pic>
        <p:nvPicPr>
          <p:cNvPr id="4" name="Picture 3" descr="A picture containing text&#10;&#10;Description automatically generated">
            <a:extLst>
              <a:ext uri="{FF2B5EF4-FFF2-40B4-BE49-F238E27FC236}">
                <a16:creationId xmlns:a16="http://schemas.microsoft.com/office/drawing/2014/main" id="{E8D71203-BFE9-F144-B7A4-1946F470D8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39" y="801959"/>
            <a:ext cx="5707113" cy="3118757"/>
          </a:xfrm>
          <a:prstGeom prst="rect">
            <a:avLst/>
          </a:prstGeom>
        </p:spPr>
      </p:pic>
      <p:sp>
        <p:nvSpPr>
          <p:cNvPr id="11" name="TextBox 10">
            <a:extLst>
              <a:ext uri="{FF2B5EF4-FFF2-40B4-BE49-F238E27FC236}">
                <a16:creationId xmlns:a16="http://schemas.microsoft.com/office/drawing/2014/main" id="{A7D66337-141E-4254-BC1D-669CD8665F8B}"/>
              </a:ext>
            </a:extLst>
          </p:cNvPr>
          <p:cNvSpPr txBox="1"/>
          <p:nvPr/>
        </p:nvSpPr>
        <p:spPr>
          <a:xfrm>
            <a:off x="4064192" y="5018232"/>
            <a:ext cx="157926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914400" fontAlgn="base">
              <a:spcBef>
                <a:spcPct val="0"/>
              </a:spcBef>
              <a:spcAft>
                <a:spcPct val="0"/>
              </a:spcAft>
              <a:defRPr/>
            </a:pPr>
            <a:r>
              <a:rPr lang="en-US">
                <a:solidFill>
                  <a:srgbClr val="003C71"/>
                </a:solidFill>
                <a:latin typeface="Calibri" pitchFamily="34" charset="0"/>
                <a:cs typeface="Arial" charset="0"/>
              </a:rPr>
              <a:t>Heating Mode</a:t>
            </a:r>
          </a:p>
        </p:txBody>
      </p:sp>
      <p:sp>
        <p:nvSpPr>
          <p:cNvPr id="14" name="TextBox 13">
            <a:extLst>
              <a:ext uri="{FF2B5EF4-FFF2-40B4-BE49-F238E27FC236}">
                <a16:creationId xmlns:a16="http://schemas.microsoft.com/office/drawing/2014/main" id="{F6E6E053-E072-40D3-8219-4C49C61BBA6E}"/>
              </a:ext>
            </a:extLst>
          </p:cNvPr>
          <p:cNvSpPr txBox="1"/>
          <p:nvPr/>
        </p:nvSpPr>
        <p:spPr>
          <a:xfrm>
            <a:off x="6959242" y="4105807"/>
            <a:ext cx="1123406" cy="369332"/>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a:solidFill>
                  <a:srgbClr val="003C71"/>
                </a:solidFill>
                <a:latin typeface="Calibri" pitchFamily="34" charset="0"/>
                <a:cs typeface="Arial" charset="0"/>
              </a:rPr>
              <a:t>Outdoors</a:t>
            </a:r>
          </a:p>
        </p:txBody>
      </p:sp>
      <p:sp>
        <p:nvSpPr>
          <p:cNvPr id="15" name="TextBox 14">
            <a:extLst>
              <a:ext uri="{FF2B5EF4-FFF2-40B4-BE49-F238E27FC236}">
                <a16:creationId xmlns:a16="http://schemas.microsoft.com/office/drawing/2014/main" id="{49E48EBE-C1A0-4191-88C1-EBF7DAA35725}"/>
              </a:ext>
            </a:extLst>
          </p:cNvPr>
          <p:cNvSpPr txBox="1"/>
          <p:nvPr/>
        </p:nvSpPr>
        <p:spPr>
          <a:xfrm>
            <a:off x="1368640" y="4164775"/>
            <a:ext cx="1123406" cy="369332"/>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a:solidFill>
                  <a:srgbClr val="003C71"/>
                </a:solidFill>
                <a:latin typeface="Calibri"/>
                <a:cs typeface="Arial"/>
              </a:rPr>
              <a:t>Indoors</a:t>
            </a:r>
            <a:endParaRPr lang="en-US">
              <a:solidFill>
                <a:srgbClr val="003C71"/>
              </a:solidFill>
              <a:latin typeface="Calibri" pitchFamily="34" charset="0"/>
              <a:cs typeface="Arial" charset="0"/>
            </a:endParaRPr>
          </a:p>
        </p:txBody>
      </p:sp>
    </p:spTree>
    <p:extLst>
      <p:ext uri="{BB962C8B-B14F-4D97-AF65-F5344CB8AC3E}">
        <p14:creationId xmlns:p14="http://schemas.microsoft.com/office/powerpoint/2010/main" val="14728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E631B-27C5-4CC6-8050-97D184F0374E}"/>
              </a:ext>
            </a:extLst>
          </p:cNvPr>
          <p:cNvSpPr>
            <a:spLocks noGrp="1"/>
          </p:cNvSpPr>
          <p:nvPr>
            <p:ph type="title"/>
          </p:nvPr>
        </p:nvSpPr>
        <p:spPr/>
        <p:txBody>
          <a:bodyPr>
            <a:normAutofit/>
          </a:bodyPr>
          <a:lstStyle/>
          <a:p>
            <a:r>
              <a:rPr lang="en-US" sz="4000">
                <a:latin typeface="Abadi" panose="020B0604020104020204" pitchFamily="34" charset="0"/>
              </a:rPr>
              <a:t>The many names of a heat pump</a:t>
            </a:r>
          </a:p>
        </p:txBody>
      </p:sp>
      <p:sp>
        <p:nvSpPr>
          <p:cNvPr id="8" name="TextBox 7">
            <a:extLst>
              <a:ext uri="{FF2B5EF4-FFF2-40B4-BE49-F238E27FC236}">
                <a16:creationId xmlns:a16="http://schemas.microsoft.com/office/drawing/2014/main" id="{BEDB8204-2109-4A77-BE79-D785279E45E3}"/>
              </a:ext>
            </a:extLst>
          </p:cNvPr>
          <p:cNvSpPr txBox="1"/>
          <p:nvPr/>
        </p:nvSpPr>
        <p:spPr>
          <a:xfrm>
            <a:off x="4071939" y="1450766"/>
            <a:ext cx="2240613" cy="646331"/>
          </a:xfrm>
          <a:prstGeom prst="rect">
            <a:avLst/>
          </a:prstGeom>
          <a:noFill/>
        </p:spPr>
        <p:txBody>
          <a:bodyPr wrap="none" rtlCol="0">
            <a:spAutoFit/>
          </a:bodyPr>
          <a:lstStyle/>
          <a:p>
            <a:pPr algn="ctr"/>
            <a:r>
              <a:rPr lang="en-US"/>
              <a:t>Air Source Heat Pump</a:t>
            </a:r>
          </a:p>
          <a:p>
            <a:pPr algn="ctr"/>
            <a:r>
              <a:rPr lang="en-US"/>
              <a:t> (ASHP)</a:t>
            </a:r>
          </a:p>
        </p:txBody>
      </p:sp>
      <p:sp>
        <p:nvSpPr>
          <p:cNvPr id="11" name="TextBox 10">
            <a:extLst>
              <a:ext uri="{FF2B5EF4-FFF2-40B4-BE49-F238E27FC236}">
                <a16:creationId xmlns:a16="http://schemas.microsoft.com/office/drawing/2014/main" id="{7016C897-BC5A-47FE-8F1E-D9E3AFE9311B}"/>
              </a:ext>
            </a:extLst>
          </p:cNvPr>
          <p:cNvSpPr txBox="1"/>
          <p:nvPr/>
        </p:nvSpPr>
        <p:spPr>
          <a:xfrm>
            <a:off x="4772025" y="2329012"/>
            <a:ext cx="2896434" cy="646331"/>
          </a:xfrm>
          <a:prstGeom prst="rect">
            <a:avLst/>
          </a:prstGeom>
          <a:noFill/>
        </p:spPr>
        <p:txBody>
          <a:bodyPr wrap="none" rtlCol="0">
            <a:spAutoFit/>
          </a:bodyPr>
          <a:lstStyle/>
          <a:p>
            <a:r>
              <a:rPr lang="en-US"/>
              <a:t>Variable Capacity Heat Pump</a:t>
            </a:r>
          </a:p>
          <a:p>
            <a:pPr algn="ctr"/>
            <a:r>
              <a:rPr lang="en-US"/>
              <a:t>(VCHP) </a:t>
            </a:r>
          </a:p>
        </p:txBody>
      </p:sp>
      <p:sp>
        <p:nvSpPr>
          <p:cNvPr id="13" name="TextBox 12">
            <a:extLst>
              <a:ext uri="{FF2B5EF4-FFF2-40B4-BE49-F238E27FC236}">
                <a16:creationId xmlns:a16="http://schemas.microsoft.com/office/drawing/2014/main" id="{22C7739F-915A-4D91-96E4-5638FCA4F287}"/>
              </a:ext>
            </a:extLst>
          </p:cNvPr>
          <p:cNvSpPr txBox="1"/>
          <p:nvPr/>
        </p:nvSpPr>
        <p:spPr>
          <a:xfrm>
            <a:off x="5523380" y="3228540"/>
            <a:ext cx="3620620" cy="646331"/>
          </a:xfrm>
          <a:prstGeom prst="rect">
            <a:avLst/>
          </a:prstGeom>
          <a:noFill/>
        </p:spPr>
        <p:txBody>
          <a:bodyPr wrap="square" rtlCol="0">
            <a:spAutoFit/>
          </a:bodyPr>
          <a:lstStyle/>
          <a:p>
            <a:r>
              <a:rPr lang="en-US"/>
              <a:t>Cold Climate Air Source Heat Pump </a:t>
            </a:r>
          </a:p>
          <a:p>
            <a:pPr algn="ctr"/>
            <a:r>
              <a:rPr lang="en-US"/>
              <a:t>(ccASHP)</a:t>
            </a:r>
          </a:p>
        </p:txBody>
      </p:sp>
      <p:sp>
        <p:nvSpPr>
          <p:cNvPr id="12" name="Rectangle 11">
            <a:extLst>
              <a:ext uri="{FF2B5EF4-FFF2-40B4-BE49-F238E27FC236}">
                <a16:creationId xmlns:a16="http://schemas.microsoft.com/office/drawing/2014/main" id="{B6B35FBD-2412-46D5-B632-15AFD3E3D515}"/>
              </a:ext>
            </a:extLst>
          </p:cNvPr>
          <p:cNvSpPr/>
          <p:nvPr/>
        </p:nvSpPr>
        <p:spPr>
          <a:xfrm>
            <a:off x="5523380" y="4048582"/>
            <a:ext cx="3306996" cy="646331"/>
          </a:xfrm>
          <a:prstGeom prst="rect">
            <a:avLst/>
          </a:prstGeom>
        </p:spPr>
        <p:txBody>
          <a:bodyPr wrap="none">
            <a:spAutoFit/>
          </a:bodyPr>
          <a:lstStyle/>
          <a:p>
            <a:pPr algn="ctr"/>
            <a:r>
              <a:rPr lang="en-US"/>
              <a:t>Cold Climate Ductless Heat Pump</a:t>
            </a:r>
          </a:p>
          <a:p>
            <a:pPr algn="ctr"/>
            <a:r>
              <a:rPr lang="en-US"/>
              <a:t> (ccDHP)</a:t>
            </a:r>
          </a:p>
        </p:txBody>
      </p:sp>
      <p:grpSp>
        <p:nvGrpSpPr>
          <p:cNvPr id="18" name="Group 17">
            <a:extLst>
              <a:ext uri="{FF2B5EF4-FFF2-40B4-BE49-F238E27FC236}">
                <a16:creationId xmlns:a16="http://schemas.microsoft.com/office/drawing/2014/main" id="{FB945157-FB0B-4207-A41F-BDCE2088D1A9}"/>
              </a:ext>
            </a:extLst>
          </p:cNvPr>
          <p:cNvGrpSpPr/>
          <p:nvPr/>
        </p:nvGrpSpPr>
        <p:grpSpPr>
          <a:xfrm>
            <a:off x="304800" y="1681166"/>
            <a:ext cx="4393581" cy="4389120"/>
            <a:chOff x="628650" y="1681166"/>
            <a:chExt cx="4393581" cy="4389120"/>
          </a:xfrm>
        </p:grpSpPr>
        <p:sp>
          <p:nvSpPr>
            <p:cNvPr id="7" name="Oval 6">
              <a:extLst>
                <a:ext uri="{FF2B5EF4-FFF2-40B4-BE49-F238E27FC236}">
                  <a16:creationId xmlns:a16="http://schemas.microsoft.com/office/drawing/2014/main" id="{B487712E-A80F-430D-9EBB-40520893A768}"/>
                </a:ext>
              </a:extLst>
            </p:cNvPr>
            <p:cNvSpPr>
              <a:spLocks noChangeAspect="1"/>
            </p:cNvSpPr>
            <p:nvPr/>
          </p:nvSpPr>
          <p:spPr>
            <a:xfrm>
              <a:off x="628650" y="1681166"/>
              <a:ext cx="4393581" cy="4389120"/>
            </a:xfrm>
            <a:prstGeom prst="ellipse">
              <a:avLst/>
            </a:prstGeom>
            <a:solidFill>
              <a:srgbClr val="006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264D76-5320-43C0-87A7-A1EDD499276F}"/>
                </a:ext>
              </a:extLst>
            </p:cNvPr>
            <p:cNvSpPr>
              <a:spLocks noChangeAspect="1"/>
            </p:cNvSpPr>
            <p:nvPr/>
          </p:nvSpPr>
          <p:spPr>
            <a:xfrm>
              <a:off x="2461911" y="2596864"/>
              <a:ext cx="2560320" cy="2557724"/>
            </a:xfrm>
            <a:prstGeom prst="ellipse">
              <a:avLst/>
            </a:prstGeom>
            <a:solidFill>
              <a:srgbClr val="37B34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CF76CB-5E1D-4AA3-9BB5-5C3BD59605BD}"/>
                </a:ext>
              </a:extLst>
            </p:cNvPr>
            <p:cNvSpPr>
              <a:spLocks noChangeAspect="1"/>
            </p:cNvSpPr>
            <p:nvPr/>
          </p:nvSpPr>
          <p:spPr>
            <a:xfrm>
              <a:off x="3100041" y="2888332"/>
              <a:ext cx="1922190" cy="1920240"/>
            </a:xfrm>
            <a:prstGeom prst="ellipse">
              <a:avLst/>
            </a:prstGeom>
            <a:solidFill>
              <a:srgbClr val="D4E8F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CF68C5-17B6-40BE-AB7B-A359AB83E9E6}"/>
                </a:ext>
              </a:extLst>
            </p:cNvPr>
            <p:cNvSpPr>
              <a:spLocks noChangeAspect="1"/>
            </p:cNvSpPr>
            <p:nvPr/>
          </p:nvSpPr>
          <p:spPr>
            <a:xfrm>
              <a:off x="4016391" y="3373315"/>
              <a:ext cx="1005840" cy="1004822"/>
            </a:xfrm>
            <a:prstGeom prst="ellipse">
              <a:avLst/>
            </a:prstGeom>
            <a:solidFill>
              <a:srgbClr val="F0A91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6" name="Picture 4" descr="neep logo - Steven Winter Associates, Inc.">
            <a:extLst>
              <a:ext uri="{FF2B5EF4-FFF2-40B4-BE49-F238E27FC236}">
                <a16:creationId xmlns:a16="http://schemas.microsoft.com/office/drawing/2014/main" id="{0D076408-908C-475D-92E4-FD6808281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44" y="3409731"/>
            <a:ext cx="360127" cy="3490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EEA (@nwalliance) | Twitter">
            <a:extLst>
              <a:ext uri="{FF2B5EF4-FFF2-40B4-BE49-F238E27FC236}">
                <a16:creationId xmlns:a16="http://schemas.microsoft.com/office/drawing/2014/main" id="{520994CC-F929-401D-AEA3-32B9BDD61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41" y="4124745"/>
            <a:ext cx="420264" cy="4202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C09EDC6E-9E43-4224-AB86-5E817C835245}"/>
              </a:ext>
            </a:extLst>
          </p:cNvPr>
          <p:cNvSpPr/>
          <p:nvPr/>
        </p:nvSpPr>
        <p:spPr>
          <a:xfrm>
            <a:off x="4014610" y="1443612"/>
            <a:ext cx="2354807" cy="671679"/>
          </a:xfrm>
          <a:prstGeom prst="roundRect">
            <a:avLst/>
          </a:prstGeom>
          <a:noFill/>
          <a:ln>
            <a:solidFill>
              <a:srgbClr val="0069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BC39194-6D5E-447B-AADB-8B133FCD2B9F}"/>
              </a:ext>
            </a:extLst>
          </p:cNvPr>
          <p:cNvSpPr/>
          <p:nvPr/>
        </p:nvSpPr>
        <p:spPr>
          <a:xfrm>
            <a:off x="4754044" y="2306987"/>
            <a:ext cx="2949334" cy="671679"/>
          </a:xfrm>
          <a:prstGeom prst="roundRect">
            <a:avLst/>
          </a:prstGeom>
          <a:noFill/>
          <a:ln>
            <a:solidFill>
              <a:srgbClr val="37B34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7867DE4-D4F9-411D-A65B-3B9A0FFEA335}"/>
              </a:ext>
            </a:extLst>
          </p:cNvPr>
          <p:cNvSpPr/>
          <p:nvPr/>
        </p:nvSpPr>
        <p:spPr>
          <a:xfrm>
            <a:off x="4974239" y="3228540"/>
            <a:ext cx="4004163" cy="671679"/>
          </a:xfrm>
          <a:prstGeom prst="roundRect">
            <a:avLst/>
          </a:prstGeom>
          <a:noFill/>
          <a:ln>
            <a:solidFill>
              <a:srgbClr val="D4E8F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B6BE24F-56E0-423A-A4FB-481B788705F4}"/>
              </a:ext>
            </a:extLst>
          </p:cNvPr>
          <p:cNvSpPr/>
          <p:nvPr/>
        </p:nvSpPr>
        <p:spPr>
          <a:xfrm>
            <a:off x="4971891" y="4005485"/>
            <a:ext cx="4004163" cy="671679"/>
          </a:xfrm>
          <a:prstGeom prst="roundRect">
            <a:avLst/>
          </a:prstGeom>
          <a:noFill/>
          <a:ln>
            <a:solidFill>
              <a:srgbClr val="F0A91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B75A3422-D491-4C84-AC04-F0F1475D3D3C}"/>
              </a:ext>
            </a:extLst>
          </p:cNvPr>
          <p:cNvSpPr txBox="1"/>
          <p:nvPr/>
        </p:nvSpPr>
        <p:spPr>
          <a:xfrm>
            <a:off x="4772025" y="4772385"/>
            <a:ext cx="3858485" cy="1631216"/>
          </a:xfrm>
          <a:prstGeom prst="rect">
            <a:avLst/>
          </a:prstGeom>
          <a:noFill/>
          <a:ln>
            <a:solidFill>
              <a:schemeClr val="accent6"/>
            </a:solidFill>
          </a:ln>
        </p:spPr>
        <p:txBody>
          <a:bodyPr wrap="square" rtlCol="0">
            <a:spAutoFit/>
          </a:bodyPr>
          <a:lstStyle/>
          <a:p>
            <a:r>
              <a:rPr lang="en-US"/>
              <a:t>Also Known As:</a:t>
            </a:r>
          </a:p>
          <a:p>
            <a:pPr marL="285750" indent="-285750">
              <a:buFont typeface="Wingdings" panose="05000000000000000000" pitchFamily="2" charset="2"/>
              <a:buChar char="Ø"/>
            </a:pPr>
            <a:r>
              <a:rPr lang="en-US" sz="1400"/>
              <a:t>Inverter driven </a:t>
            </a:r>
          </a:p>
          <a:p>
            <a:pPr marL="285750" indent="-285750">
              <a:buFont typeface="Wingdings" panose="05000000000000000000" pitchFamily="2" charset="2"/>
              <a:buChar char="Ø"/>
            </a:pPr>
            <a:r>
              <a:rPr lang="en-US" sz="1400"/>
              <a:t>Extended capacity </a:t>
            </a:r>
          </a:p>
          <a:p>
            <a:pPr marL="285750" indent="-285750">
              <a:buFont typeface="Wingdings" panose="05000000000000000000" pitchFamily="2" charset="2"/>
              <a:buChar char="Ø"/>
            </a:pPr>
            <a:r>
              <a:rPr lang="en-US" sz="1400"/>
              <a:t>Extra performance</a:t>
            </a:r>
          </a:p>
          <a:p>
            <a:pPr marL="285750" indent="-285750">
              <a:buFont typeface="Wingdings" panose="05000000000000000000" pitchFamily="2" charset="2"/>
              <a:buChar char="Ø"/>
            </a:pPr>
            <a:r>
              <a:rPr lang="en-US" sz="1400"/>
              <a:t>Extreme climate</a:t>
            </a:r>
          </a:p>
          <a:p>
            <a:pPr marL="285750" indent="-285750">
              <a:buFont typeface="Wingdings" panose="05000000000000000000" pitchFamily="2" charset="2"/>
              <a:buChar char="Ø"/>
            </a:pPr>
            <a:r>
              <a:rPr lang="en-US" sz="1400"/>
              <a:t>Various branded trade-names:</a:t>
            </a:r>
          </a:p>
          <a:p>
            <a:pPr lvl="1"/>
            <a:r>
              <a:rPr lang="en-US" sz="1200"/>
              <a:t>Hyper heat®, Aurora ®, Halcyon </a:t>
            </a:r>
            <a:r>
              <a:rPr lang="en-US" sz="1200" err="1"/>
              <a:t>XLTH</a:t>
            </a:r>
            <a:r>
              <a:rPr lang="en-US" sz="1200"/>
              <a:t> ®, Max-Heat ®</a:t>
            </a:r>
          </a:p>
        </p:txBody>
      </p:sp>
    </p:spTree>
    <p:extLst>
      <p:ext uri="{BB962C8B-B14F-4D97-AF65-F5344CB8AC3E}">
        <p14:creationId xmlns:p14="http://schemas.microsoft.com/office/powerpoint/2010/main" val="313717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17A17-1835-4DDE-9DD8-68C4542696AA}"/>
              </a:ext>
            </a:extLst>
          </p:cNvPr>
          <p:cNvSpPr>
            <a:spLocks noGrp="1"/>
          </p:cNvSpPr>
          <p:nvPr>
            <p:ph type="body" sz="quarter" idx="10"/>
          </p:nvPr>
        </p:nvSpPr>
        <p:spPr>
          <a:xfrm>
            <a:off x="457200" y="284666"/>
            <a:ext cx="5847347" cy="493712"/>
          </a:xfrm>
        </p:spPr>
        <p:txBody>
          <a:bodyPr>
            <a:noAutofit/>
          </a:bodyPr>
          <a:lstStyle/>
          <a:p>
            <a:r>
              <a:rPr lang="en-US" sz="4000" b="0">
                <a:latin typeface="Abadi" panose="020B0604020104020204" pitchFamily="34" charset="0"/>
              </a:rPr>
              <a:t>Heat Pump Taxonomy</a:t>
            </a:r>
          </a:p>
        </p:txBody>
      </p:sp>
      <p:graphicFrame>
        <p:nvGraphicFramePr>
          <p:cNvPr id="12" name="Diagram 11">
            <a:extLst>
              <a:ext uri="{FF2B5EF4-FFF2-40B4-BE49-F238E27FC236}">
                <a16:creationId xmlns:a16="http://schemas.microsoft.com/office/drawing/2014/main" id="{158D37D2-FB1D-43E6-9AFA-3A99FC9DD86C}"/>
              </a:ext>
            </a:extLst>
          </p:cNvPr>
          <p:cNvGraphicFramePr/>
          <p:nvPr>
            <p:extLst>
              <p:ext uri="{D42A27DB-BD31-4B8C-83A1-F6EECF244321}">
                <p14:modId xmlns:p14="http://schemas.microsoft.com/office/powerpoint/2010/main" val="2321908860"/>
              </p:ext>
            </p:extLst>
          </p:nvPr>
        </p:nvGraphicFramePr>
        <p:xfrm>
          <a:off x="-710213" y="988625"/>
          <a:ext cx="8842159" cy="5229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9" descr="Diagram&#10;&#10;Description automatically generated">
            <a:extLst>
              <a:ext uri="{FF2B5EF4-FFF2-40B4-BE49-F238E27FC236}">
                <a16:creationId xmlns:a16="http://schemas.microsoft.com/office/drawing/2014/main" id="{21920711-ADFA-4875-861A-6D4E94757451}"/>
              </a:ext>
            </a:extLst>
          </p:cNvPr>
          <p:cNvPicPr>
            <a:picLocks noChangeAspect="1"/>
          </p:cNvPicPr>
          <p:nvPr/>
        </p:nvPicPr>
        <p:blipFill>
          <a:blip r:embed="rId9"/>
          <a:stretch>
            <a:fillRect/>
          </a:stretch>
        </p:blipFill>
        <p:spPr>
          <a:xfrm>
            <a:off x="7682097" y="1143750"/>
            <a:ext cx="1239216" cy="14630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8" descr="Text, icon&#10;&#10;Description automatically generated">
            <a:extLst>
              <a:ext uri="{FF2B5EF4-FFF2-40B4-BE49-F238E27FC236}">
                <a16:creationId xmlns:a16="http://schemas.microsoft.com/office/drawing/2014/main" id="{8C3F7872-B2F2-4C93-96BC-D4BDEB74AA40}"/>
              </a:ext>
            </a:extLst>
          </p:cNvPr>
          <p:cNvPicPr>
            <a:picLocks noChangeAspect="1"/>
          </p:cNvPicPr>
          <p:nvPr/>
        </p:nvPicPr>
        <p:blipFill>
          <a:blip r:embed="rId10"/>
          <a:stretch>
            <a:fillRect/>
          </a:stretch>
        </p:blipFill>
        <p:spPr>
          <a:xfrm>
            <a:off x="7682097" y="3039756"/>
            <a:ext cx="1238464" cy="14630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2" descr="Diagram&#10;&#10;Description automatically generated">
            <a:extLst>
              <a:ext uri="{FF2B5EF4-FFF2-40B4-BE49-F238E27FC236}">
                <a16:creationId xmlns:a16="http://schemas.microsoft.com/office/drawing/2014/main" id="{E06732EB-B86A-431B-8381-EC05ABD6E991}"/>
              </a:ext>
            </a:extLst>
          </p:cNvPr>
          <p:cNvPicPr>
            <a:picLocks noChangeAspect="1"/>
          </p:cNvPicPr>
          <p:nvPr/>
        </p:nvPicPr>
        <p:blipFill>
          <a:blip r:embed="rId11"/>
          <a:stretch>
            <a:fillRect/>
          </a:stretch>
        </p:blipFill>
        <p:spPr>
          <a:xfrm>
            <a:off x="7682097" y="4926330"/>
            <a:ext cx="1238464" cy="14630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3" name="Straight Arrow Connector 22">
            <a:extLst>
              <a:ext uri="{FF2B5EF4-FFF2-40B4-BE49-F238E27FC236}">
                <a16:creationId xmlns:a16="http://schemas.microsoft.com/office/drawing/2014/main" id="{20586977-859B-456A-9E3C-44E9052ED43E}"/>
              </a:ext>
            </a:extLst>
          </p:cNvPr>
          <p:cNvCxnSpPr>
            <a:cxnSpLocks/>
            <a:endCxn id="14" idx="2"/>
          </p:cNvCxnSpPr>
          <p:nvPr/>
        </p:nvCxnSpPr>
        <p:spPr>
          <a:xfrm flipV="1">
            <a:off x="7202184" y="3771276"/>
            <a:ext cx="479913" cy="2168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7" name="Straight Arrow Connector 26">
            <a:extLst>
              <a:ext uri="{FF2B5EF4-FFF2-40B4-BE49-F238E27FC236}">
                <a16:creationId xmlns:a16="http://schemas.microsoft.com/office/drawing/2014/main" id="{D2E4CE4B-3324-438A-900F-629C48A02724}"/>
              </a:ext>
            </a:extLst>
          </p:cNvPr>
          <p:cNvCxnSpPr>
            <a:cxnSpLocks/>
          </p:cNvCxnSpPr>
          <p:nvPr/>
        </p:nvCxnSpPr>
        <p:spPr>
          <a:xfrm>
            <a:off x="7202184" y="4637508"/>
            <a:ext cx="574655" cy="75193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2" name="TextBox 31">
            <a:extLst>
              <a:ext uri="{FF2B5EF4-FFF2-40B4-BE49-F238E27FC236}">
                <a16:creationId xmlns:a16="http://schemas.microsoft.com/office/drawing/2014/main" id="{E87A997F-FAE5-4EDE-8E22-2073C2B37C87}"/>
              </a:ext>
            </a:extLst>
          </p:cNvPr>
          <p:cNvSpPr txBox="1"/>
          <p:nvPr/>
        </p:nvSpPr>
        <p:spPr>
          <a:xfrm>
            <a:off x="7854899" y="4502796"/>
            <a:ext cx="1074333" cy="369332"/>
          </a:xfrm>
          <a:prstGeom prst="rect">
            <a:avLst/>
          </a:prstGeom>
          <a:noFill/>
        </p:spPr>
        <p:txBody>
          <a:bodyPr wrap="none" rtlCol="0">
            <a:spAutoFit/>
          </a:bodyPr>
          <a:lstStyle/>
          <a:p>
            <a:r>
              <a:rPr lang="en-US"/>
              <a:t>Mini-split</a:t>
            </a:r>
          </a:p>
        </p:txBody>
      </p:sp>
      <p:sp>
        <p:nvSpPr>
          <p:cNvPr id="33" name="TextBox 32">
            <a:extLst>
              <a:ext uri="{FF2B5EF4-FFF2-40B4-BE49-F238E27FC236}">
                <a16:creationId xmlns:a16="http://schemas.microsoft.com/office/drawing/2014/main" id="{E25CBF5E-2AC3-40BF-BA23-65A5CF1E6D8B}"/>
              </a:ext>
            </a:extLst>
          </p:cNvPr>
          <p:cNvSpPr txBox="1"/>
          <p:nvPr/>
        </p:nvSpPr>
        <p:spPr>
          <a:xfrm>
            <a:off x="7854899" y="6390422"/>
            <a:ext cx="1151277" cy="369332"/>
          </a:xfrm>
          <a:prstGeom prst="rect">
            <a:avLst/>
          </a:prstGeom>
          <a:noFill/>
        </p:spPr>
        <p:txBody>
          <a:bodyPr wrap="none" rtlCol="0">
            <a:spAutoFit/>
          </a:bodyPr>
          <a:lstStyle/>
          <a:p>
            <a:r>
              <a:rPr lang="en-US"/>
              <a:t>Multi-split</a:t>
            </a:r>
          </a:p>
        </p:txBody>
      </p:sp>
      <p:sp>
        <p:nvSpPr>
          <p:cNvPr id="34" name="TextBox 33">
            <a:extLst>
              <a:ext uri="{FF2B5EF4-FFF2-40B4-BE49-F238E27FC236}">
                <a16:creationId xmlns:a16="http://schemas.microsoft.com/office/drawing/2014/main" id="{5C469D1A-AB54-47F8-8682-064F40EF1BB0}"/>
              </a:ext>
            </a:extLst>
          </p:cNvPr>
          <p:cNvSpPr txBox="1"/>
          <p:nvPr/>
        </p:nvSpPr>
        <p:spPr>
          <a:xfrm>
            <a:off x="7962748" y="2606288"/>
            <a:ext cx="858633" cy="369332"/>
          </a:xfrm>
          <a:prstGeom prst="rect">
            <a:avLst/>
          </a:prstGeom>
          <a:noFill/>
        </p:spPr>
        <p:txBody>
          <a:bodyPr wrap="none" rtlCol="0">
            <a:spAutoFit/>
          </a:bodyPr>
          <a:lstStyle/>
          <a:p>
            <a:r>
              <a:rPr lang="en-US"/>
              <a:t>Ducted</a:t>
            </a:r>
          </a:p>
        </p:txBody>
      </p:sp>
      <p:pic>
        <p:nvPicPr>
          <p:cNvPr id="19" name="Picture 4" descr="neep logo - Steven Winter Associates, Inc.">
            <a:extLst>
              <a:ext uri="{FF2B5EF4-FFF2-40B4-BE49-F238E27FC236}">
                <a16:creationId xmlns:a16="http://schemas.microsoft.com/office/drawing/2014/main" id="{D0520EE5-7A53-46C4-BA6B-74CF2850D9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6562" y="1093664"/>
            <a:ext cx="360127" cy="349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NEEA (@nwalliance) | Twitter">
            <a:extLst>
              <a:ext uri="{FF2B5EF4-FFF2-40B4-BE49-F238E27FC236}">
                <a16:creationId xmlns:a16="http://schemas.microsoft.com/office/drawing/2014/main" id="{35B897A3-F4D1-4F32-A67B-A937FD38CF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0341" y="1082608"/>
            <a:ext cx="360127" cy="36012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A481B460-7D05-482E-A6B3-C0966F2EBD0C}"/>
              </a:ext>
            </a:extLst>
          </p:cNvPr>
          <p:cNvCxnSpPr>
            <a:cxnSpLocks/>
          </p:cNvCxnSpPr>
          <p:nvPr/>
        </p:nvCxnSpPr>
        <p:spPr>
          <a:xfrm>
            <a:off x="3524036" y="2496620"/>
            <a:ext cx="467861" cy="2140888"/>
          </a:xfrm>
          <a:prstGeom prst="straightConnector1">
            <a:avLst/>
          </a:prstGeom>
          <a:ln>
            <a:tailEnd type="none"/>
          </a:ln>
        </p:spPr>
        <p:style>
          <a:lnRef idx="2">
            <a:schemeClr val="accent5"/>
          </a:lnRef>
          <a:fillRef idx="0">
            <a:schemeClr val="accent5"/>
          </a:fillRef>
          <a:effectRef idx="1">
            <a:schemeClr val="accent5"/>
          </a:effectRef>
          <a:fontRef idx="minor">
            <a:schemeClr val="tx1"/>
          </a:fontRef>
        </p:style>
      </p:cxnSp>
      <p:sp>
        <p:nvSpPr>
          <p:cNvPr id="10" name="Right Brace 9">
            <a:extLst>
              <a:ext uri="{FF2B5EF4-FFF2-40B4-BE49-F238E27FC236}">
                <a16:creationId xmlns:a16="http://schemas.microsoft.com/office/drawing/2014/main" id="{A2FE2728-C6C6-4320-BFA9-E3AAFF4012DC}"/>
              </a:ext>
            </a:extLst>
          </p:cNvPr>
          <p:cNvSpPr/>
          <p:nvPr/>
        </p:nvSpPr>
        <p:spPr>
          <a:xfrm>
            <a:off x="7286652" y="1936621"/>
            <a:ext cx="269610" cy="1462706"/>
          </a:xfrm>
          <a:prstGeom prst="rightBrace">
            <a:avLst>
              <a:gd name="adj1" fmla="val 8333"/>
              <a:gd name="adj2" fmla="val 162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allout: Left-Right Arrow 27">
            <a:extLst>
              <a:ext uri="{FF2B5EF4-FFF2-40B4-BE49-F238E27FC236}">
                <a16:creationId xmlns:a16="http://schemas.microsoft.com/office/drawing/2014/main" id="{BF8C25C4-A62D-40E7-BEA8-07AB0B12EF7A}"/>
              </a:ext>
            </a:extLst>
          </p:cNvPr>
          <p:cNvSpPr/>
          <p:nvPr/>
        </p:nvSpPr>
        <p:spPr>
          <a:xfrm>
            <a:off x="5397534" y="1285519"/>
            <a:ext cx="260757" cy="4682202"/>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3013699"/>
      </p:ext>
    </p:extLst>
  </p:cSld>
  <p:clrMapOvr>
    <a:masterClrMapping/>
  </p:clrMapOvr>
  <mc:AlternateContent xmlns:mc="http://schemas.openxmlformats.org/markup-compatibility/2006" xmlns:p14="http://schemas.microsoft.com/office/powerpoint/2010/main">
    <mc:Choice Requires="p14">
      <p:transition spd="slow" p14:dur="2000" advTm="71275"/>
    </mc:Choice>
    <mc:Fallback xmlns="">
      <p:transition spd="slow" advTm="71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anim calcmode="lin" valueType="num">
                                      <p:cBhvr>
                                        <p:cTn id="17" dur="500" fill="hold"/>
                                        <p:tgtEl>
                                          <p:spTgt spid="34"/>
                                        </p:tgtEl>
                                        <p:attrNameLst>
                                          <p:attrName>ppt_x</p:attrName>
                                        </p:attrNameLst>
                                      </p:cBhvr>
                                      <p:tavLst>
                                        <p:tav tm="0">
                                          <p:val>
                                            <p:strVal val="#ppt_x"/>
                                          </p:val>
                                        </p:tav>
                                        <p:tav tm="100000">
                                          <p:val>
                                            <p:strVal val="#ppt_x"/>
                                          </p:val>
                                        </p:tav>
                                      </p:tavLst>
                                    </p:anim>
                                    <p:anim calcmode="lin" valueType="num">
                                      <p:cBhvr>
                                        <p:cTn id="1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9"/>
</p:tagLst>
</file>

<file path=ppt/tags/tag2.xml><?xml version="1.0" encoding="utf-8"?>
<p:tagLst xmlns:a="http://schemas.openxmlformats.org/drawingml/2006/main" xmlns:r="http://schemas.openxmlformats.org/officeDocument/2006/relationships" xmlns:p="http://schemas.openxmlformats.org/presentationml/2006/main">
  <p:tag name="TIMING" val="|2.4|3.2|14.1|27.7"/>
</p:tagLst>
</file>

<file path=ppt/tags/tag3.xml><?xml version="1.0" encoding="utf-8"?>
<p:tagLst xmlns:a="http://schemas.openxmlformats.org/drawingml/2006/main" xmlns:r="http://schemas.openxmlformats.org/officeDocument/2006/relationships" xmlns:p="http://schemas.openxmlformats.org/presentationml/2006/main">
  <p:tag name="TIMING" val="|34.2|1.7|42.6|1.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A - 2020 Virtual Conference">
    <a:dk1>
      <a:sysClr val="windowText" lastClr="000000"/>
    </a:dk1>
    <a:lt1>
      <a:sysClr val="window" lastClr="FFFFFF"/>
    </a:lt1>
    <a:dk2>
      <a:srgbClr val="004063"/>
    </a:dk2>
    <a:lt2>
      <a:srgbClr val="DBEFF9"/>
    </a:lt2>
    <a:accent1>
      <a:srgbClr val="6AA744"/>
    </a:accent1>
    <a:accent2>
      <a:srgbClr val="E5C239"/>
    </a:accent2>
    <a:accent3>
      <a:srgbClr val="004063"/>
    </a:accent3>
    <a:accent4>
      <a:srgbClr val="6AA744"/>
    </a:accent4>
    <a:accent5>
      <a:srgbClr val="E5C239"/>
    </a:accent5>
    <a:accent6>
      <a:srgbClr val="004063"/>
    </a:accent6>
    <a:hlink>
      <a:srgbClr val="F49100"/>
    </a:hlink>
    <a:folHlink>
      <a:srgbClr val="85DFD0"/>
    </a:folHlink>
  </a:clrScheme>
</a:themeOverride>
</file>

<file path=ppt/theme/themeOverride2.xml><?xml version="1.0" encoding="utf-8"?>
<a:themeOverride xmlns:a="http://schemas.openxmlformats.org/drawingml/2006/main">
  <a:clrScheme name="BPA - 2020 Virtual Conference">
    <a:dk1>
      <a:sysClr val="windowText" lastClr="000000"/>
    </a:dk1>
    <a:lt1>
      <a:sysClr val="window" lastClr="FFFFFF"/>
    </a:lt1>
    <a:dk2>
      <a:srgbClr val="004063"/>
    </a:dk2>
    <a:lt2>
      <a:srgbClr val="DBEFF9"/>
    </a:lt2>
    <a:accent1>
      <a:srgbClr val="6AA744"/>
    </a:accent1>
    <a:accent2>
      <a:srgbClr val="E5C239"/>
    </a:accent2>
    <a:accent3>
      <a:srgbClr val="004063"/>
    </a:accent3>
    <a:accent4>
      <a:srgbClr val="6AA744"/>
    </a:accent4>
    <a:accent5>
      <a:srgbClr val="E5C239"/>
    </a:accent5>
    <a:accent6>
      <a:srgbClr val="004063"/>
    </a:accent6>
    <a:hlink>
      <a:srgbClr val="F49100"/>
    </a:hlink>
    <a:folHlink>
      <a:srgbClr val="85DFD0"/>
    </a:folHlink>
  </a:clrScheme>
</a:themeOverride>
</file>

<file path=ppt/theme/themeOverride3.xml><?xml version="1.0" encoding="utf-8"?>
<a:themeOverride xmlns:a="http://schemas.openxmlformats.org/drawingml/2006/main">
  <a:clrScheme name="BPA - 2020 Virtual Conference">
    <a:dk1>
      <a:sysClr val="windowText" lastClr="000000"/>
    </a:dk1>
    <a:lt1>
      <a:sysClr val="window" lastClr="FFFFFF"/>
    </a:lt1>
    <a:dk2>
      <a:srgbClr val="004063"/>
    </a:dk2>
    <a:lt2>
      <a:srgbClr val="DBEFF9"/>
    </a:lt2>
    <a:accent1>
      <a:srgbClr val="6AA744"/>
    </a:accent1>
    <a:accent2>
      <a:srgbClr val="E5C239"/>
    </a:accent2>
    <a:accent3>
      <a:srgbClr val="004063"/>
    </a:accent3>
    <a:accent4>
      <a:srgbClr val="6AA744"/>
    </a:accent4>
    <a:accent5>
      <a:srgbClr val="E5C239"/>
    </a:accent5>
    <a:accent6>
      <a:srgbClr val="004063"/>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1" ma:contentTypeDescription="Create a new document." ma:contentTypeScope="" ma:versionID="e808d56f3800e17c83da285172371dc9">
  <xsd:schema xmlns:xsd="http://www.w3.org/2001/XMLSchema" xmlns:xs="http://www.w3.org/2001/XMLSchema" xmlns:p="http://schemas.microsoft.com/office/2006/metadata/properties" xmlns:ns2="b916d557-9942-431a-9eba-fba47244dd3a" xmlns:ns3="5cece13e-3376-4417-9525-be60b11a89a8" targetNamespace="http://schemas.microsoft.com/office/2006/metadata/properties" ma:root="true" ma:fieldsID="4b7df4ca26bd55985c235a0e8bdca5fa" ns2:_="" ns3:_="">
    <xsd:import namespace="b916d557-9942-431a-9eba-fba47244dd3a"/>
    <xsd:import namespace="5cece13e-3376-4417-9525-be60b11a89a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5B608-C6E0-488B-B4A3-3CC09916ACA1}">
  <ds:schemaRef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5cece13e-3376-4417-9525-be60b11a89a8"/>
    <ds:schemaRef ds:uri="http://schemas.openxmlformats.org/package/2006/metadata/core-properties"/>
    <ds:schemaRef ds:uri="b916d557-9942-431a-9eba-fba47244dd3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6F7E83-0C1A-4C39-AEEB-B82A8F7D9C44}">
  <ds:schemaRefs>
    <ds:schemaRef ds:uri="http://schemas.microsoft.com/sharepoint/v3/contenttype/forms"/>
  </ds:schemaRefs>
</ds:datastoreItem>
</file>

<file path=customXml/itemProps3.xml><?xml version="1.0" encoding="utf-8"?>
<ds:datastoreItem xmlns:ds="http://schemas.openxmlformats.org/officeDocument/2006/customXml" ds:itemID="{014D656A-3249-4194-87AA-65E8849FBC03}">
  <ds:schemaRefs>
    <ds:schemaRef ds:uri="5cece13e-3376-4417-9525-be60b11a89a8"/>
    <ds:schemaRef ds:uri="b916d557-9942-431a-9eba-fba47244dd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173</TotalTime>
  <Words>3876</Words>
  <Application>Microsoft Office PowerPoint</Application>
  <PresentationFormat>On-screen Show (4:3)</PresentationFormat>
  <Paragraphs>482</Paragraphs>
  <Slides>41</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Abadi</vt:lpstr>
      <vt:lpstr>Arial</vt:lpstr>
      <vt:lpstr>Calibri</vt:lpstr>
      <vt:lpstr>Calibri Light</vt:lpstr>
      <vt:lpstr>Cambria Math</vt:lpstr>
      <vt:lpstr>Times New Roman</vt:lpstr>
      <vt:lpstr>Wingdings</vt:lpstr>
      <vt:lpstr>Office Theme</vt:lpstr>
      <vt:lpstr>1_Office Theme</vt:lpstr>
      <vt:lpstr>Introduction to Heat Pumps</vt:lpstr>
      <vt:lpstr>Basic Principles of Heat Pump Operations</vt:lpstr>
      <vt:lpstr>Heat Pump Basics Learning Outcomes</vt:lpstr>
      <vt:lpstr>What is a heat pump?</vt:lpstr>
      <vt:lpstr>Heat Pumps Do Not Generate Heat, They Move It</vt:lpstr>
      <vt:lpstr>Where does the heat come from?</vt:lpstr>
      <vt:lpstr>How do heat pumps work?</vt:lpstr>
      <vt:lpstr>The many names of a heat pump</vt:lpstr>
      <vt:lpstr>PowerPoint Presentation</vt:lpstr>
      <vt:lpstr>Heat Pump Efficiency Ratings Defined</vt:lpstr>
      <vt:lpstr>Heat Pump Terms Defined</vt:lpstr>
      <vt:lpstr>Customer Benefits from Heat Pumps</vt:lpstr>
      <vt:lpstr>Heat Pump Market Trends</vt:lpstr>
      <vt:lpstr>Adding Heat Pumps to an HVAC Business Offering</vt:lpstr>
      <vt:lpstr>Job Opportunities</vt:lpstr>
      <vt:lpstr>Heat Pump Certifications</vt:lpstr>
      <vt:lpstr>ASHP Operating Costs</vt:lpstr>
      <vt:lpstr>ASHP Operating Costs</vt:lpstr>
      <vt:lpstr>ASHP Operating Costs</vt:lpstr>
      <vt:lpstr>ASHP Operating Costs</vt:lpstr>
      <vt:lpstr>ASHP Operating Costs</vt:lpstr>
      <vt:lpstr>ASHP Operating Costs</vt:lpstr>
      <vt:lpstr>ccASHPs</vt:lpstr>
      <vt:lpstr>Heat Pump Components</vt:lpstr>
      <vt:lpstr>VCHP Component Differences </vt:lpstr>
      <vt:lpstr>How Modulation Helps - Control</vt:lpstr>
      <vt:lpstr>How Modulation Helps – Capacity</vt:lpstr>
      <vt:lpstr>NEEP’s Cold Climate Specification</vt:lpstr>
      <vt:lpstr>INTERACTION TIME!  ASHP Function and Efficiency</vt:lpstr>
      <vt:lpstr>System Design Options and Considerations</vt:lpstr>
      <vt:lpstr>System Design Options Learning Outcomes</vt:lpstr>
      <vt:lpstr>Design Intention #1  Displacement vs. Replacement</vt:lpstr>
      <vt:lpstr>Design Intention #2  Zonal vs. Whole Home</vt:lpstr>
      <vt:lpstr>Design Options Ducted vs. Ductless</vt:lpstr>
      <vt:lpstr>Ductless Design Options  Mini-Split vs. Multi-Split</vt:lpstr>
      <vt:lpstr>Other Design Options  Compact Ducted and Combination</vt:lpstr>
      <vt:lpstr>Other Design Considerations  Outdoor Unit</vt:lpstr>
      <vt:lpstr>Other Design Considerations  Backup vs. Supplemental Heat</vt:lpstr>
      <vt:lpstr>Thank You!</vt:lpstr>
      <vt:lpstr>Appendix A: Abbreviations and Acronyms</vt:lpstr>
      <vt:lpstr>Appendix B: Resources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Climate Heat Pump Sizing and Design Training</dc:title>
  <dc:creator>Wildenhaus, Dan</dc:creator>
  <cp:lastModifiedBy>Kono, Jamie</cp:lastModifiedBy>
  <cp:revision>1</cp:revision>
  <dcterms:created xsi:type="dcterms:W3CDTF">2020-10-23T15:07:45Z</dcterms:created>
  <dcterms:modified xsi:type="dcterms:W3CDTF">2022-06-30T19:07:05Z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y fmtid="{D5CDD505-2E9C-101B-9397-08002B2CF9AE}" pid="3" name="MediaServiceImageTags">
    <vt:lpwstr/>
  </property>
</Properties>
</file>