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7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D"/>
    <a:srgbClr val="231F20"/>
    <a:srgbClr val="515B65"/>
    <a:srgbClr val="60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5259" autoAdjust="0"/>
  </p:normalViewPr>
  <p:slideViewPr>
    <p:cSldViewPr snapToGrid="0">
      <p:cViewPr varScale="1">
        <p:scale>
          <a:sx n="34" d="100"/>
          <a:sy n="34" d="100"/>
        </p:scale>
        <p:origin x="1506" y="21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double-stud wall is constructed by building two framed walls which form a wall cavity that is wider than conventional 2 x 6 framing. This cavity allows for more insulation in the home’s exterior walls and reduces or even eliminates thermal bridging. They offer an inexpensive way to achieve high R-values in exterior walls.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Increasing levels of wall insulation is an easy way to boost a home’s thermal envelope. Double-stud wall construction relies on standard and relatively inexpensive materials such as wood studs. Construction crews may be more familiar with the methods used for double-stud construction compared to other high-R-value options such as structural insulated panels (SIPS) and insulated concrete form (</a:t>
            </a:r>
            <a:r>
              <a:rPr lang="en-US" dirty="0" err="1"/>
              <a:t>ICF</a:t>
            </a:r>
            <a:r>
              <a:rPr lang="en-US" dirty="0"/>
              <a:t>) walls.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type of double-stud wall consists of an exterior 2x6 or 2x4 stud-framed structural wall and a second 2x4 nonstructural wall built to the inside, with a gap of several inches in between. You can also build double-stud walls with an interior 2x6 or 2x4 stud-framed structural wall and a second 2x4 non-structural exterior wall cantilevered out. This option frees up floor space.</a:t>
            </a:r>
          </a:p>
          <a:p>
            <a:endParaRPr lang="en-US" dirty="0"/>
          </a:p>
          <a:p>
            <a:r>
              <a:rPr lang="en-US" dirty="0"/>
              <a:t>Double-stud walls can be filled with loose-fill or batt insulation, or for extra protection against air leakage, with open-cell spray foam.</a:t>
            </a:r>
          </a:p>
          <a:p>
            <a:endParaRPr lang="en-US" dirty="0"/>
          </a:p>
          <a:p>
            <a:r>
              <a:rPr lang="en-US"/>
              <a:t>A hybrid strategy which provides increased air sealing and moisture protection consists of closed-cell spray foam installed directly against the exterior wall sheathing; the rest of the framing cavity is filled with loose-fill insulation such as cellulose or fiberglass.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3430245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4498438"/>
            <a:ext cx="73683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0BB46"/>
                </a:solidFill>
                <a:latin typeface="Franklin Gothic Demi" panose="020B0703020102020204" pitchFamily="34" charset="0"/>
              </a:rPr>
              <a:t>Double-stud wall framing: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Consists of two framed walls which form a wall cavity.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Creates a cavity that is wider than conventional 2 x 6 framing.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Allows for more insulation, reduced thermal bridging, and higher R-values in exterior walls.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58" y="2907218"/>
            <a:ext cx="8190298" cy="6553892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3E8C36-E744-44E2-97B7-E502D4040295}"/>
              </a:ext>
            </a:extLst>
          </p:cNvPr>
          <p:cNvSpPr/>
          <p:nvPr/>
        </p:nvSpPr>
        <p:spPr>
          <a:xfrm>
            <a:off x="1371600" y="8091431"/>
            <a:ext cx="7166344" cy="12830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43D2F-0FAE-47FE-A279-601691180B97}"/>
              </a:ext>
            </a:extLst>
          </p:cNvPr>
          <p:cNvSpPr/>
          <p:nvPr/>
        </p:nvSpPr>
        <p:spPr>
          <a:xfrm>
            <a:off x="3147538" y="8409768"/>
            <a:ext cx="4982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Ultra-efficient insulation is 25% more efficient than requirements of the 2015 </a:t>
            </a:r>
            <a:r>
              <a:rPr lang="en-US" sz="1800" dirty="0" err="1">
                <a:latin typeface="Franklin Gothic Book" panose="020B0503020102020204" pitchFamily="34" charset="0"/>
                <a:ea typeface="Times New Roman" panose="02020603050405020304" pitchFamily="18" charset="0"/>
              </a:rPr>
              <a:t>IECC</a:t>
            </a:r>
            <a:r>
              <a:rPr lang="en-US" sz="1800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3430245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3" y="568116"/>
            <a:ext cx="1523711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solidFill>
                  <a:srgbClr val="000000"/>
                </a:solidFill>
                <a:latin typeface="Franklin Gothic Heavy" panose="020B0903020102020204" pitchFamily="34" charset="0"/>
              </a:rPr>
              <a:t>INSULATION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CODE</a:t>
            </a:r>
            <a:r>
              <a:rPr lang="en-US" sz="6600" dirty="0">
                <a:latin typeface="Franklin Gothic Heavy" panose="020B0903020102020204" pitchFamily="34" charset="0"/>
              </a:rPr>
              <a:t>: DOUBLE-STUD WALL CONSTRUCTION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B6C210-C668-4628-A3EC-85DB00C66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605" y="8140097"/>
            <a:ext cx="878276" cy="1185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14121" y="2211419"/>
            <a:ext cx="6657584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4121" y="3664278"/>
            <a:ext cx="7834231" cy="4455643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Increasing levels of wall insulation is an easy way to boost a home’s thermal envelope.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Double-stud wall construction relies on standard and relatively inexpensive materials such as wood studs.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Construction crews may be more familiar with the methods used for double-stud construction compared to other high-R-value options such as structural insulated panels (SIPS) and insulated concrete form (</a:t>
            </a:r>
            <a:r>
              <a:rPr lang="en-US" sz="2400" dirty="0" err="1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ICF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) walls.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" y="180753"/>
            <a:ext cx="6691599" cy="10106247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17997714" y="2211419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-473617"/>
            <a:ext cx="5885543" cy="3690357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3671703"/>
            <a:ext cx="9016409" cy="5632311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Demi" panose="020B07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Option 1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: exterior 2x6 or 2x4 stud-framed structural wall and second 2x4 nonstructural wall built to the inside, with a gap of several inches in between.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Demi" panose="020B07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Option 2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: interior 2x6 or 2x4 stud-framed structural wall and a second 2x4 non-structural exterior wall cantilevered out.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Double-stud walls can be filled with loose-fill or batt insulation, or with open-cell spray foam.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Demi" panose="020B07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Hybrid strategy</a:t>
            </a: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: closed-cell spray foam installed directly against exterior wall sheathing; rest of the framing cavity filled with loose-fill insulation (cellulose or fiberglass). 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3D063E-8B60-4459-9B04-AF9350305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552" y="2987596"/>
            <a:ext cx="5795568" cy="612574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B6EBFF-E462-44B3-8430-95CAE02BF031}"/>
              </a:ext>
            </a:extLst>
          </p:cNvPr>
          <p:cNvSpPr/>
          <p:nvPr/>
        </p:nvSpPr>
        <p:spPr>
          <a:xfrm>
            <a:off x="0" y="2285847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2872</TotalTime>
  <Words>487</Words>
  <Application>Microsoft Office PowerPoint</Application>
  <PresentationFormat>Custom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Franklin Gothic Demi</vt:lpstr>
      <vt:lpstr>Franklin Gothic Heavy</vt:lpstr>
      <vt:lpstr>Lato</vt:lpstr>
      <vt:lpstr>Franklin Gothic Book</vt:lpstr>
      <vt:lpstr>Arial</vt:lpstr>
      <vt:lpstr>Lato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Kiolbasa, Edward J</cp:lastModifiedBy>
  <cp:revision>321</cp:revision>
  <dcterms:created xsi:type="dcterms:W3CDTF">2017-04-03T13:46:27Z</dcterms:created>
  <dcterms:modified xsi:type="dcterms:W3CDTF">2022-05-23T21:25:25Z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