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RcEWLPYOSCXjPlWojRogNBAoV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Floors above unconditioned basements and crawlspaces can be insulated to high levels using batt or spray foam insulation, or a combination. The insulation must be in full contact with the continuous air barrier, which separates the house from the unconditioned space below. When basements or crawlspaces are uninsulated, the subfloor, which is typically OSB or plywood, serves as the air barrier.</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It’s a best practice in all climates to connect the crawlspace or basement to the house by air-sealing and insulating along the walls of the basement or crawlspace. However, there are circumstances where the floor above a basement or crawlspace serves as the thermal boundary. These floors above unconditioned space can be a prime source of heat loss and result in uncomfortably cold floors. Insulating and air sealing to or above code requirements helps avoid these issues.</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insulating, any holes around plumbing wiring, etc. in the subfloor must be sealed. Batt insulation should be installed so that it fits tightly between the floor joists with no gaps, compressions, or voids. Metal staves or wire can be used to keep the batts in continuous contact with the subfloor. Spray foam insulation can be used as a high-R alternative to batts. To qualify as an air barrier, open-cell or closed-cell foam must have a finished thickness greater than or equal to 5.5 inches or 1.5 inches, respectively.</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p:nvPr/>
        </p:nvSpPr>
        <p:spPr>
          <a:xfrm>
            <a:off x="895780" y="265716"/>
            <a:ext cx="16496400" cy="335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PROCESS/REQUIREMENTS</a:t>
            </a:r>
            <a:r>
              <a:rPr lang="en-US" sz="6600">
                <a:solidFill>
                  <a:srgbClr val="000000"/>
                </a:solidFill>
                <a:latin typeface="Libre Franklin Black"/>
                <a:ea typeface="Libre Franklin Black"/>
                <a:cs typeface="Libre Franklin Black"/>
                <a:sym typeface="Libre Franklin Black"/>
              </a:rPr>
              <a:t>: INSULATING FLOORS OVER UNCONDITIONED SPACE</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a:spLocks noGrp="1"/>
          </p:cNvSpPr>
          <p:nvPr>
            <p:ph type="body" idx="1"/>
          </p:nvPr>
        </p:nvSpPr>
        <p:spPr>
          <a:xfrm>
            <a:off x="1371600" y="4251907"/>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210372"/>
            <a:ext cx="9573768"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60BB46"/>
                </a:solidFill>
                <a:latin typeface="Franklin Gothic"/>
                <a:ea typeface="Franklin Gothic"/>
                <a:cs typeface="Franklin Gothic"/>
                <a:sym typeface="Franklin Gothic"/>
              </a:rPr>
              <a:t>Floors above unconditioned basements and crawlspaces:</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dirty="0">
                <a:solidFill>
                  <a:srgbClr val="231F20"/>
                </a:solidFill>
                <a:latin typeface="Libre Franklin"/>
                <a:ea typeface="Libre Franklin"/>
                <a:cs typeface="Libre Franklin"/>
                <a:sym typeface="Libre Franklin"/>
              </a:rPr>
              <a:t>Can be insulated to high levels using batt or spray foam insulation, or a combination. </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dirty="0">
                <a:solidFill>
                  <a:srgbClr val="231F20"/>
                </a:solidFill>
                <a:latin typeface="Libre Franklin"/>
                <a:ea typeface="Libre Franklin"/>
                <a:cs typeface="Libre Franklin"/>
                <a:sym typeface="Libre Franklin"/>
              </a:rPr>
              <a:t>Require a continuous air barrier, which is usually the subfloor.</a:t>
            </a:r>
            <a:endParaRPr dirty="0"/>
          </a:p>
          <a:p>
            <a:pPr marL="342900" marR="0" lvl="0" indent="-342900" algn="l" rtl="0">
              <a:lnSpc>
                <a:spcPct val="150000"/>
              </a:lnSpc>
              <a:spcBef>
                <a:spcPts val="0"/>
              </a:spcBef>
              <a:spcAft>
                <a:spcPts val="0"/>
              </a:spcAft>
              <a:buClr>
                <a:srgbClr val="231F20"/>
              </a:buClr>
              <a:buSzPts val="2400"/>
              <a:buFont typeface="Noto Sans Symbols"/>
              <a:buChar char="▪"/>
            </a:pPr>
            <a:r>
              <a:rPr lang="en-US" sz="2400" dirty="0">
                <a:solidFill>
                  <a:srgbClr val="231F20"/>
                </a:solidFill>
                <a:latin typeface="Libre Franklin"/>
                <a:ea typeface="Libre Franklin"/>
                <a:cs typeface="Libre Franklin"/>
                <a:sym typeface="Libre Franklin"/>
              </a:rPr>
              <a:t>Require insulation to be in full contact with the continuous air barrier.</a:t>
            </a:r>
            <a:endParaRPr dirty="0"/>
          </a:p>
        </p:txBody>
      </p:sp>
      <p:pic>
        <p:nvPicPr>
          <p:cNvPr id="391" name="Google Shape;391;p1"/>
          <p:cNvPicPr preferRelativeResize="0">
            <a:picLocks noGrp="1"/>
          </p:cNvPicPr>
          <p:nvPr>
            <p:ph type="pic" idx="2"/>
          </p:nvPr>
        </p:nvPicPr>
        <p:blipFill rotWithShape="1">
          <a:blip r:embed="rId3">
            <a:alphaModFix/>
          </a:blip>
          <a:srcRect/>
          <a:stretch/>
        </p:blipFill>
        <p:spPr>
          <a:xfrm>
            <a:off x="11893296" y="3586308"/>
            <a:ext cx="6394704" cy="6132576"/>
          </a:xfrm>
          <a:prstGeom prst="rect">
            <a:avLst/>
          </a:prstGeom>
          <a:solidFill>
            <a:srgbClr val="F2F2F2"/>
          </a:solidFill>
          <a:ln>
            <a:noFill/>
          </a:ln>
        </p:spPr>
      </p:pic>
      <p:sp>
        <p:nvSpPr>
          <p:cNvPr id="392" name="Google Shape;392;p1"/>
          <p:cNvSpPr/>
          <p:nvPr/>
        </p:nvSpPr>
        <p:spPr>
          <a:xfrm>
            <a:off x="3554531" y="8710933"/>
            <a:ext cx="403236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dirty="0">
              <a:solidFill>
                <a:schemeClr val="lt1"/>
              </a:solidFill>
              <a:latin typeface="Lato"/>
              <a:ea typeface="Lato"/>
              <a:cs typeface="Lato"/>
              <a:sym typeface="Lato"/>
            </a:endParaRPr>
          </a:p>
        </p:txBody>
      </p:sp>
      <p:pic>
        <p:nvPicPr>
          <p:cNvPr id="393" name="Google Shape;393;p1"/>
          <p:cNvPicPr preferRelativeResize="0"/>
          <p:nvPr/>
        </p:nvPicPr>
        <p:blipFill>
          <a:blip r:embed="rId4"/>
          <a:srcRect/>
          <a:stretch/>
        </p:blipFill>
        <p:spPr>
          <a:xfrm>
            <a:off x="3938091" y="8798746"/>
            <a:ext cx="880533" cy="1188720"/>
          </a:xfrm>
          <a:prstGeom prst="rect">
            <a:avLst/>
          </a:prstGeom>
          <a:noFill/>
          <a:ln>
            <a:noFill/>
          </a:ln>
        </p:spPr>
      </p:pic>
      <p:sp>
        <p:nvSpPr>
          <p:cNvPr id="394" name="Google Shape;394;p1"/>
          <p:cNvSpPr/>
          <p:nvPr/>
        </p:nvSpPr>
        <p:spPr>
          <a:xfrm>
            <a:off x="0" y="425190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5"/>
          <a:srcRect/>
          <a:stretch/>
        </p:blipFill>
        <p:spPr>
          <a:xfrm>
            <a:off x="6241648" y="8785819"/>
            <a:ext cx="876019" cy="1182626"/>
          </a:xfrm>
          <a:prstGeom prst="rect">
            <a:avLst/>
          </a:prstGeom>
          <a:noFill/>
          <a:ln>
            <a:noFill/>
          </a:ln>
        </p:spPr>
      </p:pic>
      <p:pic>
        <p:nvPicPr>
          <p:cNvPr id="396" name="Google Shape;396;p1"/>
          <p:cNvPicPr preferRelativeResize="0"/>
          <p:nvPr/>
        </p:nvPicPr>
        <p:blipFill>
          <a:blip r:embed="rId6"/>
          <a:srcRect/>
          <a:stretch/>
        </p:blipFill>
        <p:spPr>
          <a:xfrm>
            <a:off x="5091284" y="8759599"/>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1347436" y="2281384"/>
            <a:ext cx="5989500" cy="6557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best practice is to connect the crawlspace or basement to the house by air sealing and insulating walls.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There are circumstances where the floor above a basement or crawlspace serves as the thermal boundary.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Floors above unconditioned space can be a prime source of heat loss and result in uncomfortably cold floors.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Insulating and air sealing to or above code requirements helps avoid these issues.</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4610617" y="2332549"/>
            <a:ext cx="5811501" cy="6135144"/>
          </a:xfrm>
          <a:prstGeom prst="rect">
            <a:avLst/>
          </a:prstGeom>
          <a:solidFill>
            <a:srgbClr val="F2F2F2"/>
          </a:solidFill>
          <a:ln>
            <a:noFill/>
          </a:ln>
        </p:spPr>
      </p:pic>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
          <p:cNvPicPr preferRelativeResize="0">
            <a:picLocks noGrp="1"/>
          </p:cNvPicPr>
          <p:nvPr>
            <p:ph type="pic" idx="2"/>
          </p:nvPr>
        </p:nvPicPr>
        <p:blipFill rotWithShape="1">
          <a:blip r:embed="rId3">
            <a:alphaModFix/>
          </a:blip>
          <a:srcRect/>
          <a:stretch/>
        </p:blipFill>
        <p:spPr>
          <a:xfrm>
            <a:off x="1133857" y="177123"/>
            <a:ext cx="7582408" cy="10109878"/>
          </a:xfrm>
          <a:prstGeom prst="rect">
            <a:avLst/>
          </a:prstGeom>
          <a:solidFill>
            <a:srgbClr val="F2F2F2"/>
          </a:solidFill>
          <a:ln>
            <a:noFill/>
          </a:ln>
        </p:spPr>
      </p:pic>
      <p:sp>
        <p:nvSpPr>
          <p:cNvPr id="412" name="Google Shape;412;p3"/>
          <p:cNvSpPr txBox="1">
            <a:spLocks noGrp="1"/>
          </p:cNvSpPr>
          <p:nvPr>
            <p:ph type="body" idx="1"/>
          </p:nvPr>
        </p:nvSpPr>
        <p:spPr>
          <a:xfrm>
            <a:off x="9893808" y="-1343786"/>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9893808" y="2660120"/>
            <a:ext cx="7328400" cy="6557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Any holes around plumbing wiring, etc. in the subfloor must be sealed.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Batt insulation should fit tightly between the floor joists with no gaps, compressions, or voids.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Metal staves or wire should be used to keep the batts in continuous contact with the subfloor.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Spray foam insulation can be used as a high-R alternative to batts.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To qualify as an air barrier, open-cell or closed-cell foam must have a finished thickness greater than or equal to 5.5 inches or 1.5 inches, respectively.</a:t>
            </a:r>
            <a:endParaRPr sz="2400">
              <a:solidFill>
                <a:schemeClr val="dk1"/>
              </a:solidFill>
              <a:latin typeface="Lato"/>
              <a:ea typeface="Lato"/>
              <a:cs typeface="Lato"/>
              <a:sym typeface="Lato"/>
            </a:endParaRPr>
          </a:p>
        </p:txBody>
      </p:sp>
      <p:sp>
        <p:nvSpPr>
          <p:cNvPr id="414" name="Google Shape;414;p3"/>
          <p:cNvSpPr/>
          <p:nvPr/>
        </p:nvSpPr>
        <p:spPr>
          <a:xfrm>
            <a:off x="17997714" y="140653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