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515B65"/>
    <a:srgbClr val="00853D"/>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4" d="100"/>
          <a:sy n="34" d="100"/>
        </p:scale>
        <p:origin x="1506" y="12"/>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cold climates (Climate Zones 5 and higher) a protective membrane should be installed along the roof eaves to help protect the edge of the roof from ice dam formation. The membrane must be installed from the edge of the roof deck over the eave and extend over the attic space at least two feet. </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Cold climates present a special challenge to a home's roof. During the cold months, freeze-thaw cycles can lead to the formation of ice dams. In severe cases, ice dams have caused roof collapses. Just as damaging, the accumulating water can back up between the shingles then saturate and penetrate the roof underlayment and begin leaking into the attic. Sealing the eaves can protect them from water intrusion.</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self-sealing membrane should extend at least two feet in from the interior plane of the wall. The membrane should be installed starting at the eave edge first. Extending the self-sealing membrane over the metal drip edge ensures water will not find access at the very edge of the eave.</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03/05/2022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844899"/>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913092"/>
            <a:ext cx="9399181" cy="2179058"/>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Self-sealing membrane:</a:t>
            </a:r>
            <a:endParaRPr lang="en-US" sz="2400" dirty="0">
              <a:solidFill>
                <a:srgbClr val="231F20"/>
              </a:solidFill>
              <a:latin typeface="Franklin Gothic Demi" panose="020B0703020102020204" pitchFamily="34" charset="0"/>
            </a:endParaRP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Should be installed along roof eaves in Climate Zones 5 and higher.</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Can help protect the edge of the roof from ice dam formation.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Should extend over the attic space at least two feet.</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p:blipFill>
        <p:spPr>
          <a:xfrm>
            <a:off x="10770781" y="3618657"/>
            <a:ext cx="6779624" cy="5459857"/>
          </a:xfrm>
          <a:prstGeom prst="rect">
            <a:avLst/>
          </a:prstGeom>
        </p:spPr>
      </p:pic>
      <p:sp>
        <p:nvSpPr>
          <p:cNvPr id="5" name="Rectangle 4">
            <a:extLst>
              <a:ext uri="{FF2B5EF4-FFF2-40B4-BE49-F238E27FC236}">
                <a16:creationId xmlns:a16="http://schemas.microsoft.com/office/drawing/2014/main" id="{663E8C36-E744-44E2-97B7-E502D4040295}"/>
              </a:ext>
            </a:extLst>
          </p:cNvPr>
          <p:cNvSpPr/>
          <p:nvPr/>
        </p:nvSpPr>
        <p:spPr>
          <a:xfrm>
            <a:off x="1382233" y="7667917"/>
            <a:ext cx="1470992"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6FB255-520D-432F-B2B8-BE5838389013}"/>
              </a:ext>
            </a:extLst>
          </p:cNvPr>
          <p:cNvSpPr/>
          <p:nvPr/>
        </p:nvSpPr>
        <p:spPr>
          <a:xfrm>
            <a:off x="0" y="3844899"/>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4599159"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ROOFING: INSTALLING </a:t>
            </a:r>
            <a:r>
              <a:rPr lang="en-US" sz="6600" dirty="0">
                <a:solidFill>
                  <a:srgbClr val="00853D"/>
                </a:solidFill>
                <a:latin typeface="Franklin Gothic Heavy" panose="020B0903020102020204" pitchFamily="34" charset="0"/>
              </a:rPr>
              <a:t>SELF-SEALING </a:t>
            </a:r>
            <a:r>
              <a:rPr lang="en-US" sz="6600" dirty="0">
                <a:latin typeface="Franklin Gothic Heavy" panose="020B0903020102020204" pitchFamily="34" charset="0"/>
              </a:rPr>
              <a:t>MEMBRANE AT EAVES</a:t>
            </a:r>
          </a:p>
        </p:txBody>
      </p:sp>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83931" y="7738179"/>
            <a:ext cx="876019" cy="1182626"/>
          </a:xfrm>
          <a:prstGeom prst="rect">
            <a:avLst/>
          </a:prstGeom>
        </p:spPr>
      </p:pic>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1631784"/>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9624901" y="3370521"/>
            <a:ext cx="7910623" cy="5009641"/>
          </a:xfrm>
          <a:prstGeom prst="rect">
            <a:avLst/>
          </a:prstGeom>
          <a:noFill/>
        </p:spPr>
        <p:txBody>
          <a:bodyPr wrap="square" numCol="1"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Cold climates present a special challenge to a home's roof.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During the cold months, freeze-thaw cycles can lead to the formation of ice dams. In severe cases, ice dams have caused roof collapses.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Just as damaging, the accumulating water can back up between the shingles then saturate and penetrate the roof underlayment and begin leaking into the attic.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Sealing the eaves can protect them from water intrusion.</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1185975" y="3161285"/>
            <a:ext cx="7477125" cy="5695950"/>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163178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1371600" y="2023649"/>
            <a:ext cx="5243521" cy="1685654"/>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self-sealing membrane should extend at least two feet in from the interior plane of the wall. </a:t>
            </a:r>
            <a:endParaRPr lang="en-US" sz="2400" dirty="0"/>
          </a:p>
        </p:txBody>
      </p:sp>
      <p:sp>
        <p:nvSpPr>
          <p:cNvPr id="35" name="TextBox 34"/>
          <p:cNvSpPr txBox="1"/>
          <p:nvPr/>
        </p:nvSpPr>
        <p:spPr>
          <a:xfrm>
            <a:off x="6998097" y="2023648"/>
            <a:ext cx="3209160" cy="1685654"/>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membrane should be installed starting at the eave edge first. </a:t>
            </a:r>
            <a:endParaRPr lang="en-US" sz="2400" dirty="0"/>
          </a:p>
        </p:txBody>
      </p:sp>
      <p:sp>
        <p:nvSpPr>
          <p:cNvPr id="36" name="TextBox 35"/>
          <p:cNvSpPr txBox="1"/>
          <p:nvPr/>
        </p:nvSpPr>
        <p:spPr>
          <a:xfrm>
            <a:off x="11438955" y="2023648"/>
            <a:ext cx="5777903" cy="1685654"/>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Extending the self-sealing membrane over the metal drip edge ensures water will not find access at the very edge of the eave.</a:t>
            </a:r>
            <a:endParaRPr lang="en-US" sz="2400" dirty="0"/>
          </a:p>
        </p:txBody>
      </p:sp>
      <p:sp>
        <p:nvSpPr>
          <p:cNvPr id="11" name="TextBox 10"/>
          <p:cNvSpPr txBox="1"/>
          <p:nvPr/>
        </p:nvSpPr>
        <p:spPr>
          <a:xfrm>
            <a:off x="1371600" y="934238"/>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01</a:t>
            </a:r>
            <a:endParaRPr lang="en-GB" sz="3600" dirty="0">
              <a:latin typeface="Franklin Gothic Heavy" panose="020B0903020102020204" pitchFamily="34" charset="0"/>
            </a:endParaRPr>
          </a:p>
        </p:txBody>
      </p:sp>
      <p:sp>
        <p:nvSpPr>
          <p:cNvPr id="37" name="TextBox 36"/>
          <p:cNvSpPr txBox="1"/>
          <p:nvPr/>
        </p:nvSpPr>
        <p:spPr>
          <a:xfrm>
            <a:off x="6998096" y="913082"/>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02</a:t>
            </a:r>
            <a:endParaRPr lang="en-GB" sz="3600" dirty="0">
              <a:latin typeface="Franklin Gothic Heavy" panose="020B0903020102020204" pitchFamily="34" charset="0"/>
            </a:endParaRPr>
          </a:p>
        </p:txBody>
      </p:sp>
      <p:sp>
        <p:nvSpPr>
          <p:cNvPr id="38" name="TextBox 37"/>
          <p:cNvSpPr txBox="1"/>
          <p:nvPr/>
        </p:nvSpPr>
        <p:spPr>
          <a:xfrm>
            <a:off x="11483864" y="946900"/>
            <a:ext cx="1393371" cy="646331"/>
          </a:xfrm>
          <a:prstGeom prst="rect">
            <a:avLst/>
          </a:prstGeom>
          <a:noFill/>
          <a:ln>
            <a:noFill/>
          </a:ln>
        </p:spPr>
        <p:txBody>
          <a:bodyPr wrap="square" rtlCol="0">
            <a:spAutoFit/>
          </a:bodyPr>
          <a:lstStyle/>
          <a:p>
            <a:pPr algn="ctr"/>
            <a:r>
              <a:rPr lang="en-US" sz="3600" dirty="0">
                <a:latin typeface="Franklin Gothic Heavy" panose="020B0903020102020204" pitchFamily="34" charset="0"/>
              </a:rPr>
              <a:t>03</a:t>
            </a:r>
            <a:endParaRPr lang="en-GB" sz="3600" dirty="0">
              <a:latin typeface="Franklin Gothic Heavy" panose="020B0903020102020204" pitchFamily="34" charset="0"/>
            </a:endParaRPr>
          </a:p>
        </p:txBody>
      </p:sp>
      <p:sp>
        <p:nvSpPr>
          <p:cNvPr id="12" name="Freeform 11"/>
          <p:cNvSpPr/>
          <p:nvPr/>
        </p:nvSpPr>
        <p:spPr>
          <a:xfrm>
            <a:off x="1563400" y="1614387"/>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7114209" y="1593231"/>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11599977" y="1627049"/>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t="30443" r="3094" b="17325"/>
          <a:stretch/>
        </p:blipFill>
        <p:spPr>
          <a:xfrm>
            <a:off x="6998097" y="4343665"/>
            <a:ext cx="9120862" cy="5943335"/>
          </a:xfr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2851</TotalTime>
  <Words>374</Words>
  <Application>Microsoft Office PowerPoint</Application>
  <PresentationFormat>Custom</PresentationFormat>
  <Paragraphs>25</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vt:lpstr>
      <vt:lpstr>Calibri</vt:lpstr>
      <vt:lpstr>Wingdings</vt:lpstr>
      <vt:lpstr>Franklin Gothic Demi</vt:lpstr>
      <vt:lpstr>Lato Black</vt:lpstr>
      <vt:lpstr>Franklin Gothic Heavy</vt:lpstr>
      <vt:lpstr>Franklin Gothic Book</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320</cp:revision>
  <dcterms:created xsi:type="dcterms:W3CDTF">2017-04-03T13:46:27Z</dcterms:created>
  <dcterms:modified xsi:type="dcterms:W3CDTF">2022-05-03T23:06:32Z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