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8" d="100"/>
          <a:sy n="38" d="100"/>
        </p:scale>
        <p:origin x="1722" y="6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exterior wall cladding systems leak at some point because of wind pressure and capillary action, which can drive rainwater through the many cracks, joints, and small gaps. With typical residential siding systems, it is almost impossible to seal all these holes. </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Wall moisture control systems help divert and drain water away from above-grade walls and help minimize the risk of water damage in the home.</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drainage approach to protect a home’s exterior from rainwater, any water that leaks through the cladding will run into a water-resistant surface (that is, </a:t>
            </a:r>
            <a:r>
              <a:rPr lang="en-US" dirty="0" err="1"/>
              <a:t>housewrap</a:t>
            </a:r>
            <a:r>
              <a:rPr lang="en-US" dirty="0"/>
              <a:t> or rigid foam) and safely drain down and out of the wall. </a:t>
            </a:r>
          </a:p>
          <a:p>
            <a:endParaRPr lang="en-US" dirty="0"/>
          </a:p>
          <a:p>
            <a:r>
              <a:rPr lang="en-US" dirty="0" err="1"/>
              <a:t>Housewrap</a:t>
            </a:r>
            <a:r>
              <a:rPr lang="en-US" dirty="0"/>
              <a:t> should be securely taped or sealed at all seams and lapped over any exterior wall flashings installed around window and door openings or where roofs intersect walls. Any holes through the wall (for example, for water spigots, exhaust vent outlets, HVAC line sets, or wiring for outdoor light fixtures and receptacles) should also be thoroughly sealed or gasketed.</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16/03/2022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289859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3966788"/>
            <a:ext cx="8604504" cy="1686616"/>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Most exterior wall cladding systems leak at some point because of wind pressure and capillary action, which can drive rainwater through the many cracks, joints, and small gaps. </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11168986" y="2505403"/>
            <a:ext cx="5266401" cy="6565446"/>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289859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4804793" cy="1323439"/>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WATER-MANAGED </a:t>
            </a:r>
            <a:r>
              <a:rPr lang="en-US" sz="6600" dirty="0">
                <a:solidFill>
                  <a:srgbClr val="00853D"/>
                </a:solidFill>
                <a:latin typeface="Franklin Gothic Heavy" panose="020B0903020102020204" pitchFamily="34" charset="0"/>
              </a:rPr>
              <a:t>WALLS</a:t>
            </a:r>
          </a:p>
        </p:txBody>
      </p:sp>
      <p:grpSp>
        <p:nvGrpSpPr>
          <p:cNvPr id="2" name="Group 1">
            <a:extLst>
              <a:ext uri="{FF2B5EF4-FFF2-40B4-BE49-F238E27FC236}">
                <a16:creationId xmlns:a16="http://schemas.microsoft.com/office/drawing/2014/main" id="{E00FAFAB-C413-4F19-B9CC-6C6C907C403C}"/>
              </a:ext>
            </a:extLst>
          </p:cNvPr>
          <p:cNvGrpSpPr/>
          <p:nvPr/>
        </p:nvGrpSpPr>
        <p:grpSpPr>
          <a:xfrm>
            <a:off x="1371600" y="7787842"/>
            <a:ext cx="6045200" cy="1283007"/>
            <a:chOff x="1168400" y="8511138"/>
            <a:chExt cx="6045200" cy="1283007"/>
          </a:xfrm>
        </p:grpSpPr>
        <p:sp>
          <p:nvSpPr>
            <p:cNvPr id="5" name="Rectangle 4">
              <a:extLst>
                <a:ext uri="{FF2B5EF4-FFF2-40B4-BE49-F238E27FC236}">
                  <a16:creationId xmlns:a16="http://schemas.microsoft.com/office/drawing/2014/main" id="{663E8C36-E744-44E2-97B7-E502D4040295}"/>
                </a:ext>
              </a:extLst>
            </p:cNvPr>
            <p:cNvSpPr/>
            <p:nvPr/>
          </p:nvSpPr>
          <p:spPr>
            <a:xfrm>
              <a:off x="1168400" y="8511138"/>
              <a:ext cx="6045200"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5615" y="8597293"/>
              <a:ext cx="880533" cy="1188721"/>
            </a:xfrm>
            <a:prstGeom prst="rect">
              <a:avLst/>
            </a:prstGeom>
          </p:spPr>
        </p:pic>
        <p:pic>
          <p:nvPicPr>
            <p:cNvPr id="9" name="Picture 8">
              <a:extLst>
                <a:ext uri="{FF2B5EF4-FFF2-40B4-BE49-F238E27FC236}">
                  <a16:creationId xmlns:a16="http://schemas.microsoft.com/office/drawing/2014/main" id="{E977B850-E4FB-4D23-8BC9-D65A43B4E1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47842" y="8563061"/>
              <a:ext cx="880533" cy="1188720"/>
            </a:xfrm>
            <a:prstGeom prst="rect">
              <a:avLst/>
            </a:prstGeom>
          </p:spPr>
        </p:pic>
        <p:pic>
          <p:nvPicPr>
            <p:cNvPr id="3" name="Picture 2">
              <a:extLst>
                <a:ext uri="{FF2B5EF4-FFF2-40B4-BE49-F238E27FC236}">
                  <a16:creationId xmlns:a16="http://schemas.microsoft.com/office/drawing/2014/main" id="{47A16EEE-E34C-42CC-80F6-0F6816D3112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03516" y="8563061"/>
              <a:ext cx="876019" cy="1182626"/>
            </a:xfrm>
            <a:prstGeom prst="rect">
              <a:avLst/>
            </a:prstGeom>
          </p:spPr>
        </p:pic>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457508" y="8585004"/>
              <a:ext cx="878276" cy="1185674"/>
            </a:xfrm>
            <a:prstGeom prst="rect">
              <a:avLst/>
            </a:prstGeom>
          </p:spPr>
        </p:pic>
        <p:pic>
          <p:nvPicPr>
            <p:cNvPr id="15" name="Picture 14">
              <a:extLst>
                <a:ext uri="{FF2B5EF4-FFF2-40B4-BE49-F238E27FC236}">
                  <a16:creationId xmlns:a16="http://schemas.microsoft.com/office/drawing/2014/main" id="{6A00CF42-23FF-475B-BB55-A2180E67C6E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757108" y="8586528"/>
              <a:ext cx="876019" cy="1182626"/>
            </a:xfrm>
            <a:prstGeom prst="rect">
              <a:avLst/>
            </a:prstGeom>
          </p:spPr>
        </p:pic>
      </p:gr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9144000" y="3537086"/>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9290714" y="4891088"/>
            <a:ext cx="7026973" cy="1685654"/>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Wall moisture control systems help divert and drain water away from above-grade walls and help minimize the risk of water damage in the home.</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1315574" y="2537178"/>
            <a:ext cx="6950192" cy="5212644"/>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17997716" y="3537086"/>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11576046" y="2702080"/>
            <a:ext cx="5568953" cy="5009641"/>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Any water that leaks through the cladding will run into </a:t>
            </a: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housewrap</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 and safely drain down and out of the wall. </a:t>
            </a:r>
          </a:p>
          <a:p>
            <a:pPr>
              <a:lnSpc>
                <a:spcPct val="150000"/>
              </a:lnSpc>
            </a:pPr>
            <a:endParaRPr lang="en-US" sz="24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Housewrap</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 should be securely taped or sealed at all seams and lapped over any exterior wall flashings installed around window and door openings or where roofs intersect walls.</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5333888" y="1885352"/>
            <a:ext cx="4486768" cy="7392904"/>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TotalTime>
  <Words>302</Words>
  <Application>Microsoft Office PowerPoint</Application>
  <PresentationFormat>Custom</PresentationFormat>
  <Paragraphs>18</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Franklin Gothic Heavy</vt:lpstr>
      <vt:lpstr>Lato Black</vt:lpstr>
      <vt:lpstr>Calibri</vt:lpstr>
      <vt:lpstr>Franklin Gothic Demi</vt:lpstr>
      <vt:lpstr>Lato</vt:lpstr>
      <vt:lpstr>Arial</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322</cp:revision>
  <dcterms:created xsi:type="dcterms:W3CDTF">2017-04-03T13:46:27Z</dcterms:created>
  <dcterms:modified xsi:type="dcterms:W3CDTF">2022-03-17T02:50:36Z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