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1" r:id="rId3"/>
    <p:sldId id="280"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7"/>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4/28/2022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Demand plumbing is another alternative to the trunk-and-branch layout and its problems, like wasted water. It involves designing a compact plumbing distribution system, using a recirculation line, and placing short “branches” to each hot water fixture. </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Recirculating systems save time and deliver hot water to faucets quickly, adding convenience for the homeowner. They also conserve water. Currently, between 400 billion and 1.3 trillion gallons of water are wasted in US households per year while waiting for water to heat up. What’s more, these systems limit municipal energy waste. 800 to 1,600 kilowatt-hours per year are used to treat and pump the water to households that will eventually be wasted while the occupant waits for tap water to heat.</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396636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 circulation loop brings the supply portion of the loop close to each fixture or appliance. The best way to operate the pump is to use demand-initiated controls. A circulating pump draws hot water through the supply portion of the loop and returns any ambient-temperature water left sitting within the loop to the water heater. Ideally, the circulation loop should be placed where it can be kept as short as possible and within 10 feet of every fixture. </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425871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28/04/2022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tags" Target="../tags/tag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4.xml"/><Relationship Id="rId1" Type="http://schemas.openxmlformats.org/officeDocument/2006/relationships/tags" Target="../tags/tag8.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784119"/>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852312"/>
            <a:ext cx="8696425" cy="3231654"/>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Another alternative for minimizing water waste at hot water faucets is demand plumbing, which entails:</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Designing a compact plumbing distribution system.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Using a recirculation line (or hot water priming loop) and placing short “branches” to each hot water fixture.</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0986657" y="3427381"/>
            <a:ext cx="5929745" cy="6008808"/>
          </a:xfrm>
        </p:spPr>
      </p:pic>
      <p:sp>
        <p:nvSpPr>
          <p:cNvPr id="5" name="Rectangle 4">
            <a:extLst>
              <a:ext uri="{FF2B5EF4-FFF2-40B4-BE49-F238E27FC236}">
                <a16:creationId xmlns:a16="http://schemas.microsoft.com/office/drawing/2014/main" id="{663E8C36-E744-44E2-97B7-E502D4040295}"/>
              </a:ext>
            </a:extLst>
          </p:cNvPr>
          <p:cNvSpPr/>
          <p:nvPr/>
        </p:nvSpPr>
        <p:spPr>
          <a:xfrm>
            <a:off x="2194560" y="8511138"/>
            <a:ext cx="1732548"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4388" y="8595636"/>
            <a:ext cx="882988" cy="1192035"/>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784119"/>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4477053"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HOT WATER CAN BE </a:t>
            </a:r>
            <a:r>
              <a:rPr lang="en-US" sz="6600" dirty="0">
                <a:solidFill>
                  <a:srgbClr val="00853D"/>
                </a:solidFill>
                <a:latin typeface="Franklin Gothic Heavy" panose="020B0903020102020204" pitchFamily="34" charset="0"/>
              </a:rPr>
              <a:t>RECIRCULATED</a:t>
            </a:r>
            <a:r>
              <a:rPr lang="en-US" sz="6600" dirty="0">
                <a:latin typeface="Franklin Gothic Heavy" panose="020B0903020102020204" pitchFamily="34" charset="0"/>
              </a:rPr>
              <a:t>: DEMAND PLUMBING</a:t>
            </a:r>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196978"/>
            <a:ext cx="4938713"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1" y="4265171"/>
            <a:ext cx="6617368" cy="2739211"/>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When they are used correctly, recirculating systems:</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Save time.</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Conserve water.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Limit municipal energy waste. </a:t>
            </a:r>
          </a:p>
        </p:txBody>
      </p:sp>
      <p:sp>
        <p:nvSpPr>
          <p:cNvPr id="10" name="Rectangle 9">
            <a:extLst>
              <a:ext uri="{FF2B5EF4-FFF2-40B4-BE49-F238E27FC236}">
                <a16:creationId xmlns:a16="http://schemas.microsoft.com/office/drawing/2014/main" id="{FD6FB255-520D-432F-B2B8-BE5838389013}"/>
              </a:ext>
            </a:extLst>
          </p:cNvPr>
          <p:cNvSpPr/>
          <p:nvPr/>
        </p:nvSpPr>
        <p:spPr>
          <a:xfrm>
            <a:off x="0" y="3196978"/>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Point of Use, Undersink Residential Hot Water Recirculation Pump A &quot;point of use&quot; residential hot water recirculation pump installed below a bathroom vanity. The image includes the pump, water piping, power line and start button mounted in the cabinet. The image was acquired with a Canon 5D MkIII full frame camera. Water Pump Stock Photo">
            <a:extLst>
              <a:ext uri="{FF2B5EF4-FFF2-40B4-BE49-F238E27FC236}">
                <a16:creationId xmlns:a16="http://schemas.microsoft.com/office/drawing/2014/main" id="{DE43CB57-CDA6-4C76-BC21-8A7E597948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1" y="1706078"/>
            <a:ext cx="7772400" cy="7772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7675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7092658"/>
            <a:ext cx="6657584" cy="1016000"/>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5041228" y="6929368"/>
            <a:ext cx="12676922" cy="2862322"/>
          </a:xfrm>
          <a:prstGeom prst="rect">
            <a:avLst/>
          </a:prstGeom>
          <a:noFill/>
        </p:spPr>
        <p:txBody>
          <a:bodyPr wrap="square" numCol="2"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 a demand plumbing layout, a circulation loop brings the supply part of the loop close to each fixture or appliance. </a:t>
            </a:r>
          </a:p>
          <a:p>
            <a:pPr>
              <a:lnSpc>
                <a:spcPct val="150000"/>
              </a:lnSpc>
            </a:pPr>
            <a:endParaRPr lang="en-US" sz="2400" dirty="0">
              <a:latin typeface="Franklin Gothic Book" panose="020B0503020102020204" pitchFamily="34" charset="0"/>
              <a:ea typeface="BatangChe" panose="02030609000101010101" pitchFamily="49" charset="-127"/>
              <a:cs typeface="Miriam Fixed" panose="020B0509050101010101" pitchFamily="49" charset="-79"/>
            </a:endParaRPr>
          </a:p>
          <a:p>
            <a:pPr>
              <a:lnSpc>
                <a:spcPct val="150000"/>
              </a:lnSpc>
            </a:pPr>
            <a:endParaRPr lang="en-US" sz="2400" dirty="0">
              <a:latin typeface="Franklin Gothic Book" panose="020B0503020102020204" pitchFamily="34" charset="0"/>
              <a:ea typeface="BatangChe" panose="02030609000101010101" pitchFamily="49" charset="-127"/>
              <a:cs typeface="Miriam Fixed" panose="020B0509050101010101" pitchFamily="49" charset="-79"/>
            </a:endParaRPr>
          </a:p>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 circulating pump draws hot water through the supply portion of the loop and returns to the water heater any ambient-temperature water left sitting within the loop.</a:t>
            </a:r>
            <a:endParaRPr lang="en-US" sz="2400" dirty="0"/>
          </a:p>
        </p:txBody>
      </p:sp>
      <p:sp>
        <p:nvSpPr>
          <p:cNvPr id="8" name="Freeform 7"/>
          <p:cNvSpPr/>
          <p:nvPr/>
        </p:nvSpPr>
        <p:spPr>
          <a:xfrm flipH="1">
            <a:off x="4431629" y="7017415"/>
            <a:ext cx="45719" cy="2182486"/>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3349591" y="648808"/>
            <a:ext cx="12676922" cy="5429948"/>
          </a:xfrm>
        </p:spPr>
      </p:pic>
      <p:sp>
        <p:nvSpPr>
          <p:cNvPr id="7" name="Rectangle 6">
            <a:extLst>
              <a:ext uri="{FF2B5EF4-FFF2-40B4-BE49-F238E27FC236}">
                <a16:creationId xmlns:a16="http://schemas.microsoft.com/office/drawing/2014/main" id="{EB56E9E0-36CC-46E9-89FC-F46DA75A0DBC}"/>
              </a:ext>
            </a:extLst>
          </p:cNvPr>
          <p:cNvSpPr/>
          <p:nvPr/>
        </p:nvSpPr>
        <p:spPr>
          <a:xfrm>
            <a:off x="0" y="7092658"/>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2855</TotalTime>
  <Words>353</Words>
  <Application>Microsoft Office PowerPoint</Application>
  <PresentationFormat>Custom</PresentationFormat>
  <Paragraphs>22</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 Black</vt:lpstr>
      <vt:lpstr>Lato</vt:lpstr>
      <vt:lpstr>Calibri</vt:lpstr>
      <vt:lpstr>Wingdings</vt:lpstr>
      <vt:lpstr>Franklin Gothic Demi</vt:lpstr>
      <vt:lpstr>Franklin Gothic Heavy</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318</cp:revision>
  <dcterms:created xsi:type="dcterms:W3CDTF">2017-04-03T13:46:27Z</dcterms:created>
  <dcterms:modified xsi:type="dcterms:W3CDTF">2022-04-28T23:02:51Z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