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280" r:id="rId3"/>
    <p:sldId id="367"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5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F20"/>
    <a:srgbClr val="515B65"/>
    <a:srgbClr val="00853D"/>
    <a:srgbClr val="60B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4" autoAdjust="0"/>
    <p:restoredTop sz="75259" autoAdjust="0"/>
  </p:normalViewPr>
  <p:slideViewPr>
    <p:cSldViewPr snapToGrid="0">
      <p:cViewPr varScale="1">
        <p:scale>
          <a:sx n="34" d="100"/>
          <a:sy n="34" d="100"/>
        </p:scale>
        <p:origin x="1506" y="27"/>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4/29/2022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Mechanical insulation should be installed by contractors specializing in the mechanical insulation sector of the commercial, industrial, and HVAC sectors of the construction industry. The insulation contractor should be familiar with the objectives and location of the job and be prepared resolve any inconsistencies or errors in the specification, as well as obtain and review the MSDS for all materials used on the project. </a:t>
            </a:r>
          </a:p>
          <a:p>
            <a:endParaRPr lang="en-US" dirty="0"/>
          </a:p>
          <a:p>
            <a:r>
              <a:rPr lang="en-US" dirty="0"/>
              <a:t>Other factors to consider when designing a mechanical insulation system include: potential for corrosion; indoor air quality; maintenance; applicable codes and standards; and noise control.</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way insulation is installed can have a direct impact on the performance of the system. A main objective is to minimize the existence of thermal short circuits, which can result in excessive heat loss for hot systems.</a:t>
            </a:r>
          </a:p>
          <a:p>
            <a:r>
              <a:rPr lang="en-US" dirty="0"/>
              <a:t> </a:t>
            </a:r>
          </a:p>
          <a:p>
            <a:r>
              <a:rPr lang="en-US" dirty="0"/>
              <a:t>Small pipe and tubing should be insulated with cylindrical half-sections of rigid insulation or with preformed flexible material. Bigger pipes should be insulated with flexible material or with curved, flat segmented or cylindrical half, third, or quarter sections of rigid insulation. Fittings (valves, tees, crosses, and elbows) can employ preformed fitting insulation, fabricated fitting insulation, individual pieces cut from sectional straight-pipe insulation, or insulating cements. Fitting insulations always need to be equal in thermal performance to the pipe insulation.</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425871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securing method depends on the type of insulation, size of pipe, form and weight of insulation, and type of jacketing (i.e., field- or factory-applied). Insulation with factory-applied jacketing can be secured on small piping by using the overlapping jacket, which often includes an integral sealing tape (SSL for “self-sealing lap”). Large piping may need additional wiring or banding and more jacketing can be cemented, wired, or banded on that, depending on the type. Insulation with factory-applied metal, membrane, or PVC jacketing should be secured by specific design of the jacket and its joint-closure system. Fitting insulations always need to be equal in thermal performance to the pipe insulation.</a:t>
            </a:r>
          </a:p>
          <a:p>
            <a:endParaRPr lang="en-US" dirty="0"/>
          </a:p>
          <a:p>
            <a:r>
              <a:rPr lang="en-US" dirty="0"/>
              <a:t>These assemblies need to be fire-resistant. High-traffic areas or activities could damage insulation, and protection from physical abuse should factor into insulation design. Sometimes, additional protection (metal jacketing, PVC jacketing, and/or walkways) may be necessary.</a:t>
            </a:r>
          </a:p>
          <a:p>
            <a:endParaRPr lang="en-US" dirty="0"/>
          </a:p>
          <a:p>
            <a:r>
              <a:rPr lang="en-US" dirty="0"/>
              <a:t>Applicable codes and standards include 2015 </a:t>
            </a:r>
            <a:r>
              <a:rPr lang="en-US" dirty="0" err="1"/>
              <a:t>IECC</a:t>
            </a:r>
            <a:r>
              <a:rPr lang="en-US" dirty="0"/>
              <a:t>/IRC and ASTM Standard Practice C 680. </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269878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29/04/2022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7.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6.xml"/><Relationship Id="rId1" Type="http://schemas.openxmlformats.org/officeDocument/2006/relationships/tags" Target="../tags/tag8.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1371600" y="3266578"/>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0" y="4334771"/>
            <a:ext cx="9077093" cy="3908762"/>
          </a:xfrm>
          <a:prstGeom prst="rect">
            <a:avLst/>
          </a:prstGeom>
          <a:noFill/>
        </p:spPr>
        <p:txBody>
          <a:bodyPr wrap="square" rtlCol="0">
            <a:spAutoFit/>
          </a:bodyPr>
          <a:lstStyle/>
          <a:p>
            <a:r>
              <a:rPr lang="en-US" sz="3200" dirty="0">
                <a:solidFill>
                  <a:srgbClr val="60BB46"/>
                </a:solidFill>
                <a:latin typeface="Franklin Gothic Demi" panose="020B0703020102020204" pitchFamily="34" charset="0"/>
              </a:rPr>
              <a:t>The insulation contractor should:</a:t>
            </a:r>
            <a:endParaRPr lang="en-US" sz="2400" dirty="0">
              <a:solidFill>
                <a:srgbClr val="231F20"/>
              </a:solidFill>
              <a:latin typeface="Franklin Gothic Demi" panose="020B0703020102020204" pitchFamily="34" charset="0"/>
            </a:endParaRP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Be familiar with the objectives and location of the job and be prepared resolve any inconsistencies or errors in the specification. </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Obtain and review the Material Safety Data Sheets (MSDS) for all materials used on the project.</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Consider potential for corrosion, </a:t>
            </a:r>
            <a:r>
              <a:rPr lang="en-US" sz="2400" dirty="0" err="1">
                <a:solidFill>
                  <a:srgbClr val="231F20"/>
                </a:solidFill>
                <a:latin typeface="Franklin Gothic Book" panose="020B0503020102020204" pitchFamily="34" charset="0"/>
              </a:rPr>
              <a:t>IAQ</a:t>
            </a:r>
            <a:r>
              <a:rPr lang="en-US" sz="2400" dirty="0">
                <a:solidFill>
                  <a:srgbClr val="231F20"/>
                </a:solidFill>
                <a:latin typeface="Franklin Gothic Book" panose="020B0503020102020204" pitchFamily="34" charset="0"/>
              </a:rPr>
              <a:t>, maintenance, applicable codes and standards, and noise control.</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tretch>
            <a:fillRect/>
          </a:stretch>
        </p:blipFill>
        <p:spPr>
          <a:xfrm>
            <a:off x="10679408" y="4104047"/>
            <a:ext cx="7600515" cy="5068091"/>
          </a:xfrm>
        </p:spPr>
      </p:pic>
      <p:sp>
        <p:nvSpPr>
          <p:cNvPr id="5" name="Rectangle 4">
            <a:extLst>
              <a:ext uri="{FF2B5EF4-FFF2-40B4-BE49-F238E27FC236}">
                <a16:creationId xmlns:a16="http://schemas.microsoft.com/office/drawing/2014/main" id="{663E8C36-E744-44E2-97B7-E502D4040295}"/>
              </a:ext>
            </a:extLst>
          </p:cNvPr>
          <p:cNvSpPr/>
          <p:nvPr/>
        </p:nvSpPr>
        <p:spPr>
          <a:xfrm>
            <a:off x="1672684" y="8435877"/>
            <a:ext cx="1605776" cy="128300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1642CE2-39DE-4B53-B729-EBA17E0746D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013374" y="8520375"/>
            <a:ext cx="882988" cy="1192035"/>
          </a:xfrm>
          <a:prstGeom prst="rect">
            <a:avLst/>
          </a:prstGeom>
        </p:spPr>
      </p:pic>
      <p:sp>
        <p:nvSpPr>
          <p:cNvPr id="10" name="Rectangle 9">
            <a:extLst>
              <a:ext uri="{FF2B5EF4-FFF2-40B4-BE49-F238E27FC236}">
                <a16:creationId xmlns:a16="http://schemas.microsoft.com/office/drawing/2014/main" id="{FD6FB255-520D-432F-B2B8-BE5838389013}"/>
              </a:ext>
            </a:extLst>
          </p:cNvPr>
          <p:cNvSpPr/>
          <p:nvPr/>
        </p:nvSpPr>
        <p:spPr>
          <a:xfrm>
            <a:off x="0" y="3266578"/>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1035EE0-7544-4A61-9CE6-4119F3D93A7C}"/>
              </a:ext>
            </a:extLst>
          </p:cNvPr>
          <p:cNvSpPr/>
          <p:nvPr/>
        </p:nvSpPr>
        <p:spPr>
          <a:xfrm>
            <a:off x="913743" y="568116"/>
            <a:ext cx="16615974" cy="2339102"/>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latin typeface="Franklin Gothic Heavy" panose="020B0903020102020204" pitchFamily="34" charset="0"/>
              </a:rPr>
              <a:t>HOT WATER COPPER LINES INSULATED: </a:t>
            </a:r>
            <a:r>
              <a:rPr lang="en-US" sz="6600" dirty="0">
                <a:solidFill>
                  <a:srgbClr val="00853D"/>
                </a:solidFill>
                <a:latin typeface="Franklin Gothic Heavy" panose="020B0903020102020204" pitchFamily="34" charset="0"/>
              </a:rPr>
              <a:t>MECHANICAL INSULATION </a:t>
            </a:r>
            <a:r>
              <a:rPr lang="en-US" sz="6600" dirty="0">
                <a:latin typeface="Franklin Gothic Heavy" panose="020B0903020102020204" pitchFamily="34" charset="0"/>
              </a:rPr>
              <a:t>DESIGN GUIDE</a:t>
            </a:r>
          </a:p>
        </p:txBody>
      </p:sp>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3" name="TextBox 2"/>
          <p:cNvSpPr txBox="1"/>
          <p:nvPr/>
        </p:nvSpPr>
        <p:spPr>
          <a:xfrm>
            <a:off x="5715000" y="7141124"/>
            <a:ext cx="11425648" cy="1931624"/>
          </a:xfrm>
          <a:prstGeom prst="rect">
            <a:avLst/>
          </a:prstGeom>
          <a:noFill/>
        </p:spPr>
        <p:txBody>
          <a:bodyPr wrap="square" numCol="2" spcCol="365760" rtlCol="0">
            <a:no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The way insulation is installed can have a direct impact on the performance of the system. A main objective is to minimize the existence of thermal short-circuits, which can result in excessive heat loss for hot systems. </a:t>
            </a:r>
            <a:endParaRPr lang="en-US" sz="2400" dirty="0"/>
          </a:p>
        </p:txBody>
      </p:sp>
      <p:sp>
        <p:nvSpPr>
          <p:cNvPr id="8" name="Freeform 7"/>
          <p:cNvSpPr/>
          <p:nvPr/>
        </p:nvSpPr>
        <p:spPr>
          <a:xfrm flipH="1">
            <a:off x="5105400" y="7229171"/>
            <a:ext cx="45719" cy="2182486"/>
          </a:xfrm>
          <a:custGeom>
            <a:avLst/>
            <a:gdLst>
              <a:gd name="connsiteX0" fmla="*/ 0 w 0"/>
              <a:gd name="connsiteY0" fmla="*/ 0 h 2019300"/>
              <a:gd name="connsiteX1" fmla="*/ 0 w 0"/>
              <a:gd name="connsiteY1" fmla="*/ 2019300 h 2019300"/>
            </a:gdLst>
            <a:ahLst/>
            <a:cxnLst>
              <a:cxn ang="0">
                <a:pos x="connsiteX0" y="connsiteY0"/>
              </a:cxn>
              <a:cxn ang="0">
                <a:pos x="connsiteX1" y="connsiteY1"/>
              </a:cxn>
            </a:cxnLst>
            <a:rect l="l" t="t" r="r" b="b"/>
            <a:pathLst>
              <a:path h="2019300">
                <a:moveTo>
                  <a:pt x="0" y="0"/>
                </a:moveTo>
                <a:lnTo>
                  <a:pt x="0" y="201930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b="32764"/>
          <a:stretch/>
        </p:blipFill>
        <p:spPr>
          <a:xfrm>
            <a:off x="5190603" y="201076"/>
            <a:ext cx="11950045" cy="6012095"/>
          </a:xfrm>
        </p:spPr>
      </p:pic>
      <p:sp>
        <p:nvSpPr>
          <p:cNvPr id="7" name="Rectangle 6">
            <a:extLst>
              <a:ext uri="{FF2B5EF4-FFF2-40B4-BE49-F238E27FC236}">
                <a16:creationId xmlns:a16="http://schemas.microsoft.com/office/drawing/2014/main" id="{EB56E9E0-36CC-46E9-89FC-F46DA75A0DBC}"/>
              </a:ext>
            </a:extLst>
          </p:cNvPr>
          <p:cNvSpPr/>
          <p:nvPr/>
        </p:nvSpPr>
        <p:spPr>
          <a:xfrm>
            <a:off x="0" y="730441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086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4544950"/>
            <a:ext cx="5885543" cy="3690357"/>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 name="TextBox 2"/>
          <p:cNvSpPr txBox="1"/>
          <p:nvPr/>
        </p:nvSpPr>
        <p:spPr>
          <a:xfrm>
            <a:off x="10049137" y="1635636"/>
            <a:ext cx="7333013" cy="6740307"/>
          </a:xfrm>
          <a:prstGeom prst="rect">
            <a:avLst/>
          </a:prstGeom>
          <a:noFill/>
        </p:spPr>
        <p:txBody>
          <a:bodyPr wrap="square" numCol="1" spcCol="274320" rtlCol="0">
            <a:spAutoFit/>
          </a:bodyPr>
          <a:lstStyle/>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Insulation with factory-applied jacketing can be secured on small piping by using the overlapping jacket, which often includes an integral sealing tape.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Large piping may need additional wiring or banding and more jacketing can be cemented, wired, or banded on that, depending on the type.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Fitting insulations always need to be equal in thermal performance to the pipe insulation.</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Assemblies need to be fire-resistant and should protect from physical abuse.</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Applicable codes and standards include 2015 </a:t>
            </a:r>
            <a:r>
              <a:rPr lang="en-US" sz="2400" dirty="0" err="1">
                <a:latin typeface="Franklin Gothic Book" panose="020B0503020102020204" pitchFamily="34" charset="0"/>
                <a:ea typeface="BatangChe" panose="02030609000101010101" pitchFamily="49" charset="-127"/>
                <a:cs typeface="Miriam Fixed" panose="020B0509050101010101" pitchFamily="49" charset="-79"/>
              </a:rPr>
              <a:t>IECC</a:t>
            </a:r>
            <a:r>
              <a:rPr lang="en-US" sz="2400" dirty="0">
                <a:latin typeface="Franklin Gothic Book" panose="020B0503020102020204" pitchFamily="34" charset="0"/>
                <a:ea typeface="BatangChe" panose="02030609000101010101" pitchFamily="49" charset="-127"/>
                <a:cs typeface="Miriam Fixed" panose="020B0509050101010101" pitchFamily="49" charset="-79"/>
              </a:rPr>
              <a:t>/IRC and ASTM Standard Practice C 680. </a:t>
            </a:r>
            <a:endParaRPr lang="en-US" sz="2400" dirty="0"/>
          </a:p>
        </p:txBody>
      </p:sp>
      <p:pic>
        <p:nvPicPr>
          <p:cNvPr id="6" name="Picture Placeholder 5">
            <a:extLst>
              <a:ext uri="{FF2B5EF4-FFF2-40B4-BE49-F238E27FC236}">
                <a16:creationId xmlns:a16="http://schemas.microsoft.com/office/drawing/2014/main" id="{4E3D063E-8B60-4459-9B04-AF9350305586}"/>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tretch>
            <a:fillRect/>
          </a:stretch>
        </p:blipFill>
        <p:spPr>
          <a:xfrm>
            <a:off x="912446" y="172851"/>
            <a:ext cx="8055377" cy="5352143"/>
          </a:xfrm>
        </p:spPr>
      </p:pic>
      <p:sp>
        <p:nvSpPr>
          <p:cNvPr id="13" name="Rectangle 12">
            <a:extLst>
              <a:ext uri="{FF2B5EF4-FFF2-40B4-BE49-F238E27FC236}">
                <a16:creationId xmlns:a16="http://schemas.microsoft.com/office/drawing/2014/main" id="{FCB6EBFF-E462-44B3-8430-95CAE02BF031}"/>
              </a:ext>
            </a:extLst>
          </p:cNvPr>
          <p:cNvSpPr/>
          <p:nvPr/>
        </p:nvSpPr>
        <p:spPr>
          <a:xfrm>
            <a:off x="0" y="730441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21530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2852</TotalTime>
  <Words>644</Words>
  <Application>Microsoft Office PowerPoint</Application>
  <PresentationFormat>Custom</PresentationFormat>
  <Paragraphs>29</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Lato</vt:lpstr>
      <vt:lpstr>Calibri</vt:lpstr>
      <vt:lpstr>Wingdings</vt:lpstr>
      <vt:lpstr>Lato Black</vt:lpstr>
      <vt:lpstr>Franklin Gothic Demi</vt:lpstr>
      <vt:lpstr>Franklin Gothic Heavy</vt:lpstr>
      <vt:lpstr>Franklin Gothic Book</vt:lpstr>
      <vt:lpstr>Arial</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316</cp:revision>
  <dcterms:created xsi:type="dcterms:W3CDTF">2017-04-03T13:46:27Z</dcterms:created>
  <dcterms:modified xsi:type="dcterms:W3CDTF">2022-04-29T17:29:21Z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