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Franklin Gothic" panose="020B0604020202020204" charset="0"/>
      <p:regular r:id="rId10"/>
      <p:bold r:id="rId11"/>
    </p:embeddedFon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ato Black" panose="020F0502020204030203" pitchFamily="34" charset="0"/>
      <p:bold r:id="rId16"/>
      <p:boldItalic r:id="rId17"/>
    </p:embeddedFont>
    <p:embeddedFont>
      <p:font typeface="Libre Franklin" pitchFamily="2" charset="0"/>
      <p:regular r:id="rId18"/>
      <p:bold r:id="rId19"/>
      <p:italic r:id="rId20"/>
      <p:boldItalic r:id="rId21"/>
    </p:embeddedFont>
    <p:embeddedFont>
      <p:font typeface="Libre Franklin Black" pitchFamily="2" charset="0"/>
      <p:bold r:id="rId22"/>
      <p:boldItalic r:id="rId23"/>
    </p:embeddedFont>
    <p:embeddedFont>
      <p:font typeface="Noto Sans Symbols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0">
          <p15:clr>
            <a:srgbClr val="A4A3A4"/>
          </p15:clr>
        </p15:guide>
        <p15:guide id="2" pos="5760">
          <p15:clr>
            <a:srgbClr val="A4A3A4"/>
          </p15:clr>
        </p15:guide>
        <p15:guide id="3" orient="horz" pos="33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gwe/hxDgknlqhUat+73kMHx/6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3" y="39"/>
      </p:cViewPr>
      <p:guideLst>
        <p:guide orient="horz" pos="120"/>
        <p:guide pos="5760"/>
        <p:guide orient="horz" pos="3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viewProps" Target="view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codes set minimum requirements for insulation R-values in ceilings and attics. Because they meet or exceed the requirements of these codes, including the 2015 International Energy Conservation Code (IECC), high-R attics are a key strategy in high-performance and zero-energ- ready homes. </a:t>
            </a:r>
            <a:endParaRPr/>
          </a:p>
        </p:txBody>
      </p:sp>
      <p:sp>
        <p:nvSpPr>
          <p:cNvPr id="386" name="Google Shape;3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construction offers the best opportunity for bolstering the thermal envelope of a home. High-R attics provide extra added thermal protection that meets or exceed the requirements of the IECC, which is the U.S. model energy code.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When installed properly, high-R attics contribute to spaces that require very little heating and cooling and which are evenly comfortable and quiet.</a:t>
            </a:r>
            <a:endParaRPr/>
          </a:p>
        </p:txBody>
      </p:sp>
      <p:sp>
        <p:nvSpPr>
          <p:cNvPr id="399" name="Google Shape;3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two levels of high-R attic insulation. High-efficiency insulation meets the 2015 International Energy Conservation Code. Ultra-efficient insulation is 25% more efficient than this national code. These high levels of insulation are often achieved with a combination of open- and closed-cell spray foam; rigid foam and blown-in or batt insulation; or spray foam and blown-in or batt insulation.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be most effective, high-efficiency and ultra-efficient insulation must be installed correctly. Professional installation ensures there are no gaps, voids, compression, or misalignment with air barriers; that there are complete air barriers; and that there is minimal thermal bridging.</a:t>
            </a: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85661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Title Slide">
  <p:cSld name="61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14"/>
          <p:cNvSpPr>
            <a:spLocks noGrp="1"/>
          </p:cNvSpPr>
          <p:nvPr>
            <p:ph type="pic" idx="3"/>
          </p:nvPr>
        </p:nvSpPr>
        <p:spPr>
          <a:xfrm>
            <a:off x="130302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14"/>
          <p:cNvSpPr>
            <a:spLocks noGrp="1"/>
          </p:cNvSpPr>
          <p:nvPr>
            <p:ph type="pic" idx="4"/>
          </p:nvPr>
        </p:nvSpPr>
        <p:spPr>
          <a:xfrm>
            <a:off x="130302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14"/>
          <p:cNvSpPr>
            <a:spLocks noGrp="1"/>
          </p:cNvSpPr>
          <p:nvPr>
            <p:ph type="pic" idx="5"/>
          </p:nvPr>
        </p:nvSpPr>
        <p:spPr>
          <a:xfrm>
            <a:off x="91440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>
            <a:spLocks noGrp="1"/>
          </p:cNvSpPr>
          <p:nvPr>
            <p:ph type="pic" idx="2"/>
          </p:nvPr>
        </p:nvSpPr>
        <p:spPr>
          <a:xfrm>
            <a:off x="2108422" y="3661231"/>
            <a:ext cx="4332669" cy="32495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Slide">
  <p:cSld name="48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4634754" y="5201957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17"/>
          <p:cNvSpPr>
            <a:spLocks noGrp="1"/>
          </p:cNvSpPr>
          <p:nvPr>
            <p:ph type="pic" idx="3"/>
          </p:nvPr>
        </p:nvSpPr>
        <p:spPr>
          <a:xfrm>
            <a:off x="11068050" y="3771900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17"/>
          <p:cNvSpPr>
            <a:spLocks noGrp="1"/>
          </p:cNvSpPr>
          <p:nvPr>
            <p:ph type="pic" idx="4"/>
          </p:nvPr>
        </p:nvSpPr>
        <p:spPr>
          <a:xfrm>
            <a:off x="11068050" y="663201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1371600" y="7512050"/>
            <a:ext cx="6006230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1981199" y="2656114"/>
            <a:ext cx="6611257" cy="42336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1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1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20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0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Title Slide">
  <p:cSld name="68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2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21"/>
          <p:cNvSpPr>
            <a:spLocks noGrp="1"/>
          </p:cNvSpPr>
          <p:nvPr>
            <p:ph type="pic" idx="2"/>
          </p:nvPr>
        </p:nvSpPr>
        <p:spPr>
          <a:xfrm>
            <a:off x="9158513" y="0"/>
            <a:ext cx="9129486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88" name="Google Shape;88;p21"/>
          <p:cNvSpPr>
            <a:spLocks noGrp="1"/>
          </p:cNvSpPr>
          <p:nvPr>
            <p:ph type="chart" idx="3"/>
          </p:nvPr>
        </p:nvSpPr>
        <p:spPr>
          <a:xfrm>
            <a:off x="2525485" y="2757714"/>
            <a:ext cx="6255658" cy="586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Slide">
  <p:cSld name="67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2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2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22"/>
          <p:cNvSpPr>
            <a:spLocks noGrp="1"/>
          </p:cNvSpPr>
          <p:nvPr>
            <p:ph type="pic" idx="2"/>
          </p:nvPr>
        </p:nvSpPr>
        <p:spPr>
          <a:xfrm>
            <a:off x="137160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" name="Google Shape;96;p22"/>
          <p:cNvSpPr>
            <a:spLocks noGrp="1"/>
          </p:cNvSpPr>
          <p:nvPr>
            <p:ph type="pic" idx="3"/>
          </p:nvPr>
        </p:nvSpPr>
        <p:spPr>
          <a:xfrm>
            <a:off x="758952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7" name="Google Shape;97;p22"/>
          <p:cNvSpPr>
            <a:spLocks noGrp="1"/>
          </p:cNvSpPr>
          <p:nvPr>
            <p:ph type="pic" idx="4"/>
          </p:nvPr>
        </p:nvSpPr>
        <p:spPr>
          <a:xfrm>
            <a:off x="13807441" y="2452916"/>
            <a:ext cx="3108959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Title Slide">
  <p:cSld name="6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23"/>
          <p:cNvSpPr>
            <a:spLocks noGrp="1"/>
          </p:cNvSpPr>
          <p:nvPr>
            <p:ph type="pic" idx="2"/>
          </p:nvPr>
        </p:nvSpPr>
        <p:spPr>
          <a:xfrm>
            <a:off x="3337383" y="2936352"/>
            <a:ext cx="3621309" cy="360958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>
            <a:spLocks noGrp="1"/>
          </p:cNvSpPr>
          <p:nvPr>
            <p:ph type="pic" idx="2"/>
          </p:nvPr>
        </p:nvSpPr>
        <p:spPr>
          <a:xfrm>
            <a:off x="0" y="1"/>
            <a:ext cx="18288000" cy="6325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itle Slide">
  <p:cSld name="63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2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2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24"/>
          <p:cNvSpPr>
            <a:spLocks noGrp="1"/>
          </p:cNvSpPr>
          <p:nvPr>
            <p:ph type="pic" idx="2"/>
          </p:nvPr>
        </p:nvSpPr>
        <p:spPr>
          <a:xfrm>
            <a:off x="4310743" y="3381828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" name="Google Shape;112;p24"/>
          <p:cNvSpPr>
            <a:spLocks noGrp="1"/>
          </p:cNvSpPr>
          <p:nvPr>
            <p:ph type="pic" idx="3"/>
          </p:nvPr>
        </p:nvSpPr>
        <p:spPr>
          <a:xfrm>
            <a:off x="7997372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24"/>
          <p:cNvSpPr>
            <a:spLocks noGrp="1"/>
          </p:cNvSpPr>
          <p:nvPr>
            <p:ph type="pic" idx="4"/>
          </p:nvPr>
        </p:nvSpPr>
        <p:spPr>
          <a:xfrm>
            <a:off x="11684000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Title Slide">
  <p:cSld name="57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2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2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5"/>
          <p:cNvSpPr>
            <a:spLocks noGrp="1"/>
          </p:cNvSpPr>
          <p:nvPr>
            <p:ph type="pic" idx="2"/>
          </p:nvPr>
        </p:nvSpPr>
        <p:spPr>
          <a:xfrm>
            <a:off x="4889500" y="2353608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Title Slide">
  <p:cSld name="52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26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Slide">
  <p:cSld name="44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2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9452434" y="257501"/>
            <a:ext cx="6699705" cy="100294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">
  <p:cSld name="33_Titl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2" name="Google Shape;142;p28"/>
          <p:cNvSpPr>
            <a:spLocks noGrp="1"/>
          </p:cNvSpPr>
          <p:nvPr>
            <p:ph type="pic" idx="3"/>
          </p:nvPr>
        </p:nvSpPr>
        <p:spPr>
          <a:xfrm>
            <a:off x="12776200" y="2997199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9"/>
          <p:cNvSpPr>
            <a:spLocks noGrp="1"/>
          </p:cNvSpPr>
          <p:nvPr>
            <p:ph type="pic" idx="2"/>
          </p:nvPr>
        </p:nvSpPr>
        <p:spPr>
          <a:xfrm>
            <a:off x="1371600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29"/>
          <p:cNvSpPr>
            <a:spLocks noGrp="1"/>
          </p:cNvSpPr>
          <p:nvPr>
            <p:ph type="pic" idx="3"/>
          </p:nvPr>
        </p:nvSpPr>
        <p:spPr>
          <a:xfrm>
            <a:off x="42220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29"/>
          <p:cNvSpPr>
            <a:spLocks noGrp="1"/>
          </p:cNvSpPr>
          <p:nvPr>
            <p:ph type="pic" idx="4"/>
          </p:nvPr>
        </p:nvSpPr>
        <p:spPr>
          <a:xfrm>
            <a:off x="70725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2" name="Google Shape;152;p29"/>
          <p:cNvSpPr>
            <a:spLocks noGrp="1"/>
          </p:cNvSpPr>
          <p:nvPr>
            <p:ph type="pic" idx="5"/>
          </p:nvPr>
        </p:nvSpPr>
        <p:spPr>
          <a:xfrm>
            <a:off x="99229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86162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5" name="Google Shape;155;p30"/>
          <p:cNvSpPr>
            <a:spLocks noGrp="1"/>
          </p:cNvSpPr>
          <p:nvPr>
            <p:ph type="pic" idx="3"/>
          </p:nvPr>
        </p:nvSpPr>
        <p:spPr>
          <a:xfrm>
            <a:off x="114667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0"/>
          <p:cNvSpPr>
            <a:spLocks noGrp="1"/>
          </p:cNvSpPr>
          <p:nvPr>
            <p:ph type="pic" idx="4"/>
          </p:nvPr>
        </p:nvSpPr>
        <p:spPr>
          <a:xfrm>
            <a:off x="143171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157" name="Google Shape;157;p3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158" name="Google Shape;158;p3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31"/>
          <p:cNvSpPr>
            <a:spLocks noGrp="1"/>
          </p:cNvSpPr>
          <p:nvPr>
            <p:ph type="pic" idx="2"/>
          </p:nvPr>
        </p:nvSpPr>
        <p:spPr>
          <a:xfrm>
            <a:off x="1371600" y="1943100"/>
            <a:ext cx="15544800" cy="538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2"/>
          <p:cNvSpPr>
            <a:spLocks noGrp="1"/>
          </p:cNvSpPr>
          <p:nvPr>
            <p:ph type="pic" idx="2"/>
          </p:nvPr>
        </p:nvSpPr>
        <p:spPr>
          <a:xfrm>
            <a:off x="3939789" y="2959099"/>
            <a:ext cx="4864100" cy="455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3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>
            <a:spLocks noGrp="1"/>
          </p:cNvSpPr>
          <p:nvPr>
            <p:ph type="pic" idx="2"/>
          </p:nvPr>
        </p:nvSpPr>
        <p:spPr>
          <a:xfrm>
            <a:off x="2264229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3" name="Google Shape;183;p33"/>
          <p:cNvSpPr>
            <a:spLocks noGrp="1"/>
          </p:cNvSpPr>
          <p:nvPr>
            <p:ph type="pic" idx="3"/>
          </p:nvPr>
        </p:nvSpPr>
        <p:spPr>
          <a:xfrm>
            <a:off x="6908800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4" name="Google Shape;184;p33"/>
          <p:cNvSpPr>
            <a:spLocks noGrp="1"/>
          </p:cNvSpPr>
          <p:nvPr>
            <p:ph type="pic" idx="4"/>
          </p:nvPr>
        </p:nvSpPr>
        <p:spPr>
          <a:xfrm>
            <a:off x="11553371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5" name="Google Shape;185;p33"/>
          <p:cNvSpPr>
            <a:spLocks noGrp="1"/>
          </p:cNvSpPr>
          <p:nvPr>
            <p:ph type="pic" idx="5"/>
          </p:nvPr>
        </p:nvSpPr>
        <p:spPr>
          <a:xfrm>
            <a:off x="2264228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33"/>
          <p:cNvSpPr>
            <a:spLocks noGrp="1"/>
          </p:cNvSpPr>
          <p:nvPr>
            <p:ph type="pic" idx="6"/>
          </p:nvPr>
        </p:nvSpPr>
        <p:spPr>
          <a:xfrm>
            <a:off x="6908799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p33"/>
          <p:cNvSpPr>
            <a:spLocks noGrp="1"/>
          </p:cNvSpPr>
          <p:nvPr>
            <p:ph type="pic" idx="7"/>
          </p:nvPr>
        </p:nvSpPr>
        <p:spPr>
          <a:xfrm>
            <a:off x="11553370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3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Slide">
  <p:cSld name="60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>
            <a:spLocks noGrp="1"/>
          </p:cNvSpPr>
          <p:nvPr>
            <p:ph type="pic" idx="2"/>
          </p:nvPr>
        </p:nvSpPr>
        <p:spPr>
          <a:xfrm>
            <a:off x="7504351" y="4934857"/>
            <a:ext cx="9412049" cy="53521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>
            <a:spLocks noGrp="1"/>
          </p:cNvSpPr>
          <p:nvPr>
            <p:ph type="pic" idx="2"/>
          </p:nvPr>
        </p:nvSpPr>
        <p:spPr>
          <a:xfrm>
            <a:off x="6799949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1" name="Google Shape;191;p34"/>
          <p:cNvSpPr>
            <a:spLocks noGrp="1"/>
          </p:cNvSpPr>
          <p:nvPr>
            <p:ph type="pic" idx="3"/>
          </p:nvPr>
        </p:nvSpPr>
        <p:spPr>
          <a:xfrm>
            <a:off x="1560291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2" name="Google Shape;192;p3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3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>
            <a:spLocks noGrp="1"/>
          </p:cNvSpPr>
          <p:nvPr>
            <p:ph type="pic" idx="2"/>
          </p:nvPr>
        </p:nvSpPr>
        <p:spPr>
          <a:xfrm>
            <a:off x="1634149" y="2723817"/>
            <a:ext cx="10479315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3" name="Google Shape;203;p3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Title Slide">
  <p:cSld name="66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>
            <a:spLocks noGrp="1"/>
          </p:cNvSpPr>
          <p:nvPr>
            <p:ph type="chart" idx="2"/>
          </p:nvPr>
        </p:nvSpPr>
        <p:spPr>
          <a:xfrm>
            <a:off x="9681028" y="3077029"/>
            <a:ext cx="7235371" cy="52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Google Shape;212;p3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">
  <p:cSld name="32_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8"/>
          <p:cNvSpPr>
            <a:spLocks noGrp="1"/>
          </p:cNvSpPr>
          <p:nvPr>
            <p:ph type="pic" idx="2"/>
          </p:nvPr>
        </p:nvSpPr>
        <p:spPr>
          <a:xfrm>
            <a:off x="13715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4" name="Google Shape;224;p38"/>
          <p:cNvSpPr>
            <a:spLocks noGrp="1"/>
          </p:cNvSpPr>
          <p:nvPr>
            <p:ph type="pic" idx="3"/>
          </p:nvPr>
        </p:nvSpPr>
        <p:spPr>
          <a:xfrm>
            <a:off x="398552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38"/>
          <p:cNvSpPr>
            <a:spLocks noGrp="1"/>
          </p:cNvSpPr>
          <p:nvPr>
            <p:ph type="pic" idx="4"/>
          </p:nvPr>
        </p:nvSpPr>
        <p:spPr>
          <a:xfrm>
            <a:off x="659944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p38"/>
          <p:cNvSpPr>
            <a:spLocks noGrp="1"/>
          </p:cNvSpPr>
          <p:nvPr>
            <p:ph type="pic" idx="5"/>
          </p:nvPr>
        </p:nvSpPr>
        <p:spPr>
          <a:xfrm>
            <a:off x="921336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7" name="Google Shape;227;p38"/>
          <p:cNvSpPr>
            <a:spLocks noGrp="1"/>
          </p:cNvSpPr>
          <p:nvPr>
            <p:ph type="pic" idx="6"/>
          </p:nvPr>
        </p:nvSpPr>
        <p:spPr>
          <a:xfrm>
            <a:off x="1182727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8" name="Google Shape;228;p38"/>
          <p:cNvSpPr>
            <a:spLocks noGrp="1"/>
          </p:cNvSpPr>
          <p:nvPr>
            <p:ph type="pic" idx="7"/>
          </p:nvPr>
        </p:nvSpPr>
        <p:spPr>
          <a:xfrm>
            <a:off x="144411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9"/>
          <p:cNvSpPr>
            <a:spLocks noGrp="1"/>
          </p:cNvSpPr>
          <p:nvPr>
            <p:ph type="pic" idx="2"/>
          </p:nvPr>
        </p:nvSpPr>
        <p:spPr>
          <a:xfrm>
            <a:off x="33083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6" name="Google Shape;236;p39"/>
          <p:cNvSpPr>
            <a:spLocks noGrp="1"/>
          </p:cNvSpPr>
          <p:nvPr>
            <p:ph type="pic" idx="3"/>
          </p:nvPr>
        </p:nvSpPr>
        <p:spPr>
          <a:xfrm>
            <a:off x="7461249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7" name="Google Shape;237;p39"/>
          <p:cNvSpPr>
            <a:spLocks noGrp="1"/>
          </p:cNvSpPr>
          <p:nvPr>
            <p:ph type="pic" idx="4"/>
          </p:nvPr>
        </p:nvSpPr>
        <p:spPr>
          <a:xfrm>
            <a:off x="116141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>
            <a:spLocks noGrp="1"/>
          </p:cNvSpPr>
          <p:nvPr>
            <p:ph type="pic" idx="2"/>
          </p:nvPr>
        </p:nvSpPr>
        <p:spPr>
          <a:xfrm>
            <a:off x="0" y="3178629"/>
            <a:ext cx="18288000" cy="71083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240" name="Google Shape;240;p4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1" name="Google Shape;241;p4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41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8" name="Google Shape;248;p41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41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1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42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55" name="Google Shape;255;p42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42"/>
          <p:cNvSpPr>
            <a:spLocks noGrp="1"/>
          </p:cNvSpPr>
          <p:nvPr>
            <p:ph type="pic" idx="2"/>
          </p:nvPr>
        </p:nvSpPr>
        <p:spPr>
          <a:xfrm>
            <a:off x="81679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1" name="Google Shape;261;p42"/>
          <p:cNvSpPr>
            <a:spLocks noGrp="1"/>
          </p:cNvSpPr>
          <p:nvPr>
            <p:ph type="pic" idx="3"/>
          </p:nvPr>
        </p:nvSpPr>
        <p:spPr>
          <a:xfrm>
            <a:off x="125240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2" name="Google Shape;262;p42"/>
          <p:cNvSpPr>
            <a:spLocks noGrp="1"/>
          </p:cNvSpPr>
          <p:nvPr>
            <p:ph type="pic" idx="4"/>
          </p:nvPr>
        </p:nvSpPr>
        <p:spPr>
          <a:xfrm>
            <a:off x="8167918" y="56514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p42"/>
          <p:cNvSpPr>
            <a:spLocks noGrp="1"/>
          </p:cNvSpPr>
          <p:nvPr>
            <p:ph type="pic" idx="5"/>
          </p:nvPr>
        </p:nvSpPr>
        <p:spPr>
          <a:xfrm>
            <a:off x="12524018" y="5651500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10025063" cy="10287000"/>
          </a:xfrm>
          <a:prstGeom prst="rect">
            <a:avLst/>
          </a:prstGeom>
          <a:solidFill>
            <a:srgbClr val="F2F2F2">
              <a:alpha val="77647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Title Slide">
  <p:cSld name="70_Title Slid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5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45"/>
          <p:cNvSpPr>
            <a:spLocks noGrp="1"/>
          </p:cNvSpPr>
          <p:nvPr>
            <p:ph type="pic" idx="2"/>
          </p:nvPr>
        </p:nvSpPr>
        <p:spPr>
          <a:xfrm>
            <a:off x="13948229" y="0"/>
            <a:ext cx="43397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7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Title Slide">
  <p:cSld name="69_Title Slid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447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48"/>
          <p:cNvSpPr>
            <a:spLocks noGrp="1"/>
          </p:cNvSpPr>
          <p:nvPr>
            <p:ph type="pic" idx="2"/>
          </p:nvPr>
        </p:nvSpPr>
        <p:spPr>
          <a:xfrm>
            <a:off x="-1" y="0"/>
            <a:ext cx="9144000" cy="43978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48"/>
          <p:cNvSpPr>
            <a:spLocks noGrp="1"/>
          </p:cNvSpPr>
          <p:nvPr>
            <p:ph type="chart" idx="3"/>
          </p:nvPr>
        </p:nvSpPr>
        <p:spPr>
          <a:xfrm>
            <a:off x="914401" y="5240338"/>
            <a:ext cx="7213600" cy="410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Title Slide">
  <p:cSld name="58_Title Slid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Title Slide">
  <p:cSld name="55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50"/>
          <p:cNvSpPr>
            <a:spLocks noGrp="1"/>
          </p:cNvSpPr>
          <p:nvPr>
            <p:ph type="pic" idx="2"/>
          </p:nvPr>
        </p:nvSpPr>
        <p:spPr>
          <a:xfrm>
            <a:off x="1371600" y="4356100"/>
            <a:ext cx="4508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Title Slide">
  <p:cSld name="56_Title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51"/>
          <p:cNvSpPr>
            <a:spLocks noGrp="1"/>
          </p:cNvSpPr>
          <p:nvPr>
            <p:ph type="pic" idx="2"/>
          </p:nvPr>
        </p:nvSpPr>
        <p:spPr>
          <a:xfrm>
            <a:off x="1371600" y="3670300"/>
            <a:ext cx="5410200" cy="541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Title Slide">
  <p:cSld name="54_Title Slid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>
            <a:spLocks noGrp="1"/>
          </p:cNvSpPr>
          <p:nvPr>
            <p:ph type="pic" idx="2"/>
          </p:nvPr>
        </p:nvSpPr>
        <p:spPr>
          <a:xfrm>
            <a:off x="6381750" y="3670300"/>
            <a:ext cx="5524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Slide">
  <p:cSld name="47_Title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53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53"/>
          <p:cNvSpPr>
            <a:spLocks noGrp="1"/>
          </p:cNvSpPr>
          <p:nvPr>
            <p:ph type="pic" idx="2"/>
          </p:nvPr>
        </p:nvSpPr>
        <p:spPr>
          <a:xfrm>
            <a:off x="9122228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53"/>
          <p:cNvSpPr>
            <a:spLocks noGrp="1"/>
          </p:cNvSpPr>
          <p:nvPr>
            <p:ph type="pic" idx="3"/>
          </p:nvPr>
        </p:nvSpPr>
        <p:spPr>
          <a:xfrm>
            <a:off x="13113657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2" name="Google Shape;302;p53"/>
          <p:cNvSpPr>
            <a:spLocks noGrp="1"/>
          </p:cNvSpPr>
          <p:nvPr>
            <p:ph type="pic" idx="4"/>
          </p:nvPr>
        </p:nvSpPr>
        <p:spPr>
          <a:xfrm>
            <a:off x="9122228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3" name="Google Shape;303;p53"/>
          <p:cNvSpPr>
            <a:spLocks noGrp="1"/>
          </p:cNvSpPr>
          <p:nvPr>
            <p:ph type="pic" idx="5"/>
          </p:nvPr>
        </p:nvSpPr>
        <p:spPr>
          <a:xfrm>
            <a:off x="13113657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Title Slide">
  <p:cSld name="5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>
            <a:spLocks noGrp="1"/>
          </p:cNvSpPr>
          <p:nvPr>
            <p:ph type="pic" idx="2"/>
          </p:nvPr>
        </p:nvSpPr>
        <p:spPr>
          <a:xfrm>
            <a:off x="4634754" y="1620745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9"/>
          <p:cNvSpPr>
            <a:spLocks noGrp="1"/>
          </p:cNvSpPr>
          <p:nvPr>
            <p:ph type="pic" idx="3"/>
          </p:nvPr>
        </p:nvSpPr>
        <p:spPr>
          <a:xfrm>
            <a:off x="4634754" y="4480859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9"/>
          <p:cNvSpPr>
            <a:spLocks noGrp="1"/>
          </p:cNvSpPr>
          <p:nvPr>
            <p:ph type="pic" idx="4"/>
          </p:nvPr>
        </p:nvSpPr>
        <p:spPr>
          <a:xfrm>
            <a:off x="11068050" y="3050802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>
            <a:spLocks noGrp="1"/>
          </p:cNvSpPr>
          <p:nvPr>
            <p:ph type="pic" idx="2"/>
          </p:nvPr>
        </p:nvSpPr>
        <p:spPr>
          <a:xfrm>
            <a:off x="7785100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54"/>
          <p:cNvSpPr>
            <a:spLocks noGrp="1"/>
          </p:cNvSpPr>
          <p:nvPr>
            <p:ph type="pic" idx="3"/>
          </p:nvPr>
        </p:nvSpPr>
        <p:spPr>
          <a:xfrm>
            <a:off x="7785100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7" name="Google Shape;307;p5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Slide">
  <p:cSld name="43_Title Slid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5"/>
          <p:cNvSpPr>
            <a:spLocks noGrp="1"/>
          </p:cNvSpPr>
          <p:nvPr>
            <p:ph type="pic" idx="2"/>
          </p:nvPr>
        </p:nvSpPr>
        <p:spPr>
          <a:xfrm>
            <a:off x="6130471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0" name="Google Shape;310;p55"/>
          <p:cNvSpPr>
            <a:spLocks noGrp="1"/>
          </p:cNvSpPr>
          <p:nvPr>
            <p:ph type="pic" idx="3"/>
          </p:nvPr>
        </p:nvSpPr>
        <p:spPr>
          <a:xfrm>
            <a:off x="6130471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1" name="Google Shape;311;p55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55"/>
          <p:cNvSpPr>
            <a:spLocks noGrp="1"/>
          </p:cNvSpPr>
          <p:nvPr>
            <p:ph type="pic" idx="4"/>
          </p:nvPr>
        </p:nvSpPr>
        <p:spPr>
          <a:xfrm>
            <a:off x="9459263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3" name="Google Shape;313;p55"/>
          <p:cNvSpPr>
            <a:spLocks noGrp="1"/>
          </p:cNvSpPr>
          <p:nvPr>
            <p:ph type="pic" idx="5"/>
          </p:nvPr>
        </p:nvSpPr>
        <p:spPr>
          <a:xfrm>
            <a:off x="9459263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Slide">
  <p:cSld name="41_Title Slid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56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56"/>
          <p:cNvSpPr>
            <a:spLocks noGrp="1"/>
          </p:cNvSpPr>
          <p:nvPr>
            <p:ph type="pic" idx="2"/>
          </p:nvPr>
        </p:nvSpPr>
        <p:spPr>
          <a:xfrm>
            <a:off x="4497872" y="3928716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8" name="Google Shape;318;p56"/>
          <p:cNvSpPr>
            <a:spLocks noGrp="1"/>
          </p:cNvSpPr>
          <p:nvPr>
            <p:ph type="pic" idx="3"/>
          </p:nvPr>
        </p:nvSpPr>
        <p:spPr>
          <a:xfrm>
            <a:off x="8197481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6"/>
          <p:cNvSpPr>
            <a:spLocks noGrp="1"/>
          </p:cNvSpPr>
          <p:nvPr>
            <p:ph type="pic" idx="4"/>
          </p:nvPr>
        </p:nvSpPr>
        <p:spPr>
          <a:xfrm>
            <a:off x="11956680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Slide">
  <p:cSld name="39_Title Slid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5242143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7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7"/>
          <p:cNvSpPr>
            <a:spLocks noGrp="1"/>
          </p:cNvSpPr>
          <p:nvPr>
            <p:ph type="pic" idx="2"/>
          </p:nvPr>
        </p:nvSpPr>
        <p:spPr>
          <a:xfrm>
            <a:off x="6778171" y="0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4" name="Google Shape;324;p57"/>
          <p:cNvSpPr>
            <a:spLocks noGrp="1"/>
          </p:cNvSpPr>
          <p:nvPr>
            <p:ph type="pic" idx="3"/>
          </p:nvPr>
        </p:nvSpPr>
        <p:spPr>
          <a:xfrm>
            <a:off x="10669590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5" name="Google Shape;325;p57"/>
          <p:cNvSpPr>
            <a:spLocks noGrp="1"/>
          </p:cNvSpPr>
          <p:nvPr>
            <p:ph type="pic" idx="4"/>
          </p:nvPr>
        </p:nvSpPr>
        <p:spPr>
          <a:xfrm>
            <a:off x="14561009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">
  <p:cSld name="37_Title Slid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8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58"/>
          <p:cNvSpPr>
            <a:spLocks noGrp="1"/>
          </p:cNvSpPr>
          <p:nvPr>
            <p:ph type="pic" idx="2"/>
          </p:nvPr>
        </p:nvSpPr>
        <p:spPr>
          <a:xfrm>
            <a:off x="1371599" y="3327400"/>
            <a:ext cx="5600700" cy="501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">
  <p:cSld name="35_Title Slid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59"/>
          <p:cNvSpPr>
            <a:spLocks noGrp="1"/>
          </p:cNvSpPr>
          <p:nvPr>
            <p:ph type="pic" idx="2"/>
          </p:nvPr>
        </p:nvSpPr>
        <p:spPr>
          <a:xfrm>
            <a:off x="0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p59"/>
          <p:cNvSpPr>
            <a:spLocks noGrp="1"/>
          </p:cNvSpPr>
          <p:nvPr>
            <p:ph type="pic" idx="3"/>
          </p:nvPr>
        </p:nvSpPr>
        <p:spPr>
          <a:xfrm>
            <a:off x="9143998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Title Slide">
  <p:cSld name="59_Title Slid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0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1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61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61"/>
          <p:cNvSpPr>
            <a:spLocks noGrp="1"/>
          </p:cNvSpPr>
          <p:nvPr>
            <p:ph type="pic" idx="2"/>
          </p:nvPr>
        </p:nvSpPr>
        <p:spPr>
          <a:xfrm>
            <a:off x="14505140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2" name="Google Shape;342;p61"/>
          <p:cNvSpPr>
            <a:spLocks noGrp="1"/>
          </p:cNvSpPr>
          <p:nvPr>
            <p:ph type="pic" idx="3"/>
          </p:nvPr>
        </p:nvSpPr>
        <p:spPr>
          <a:xfrm>
            <a:off x="10534391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3" name="Google Shape;343;p61"/>
          <p:cNvSpPr>
            <a:spLocks noGrp="1"/>
          </p:cNvSpPr>
          <p:nvPr>
            <p:ph type="pic" idx="4"/>
          </p:nvPr>
        </p:nvSpPr>
        <p:spPr>
          <a:xfrm>
            <a:off x="6563642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2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62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62"/>
          <p:cNvSpPr>
            <a:spLocks noGrp="1"/>
          </p:cNvSpPr>
          <p:nvPr>
            <p:ph type="pic" idx="2"/>
          </p:nvPr>
        </p:nvSpPr>
        <p:spPr>
          <a:xfrm>
            <a:off x="1" y="1"/>
            <a:ext cx="8029184" cy="55239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Title Slide">
  <p:cSld name="65_Title Slide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>
            <a:spLocks noGrp="1"/>
          </p:cNvSpPr>
          <p:nvPr>
            <p:ph type="pic" idx="2"/>
          </p:nvPr>
        </p:nvSpPr>
        <p:spPr>
          <a:xfrm>
            <a:off x="4634754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10"/>
          <p:cNvSpPr>
            <a:spLocks noGrp="1"/>
          </p:cNvSpPr>
          <p:nvPr>
            <p:ph type="pic" idx="3"/>
          </p:nvPr>
        </p:nvSpPr>
        <p:spPr>
          <a:xfrm>
            <a:off x="4634754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" name="Google Shape;33;p10"/>
          <p:cNvSpPr>
            <a:spLocks noGrp="1"/>
          </p:cNvSpPr>
          <p:nvPr>
            <p:ph type="pic" idx="4"/>
          </p:nvPr>
        </p:nvSpPr>
        <p:spPr>
          <a:xfrm>
            <a:off x="11068050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10"/>
          <p:cNvSpPr>
            <a:spLocks noGrp="1"/>
          </p:cNvSpPr>
          <p:nvPr>
            <p:ph type="pic" idx="5"/>
          </p:nvPr>
        </p:nvSpPr>
        <p:spPr>
          <a:xfrm>
            <a:off x="11068050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10"/>
          <p:cNvSpPr>
            <a:spLocks noGrp="1"/>
          </p:cNvSpPr>
          <p:nvPr>
            <p:ph type="pic" idx="6"/>
          </p:nvPr>
        </p:nvSpPr>
        <p:spPr>
          <a:xfrm>
            <a:off x="11068050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Slide">
  <p:cSld name="40_Title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>
            <a:spLocks noGrp="1"/>
          </p:cNvSpPr>
          <p:nvPr>
            <p:ph type="pic" idx="2"/>
          </p:nvPr>
        </p:nvSpPr>
        <p:spPr>
          <a:xfrm>
            <a:off x="40005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4" name="Google Shape;354;p64"/>
          <p:cNvSpPr>
            <a:spLocks noGrp="1"/>
          </p:cNvSpPr>
          <p:nvPr>
            <p:ph type="pic" idx="3"/>
          </p:nvPr>
        </p:nvSpPr>
        <p:spPr>
          <a:xfrm>
            <a:off x="7785100" y="3755569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5" name="Google Shape;355;p64"/>
          <p:cNvSpPr>
            <a:spLocks noGrp="1"/>
          </p:cNvSpPr>
          <p:nvPr>
            <p:ph type="pic" idx="4"/>
          </p:nvPr>
        </p:nvSpPr>
        <p:spPr>
          <a:xfrm>
            <a:off x="115697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Title Slide">
  <p:cSld name="53_Title Slid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>
            <a:spLocks noGrp="1"/>
          </p:cNvSpPr>
          <p:nvPr>
            <p:ph type="body" idx="1"/>
          </p:nvPr>
        </p:nvSpPr>
        <p:spPr>
          <a:xfrm>
            <a:off x="8432801" y="1943100"/>
            <a:ext cx="84836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65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65"/>
          <p:cNvSpPr>
            <a:spLocks noGrp="1"/>
          </p:cNvSpPr>
          <p:nvPr>
            <p:ph type="pic" idx="2"/>
          </p:nvPr>
        </p:nvSpPr>
        <p:spPr>
          <a:xfrm>
            <a:off x="1371600" y="4152900"/>
            <a:ext cx="4864100" cy="41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">
  <p:cSld name="38_Title Slid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6"/>
          <p:cNvSpPr txBox="1">
            <a:spLocks noGrp="1"/>
          </p:cNvSpPr>
          <p:nvPr>
            <p:ph type="body" idx="1"/>
          </p:nvPr>
        </p:nvSpPr>
        <p:spPr>
          <a:xfrm>
            <a:off x="10684701" y="1943099"/>
            <a:ext cx="6231699" cy="41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66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66"/>
          <p:cNvSpPr>
            <a:spLocks noGrp="1"/>
          </p:cNvSpPr>
          <p:nvPr>
            <p:ph type="pic" idx="2"/>
          </p:nvPr>
        </p:nvSpPr>
        <p:spPr>
          <a:xfrm>
            <a:off x="0" y="0"/>
            <a:ext cx="10014857" cy="35124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7"/>
          <p:cNvSpPr>
            <a:spLocks noGrp="1"/>
          </p:cNvSpPr>
          <p:nvPr>
            <p:ph type="pic" idx="2"/>
          </p:nvPr>
        </p:nvSpPr>
        <p:spPr>
          <a:xfrm>
            <a:off x="21653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6" name="Google Shape;366;p67"/>
          <p:cNvSpPr txBox="1">
            <a:spLocks noGrp="1"/>
          </p:cNvSpPr>
          <p:nvPr>
            <p:ph type="body" idx="1"/>
          </p:nvPr>
        </p:nvSpPr>
        <p:spPr>
          <a:xfrm>
            <a:off x="11977687" y="1943099"/>
            <a:ext cx="4938713" cy="289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67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Slide">
  <p:cSld name="46_Title Slid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>
            <a:spLocks noGrp="1"/>
          </p:cNvSpPr>
          <p:nvPr>
            <p:ph type="pic" idx="2"/>
          </p:nvPr>
        </p:nvSpPr>
        <p:spPr>
          <a:xfrm>
            <a:off x="0" y="-1"/>
            <a:ext cx="87085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0" name="Google Shape;370;p68"/>
          <p:cNvSpPr txBox="1">
            <a:spLocks noGrp="1"/>
          </p:cNvSpPr>
          <p:nvPr>
            <p:ph type="body" idx="1"/>
          </p:nvPr>
        </p:nvSpPr>
        <p:spPr>
          <a:xfrm>
            <a:off x="11977687" y="1943100"/>
            <a:ext cx="4938713" cy="28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68"/>
          <p:cNvSpPr/>
          <p:nvPr/>
        </p:nvSpPr>
        <p:spPr>
          <a:xfrm>
            <a:off x="17999862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6964471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1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378" name="Google Shape;378;p71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2"/>
          <p:cNvSpPr>
            <a:spLocks noGrp="1"/>
          </p:cNvSpPr>
          <p:nvPr>
            <p:ph type="pic" idx="2"/>
          </p:nvPr>
        </p:nvSpPr>
        <p:spPr>
          <a:xfrm>
            <a:off x="3167340" y="0"/>
            <a:ext cx="15120660" cy="85053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3"/>
          <p:cNvSpPr>
            <a:spLocks noGrp="1"/>
          </p:cNvSpPr>
          <p:nvPr>
            <p:ph type="pic" idx="2"/>
          </p:nvPr>
        </p:nvSpPr>
        <p:spPr>
          <a:xfrm>
            <a:off x="0" y="0"/>
            <a:ext cx="12162971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4634754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11"/>
          <p:cNvSpPr>
            <a:spLocks noGrp="1"/>
          </p:cNvSpPr>
          <p:nvPr>
            <p:ph type="pic" idx="3"/>
          </p:nvPr>
        </p:nvSpPr>
        <p:spPr>
          <a:xfrm>
            <a:off x="4634754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11"/>
          <p:cNvSpPr>
            <a:spLocks noGrp="1"/>
          </p:cNvSpPr>
          <p:nvPr>
            <p:ph type="pic" idx="4"/>
          </p:nvPr>
        </p:nvSpPr>
        <p:spPr>
          <a:xfrm>
            <a:off x="4634754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11"/>
          <p:cNvSpPr>
            <a:spLocks noGrp="1"/>
          </p:cNvSpPr>
          <p:nvPr>
            <p:ph type="pic" idx="5"/>
          </p:nvPr>
        </p:nvSpPr>
        <p:spPr>
          <a:xfrm>
            <a:off x="11068050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11"/>
          <p:cNvSpPr>
            <a:spLocks noGrp="1"/>
          </p:cNvSpPr>
          <p:nvPr>
            <p:ph type="pic" idx="6"/>
          </p:nvPr>
        </p:nvSpPr>
        <p:spPr>
          <a:xfrm>
            <a:off x="11068050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">
  <p:cSld name="36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>
            <a:spLocks noGrp="1"/>
          </p:cNvSpPr>
          <p:nvPr>
            <p:ph type="pic" idx="2"/>
          </p:nvPr>
        </p:nvSpPr>
        <p:spPr>
          <a:xfrm>
            <a:off x="0" y="7427934"/>
            <a:ext cx="18288000" cy="30559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1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45;p1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46;p1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7772400" cy="70067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1371600" y="547688"/>
            <a:ext cx="15544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ato Black"/>
              <a:buNone/>
              <a:defRPr sz="5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1371600" y="2738438"/>
            <a:ext cx="155448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13716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"/>
          <p:cNvSpPr/>
          <p:nvPr/>
        </p:nvSpPr>
        <p:spPr>
          <a:xfrm>
            <a:off x="0" y="-1"/>
            <a:ext cx="18288000" cy="182880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129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224">
          <p15:clr>
            <a:srgbClr val="F26B43"/>
          </p15:clr>
        </p15:guide>
        <p15:guide id="5" pos="10656">
          <p15:clr>
            <a:srgbClr val="F26B43"/>
          </p15:clr>
        </p15:guide>
        <p15:guide id="6" orient="horz" pos="5256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10224">
          <p15:clr>
            <a:srgbClr val="F26B43"/>
          </p15:clr>
        </p15:guide>
        <p15:guide id="9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"/>
          <p:cNvSpPr txBox="1">
            <a:spLocks noGrp="1"/>
          </p:cNvSpPr>
          <p:nvPr>
            <p:ph type="body" idx="1"/>
          </p:nvPr>
        </p:nvSpPr>
        <p:spPr>
          <a:xfrm>
            <a:off x="1371600" y="3164420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89" name="Google Shape;389;p1"/>
          <p:cNvSpPr txBox="1"/>
          <p:nvPr/>
        </p:nvSpPr>
        <p:spPr>
          <a:xfrm>
            <a:off x="1371600" y="4232613"/>
            <a:ext cx="73683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60BB4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High-R attics: </a:t>
            </a:r>
            <a:endParaRPr sz="1000"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Meet or exceed the requirements of the 2015 International Energy Conservation Code (IECC).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 a key strategy in high-performance and zero-energy-ready homes.</a:t>
            </a:r>
            <a:endParaRPr/>
          </a:p>
        </p:txBody>
      </p:sp>
      <p:pic>
        <p:nvPicPr>
          <p:cNvPr id="390" name="Google Shape;39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48039" y="2831821"/>
            <a:ext cx="8742090" cy="65538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1" name="Google Shape;391;p1"/>
          <p:cNvSpPr/>
          <p:nvPr/>
        </p:nvSpPr>
        <p:spPr>
          <a:xfrm>
            <a:off x="1371600" y="8091431"/>
            <a:ext cx="7166344" cy="12830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1"/>
          <p:cNvSpPr/>
          <p:nvPr/>
        </p:nvSpPr>
        <p:spPr>
          <a:xfrm>
            <a:off x="3147538" y="8409768"/>
            <a:ext cx="49822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Ultra-efficient insulation is 25% more efficient than requirements of the 2015 IECC. </a:t>
            </a:r>
            <a:endParaRPr/>
          </a:p>
        </p:txBody>
      </p:sp>
      <p:sp>
        <p:nvSpPr>
          <p:cNvPr id="393" name="Google Shape;393;p1"/>
          <p:cNvSpPr/>
          <p:nvPr/>
        </p:nvSpPr>
        <p:spPr>
          <a:xfrm>
            <a:off x="0" y="3164420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1"/>
          <p:cNvSpPr/>
          <p:nvPr/>
        </p:nvSpPr>
        <p:spPr>
          <a:xfrm>
            <a:off x="913743" y="568116"/>
            <a:ext cx="1523711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INSULATION </a:t>
            </a:r>
            <a:r>
              <a:rPr lang="en-US" sz="6600">
                <a:solidFill>
                  <a:srgbClr val="00853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CODE</a:t>
            </a:r>
            <a:r>
              <a:rPr lang="en-US" sz="6600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: HIGH-R ATTICS</a:t>
            </a:r>
            <a:endParaRPr/>
          </a:p>
        </p:txBody>
      </p:sp>
      <p:pic>
        <p:nvPicPr>
          <p:cNvPr id="395" name="Google Shape;395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751605" y="8140097"/>
            <a:ext cx="878276" cy="11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"/>
          <p:cNvSpPr txBox="1">
            <a:spLocks noGrp="1"/>
          </p:cNvSpPr>
          <p:nvPr>
            <p:ph type="body" idx="1"/>
          </p:nvPr>
        </p:nvSpPr>
        <p:spPr>
          <a:xfrm>
            <a:off x="9314121" y="2211419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WHY?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2" name="Google Shape;402;p2"/>
          <p:cNvSpPr txBox="1"/>
          <p:nvPr/>
        </p:nvSpPr>
        <p:spPr>
          <a:xfrm>
            <a:off x="9314121" y="3664278"/>
            <a:ext cx="78342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Initial construction offers the best opportunity for bolstering the thermal envelope of a home.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High-R attics provide extra added thermal protection that meet or exceed IECC requirements.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When installed properly, high-R attics contribute to spaces that require very little heating and cooling and which are evenly comfortable and quiet.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3" name="Google Shape;40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4335" y="2790283"/>
            <a:ext cx="6266921" cy="47064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4" name="Google Shape;404;p2"/>
          <p:cNvSpPr/>
          <p:nvPr/>
        </p:nvSpPr>
        <p:spPr>
          <a:xfrm>
            <a:off x="17997714" y="2211419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"/>
          <p:cNvSpPr txBox="1">
            <a:spLocks noGrp="1"/>
          </p:cNvSpPr>
          <p:nvPr>
            <p:ph type="body" idx="1"/>
          </p:nvPr>
        </p:nvSpPr>
        <p:spPr>
          <a:xfrm>
            <a:off x="1371600" y="-473617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11" name="Google Shape;411;p3"/>
          <p:cNvSpPr txBox="1"/>
          <p:nvPr/>
        </p:nvSpPr>
        <p:spPr>
          <a:xfrm>
            <a:off x="1371600" y="3671703"/>
            <a:ext cx="7698000" cy="60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High-efficiency attic insulation meets the 2015 IECC.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Ultra-efficient attic insulation is 25% more efficient than the IECC.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These high levels of insulation are often achieved with a combination of open- and closed-cell spray foam, or rigid or spray foam and blown-in or batt insulation.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be most effective, high-efficiency and ultra-efficient insulation must be installed correctly. 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2" name="Google Shape;412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120346" y="2285847"/>
            <a:ext cx="8167654" cy="61257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13" name="Google Shape;413;p3"/>
          <p:cNvSpPr/>
          <p:nvPr/>
        </p:nvSpPr>
        <p:spPr>
          <a:xfrm>
            <a:off x="0" y="2285847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LD-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BB1B"/>
      </a:accent1>
      <a:accent2>
        <a:srgbClr val="20242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Custom</PresentationFormat>
  <Paragraphs>26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Libre Franklin Black</vt:lpstr>
      <vt:lpstr>Lato Black</vt:lpstr>
      <vt:lpstr>Libre Franklin</vt:lpstr>
      <vt:lpstr>Noto Sans Symbols</vt:lpstr>
      <vt:lpstr>Calibri</vt:lpstr>
      <vt:lpstr>Franklin Gothic</vt:lpstr>
      <vt:lpstr>Lato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svs-design</dc:creator>
  <cp:lastModifiedBy>Kiolbasa, Edward J</cp:lastModifiedBy>
  <cp:revision>1</cp:revision>
  <dcterms:created xsi:type="dcterms:W3CDTF">2017-04-03T13:46:27Z</dcterms:created>
  <dcterms:modified xsi:type="dcterms:W3CDTF">2022-05-23T21:14:13Z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5C3D7148-5556-4E2D-ADE9-5E0F46984693</vt:lpwstr>
  </property>
  <property fmtid="{D5CDD505-2E9C-101B-9397-08002B2CF9AE}" pid="3" name="ArticulatePath">
    <vt:lpwstr>BOLD - Powerpoint Presentation Template-Color 2</vt:lpwstr>
  </property>
</Properties>
</file>