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Economica"/>
      <p:regular r:id="rId26"/>
      <p:bold r:id="rId27"/>
      <p:italic r:id="rId28"/>
      <p:boldItalic r:id="rId29"/>
    </p:embeddedFont>
    <p:embeddedFont>
      <p:font typeface="Proxima Nova"/>
      <p:regular r:id="rId30"/>
      <p:bold r:id="rId31"/>
      <p:italic r:id="rId32"/>
      <p:boldItalic r:id="rId33"/>
    </p:embeddedFont>
    <p:embeddedFont>
      <p:font typeface="Nunito"/>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Economica-regular.fntdata"/><Relationship Id="rId13" Type="http://schemas.openxmlformats.org/officeDocument/2006/relationships/slide" Target="slides/slide7.xml"/><Relationship Id="rId39" Type="http://schemas.openxmlformats.org/officeDocument/2006/relationships/font" Target="fonts/OpenSans-bold.fntdata"/><Relationship Id="rId18" Type="http://schemas.openxmlformats.org/officeDocument/2006/relationships/slide" Target="slides/slide12.xml"/><Relationship Id="rId21" Type="http://schemas.openxmlformats.org/officeDocument/2006/relationships/slide" Target="slides/slide15.xml"/><Relationship Id="rId34" Type="http://schemas.openxmlformats.org/officeDocument/2006/relationships/font" Target="fonts/Nunito-regular.fntdata"/><Relationship Id="rId42" Type="http://schemas.openxmlformats.org/officeDocument/2006/relationships/customXml" Target="../customXml/item1.xml"/><Relationship Id="rId7" Type="http://schemas.openxmlformats.org/officeDocument/2006/relationships/slide" Target="slides/slide1.xml"/><Relationship Id="rId20" Type="http://schemas.openxmlformats.org/officeDocument/2006/relationships/slide" Target="slides/slide14.xml"/><Relationship Id="rId41" Type="http://schemas.openxmlformats.org/officeDocument/2006/relationships/font" Target="fonts/OpenSans-boldItalic.fntdata"/><Relationship Id="rId2" Type="http://schemas.openxmlformats.org/officeDocument/2006/relationships/viewProps" Target="viewProps.xml"/><Relationship Id="rId29" Type="http://schemas.openxmlformats.org/officeDocument/2006/relationships/font" Target="fonts/Economica-boldItalic.fntdata"/><Relationship Id="rId16" Type="http://schemas.openxmlformats.org/officeDocument/2006/relationships/slide" Target="slides/slide10.xml"/><Relationship Id="rId40" Type="http://schemas.openxmlformats.org/officeDocument/2006/relationships/font" Target="fonts/OpenSans-italic.fntdata"/><Relationship Id="rId24" Type="http://schemas.openxmlformats.org/officeDocument/2006/relationships/slide" Target="slides/slide18.xml"/><Relationship Id="rId1" Type="http://schemas.openxmlformats.org/officeDocument/2006/relationships/theme" Target="theme/theme3.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ProximaNova-italic.fntdata"/><Relationship Id="rId37" Type="http://schemas.openxmlformats.org/officeDocument/2006/relationships/font" Target="fonts/Nunito-boldItalic.fntdata"/><Relationship Id="rId23" Type="http://schemas.openxmlformats.org/officeDocument/2006/relationships/slide" Target="slides/slide17.xml"/><Relationship Id="rId28" Type="http://schemas.openxmlformats.org/officeDocument/2006/relationships/font" Target="fonts/Economica-italic.fntdata"/><Relationship Id="rId5" Type="http://schemas.openxmlformats.org/officeDocument/2006/relationships/slideMaster" Target="slideMasters/slideMaster2.xml"/><Relationship Id="rId15" Type="http://schemas.openxmlformats.org/officeDocument/2006/relationships/slide" Target="slides/slide9.xml"/><Relationship Id="rId36" Type="http://schemas.openxmlformats.org/officeDocument/2006/relationships/font" Target="fonts/Nunito-italic.fntdata"/><Relationship Id="rId31" Type="http://schemas.openxmlformats.org/officeDocument/2006/relationships/font" Target="fonts/ProximaNova-bold.fntdata"/><Relationship Id="rId10" Type="http://schemas.openxmlformats.org/officeDocument/2006/relationships/slide" Target="slides/slide4.xml"/><Relationship Id="rId19" Type="http://schemas.openxmlformats.org/officeDocument/2006/relationships/slide" Target="slides/slide13.xml"/><Relationship Id="rId44" Type="http://schemas.openxmlformats.org/officeDocument/2006/relationships/customXml" Target="../customXml/item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Economica-bold.fntdata"/><Relationship Id="rId30" Type="http://schemas.openxmlformats.org/officeDocument/2006/relationships/font" Target="fonts/ProximaNova-regular.fntdata"/><Relationship Id="rId35" Type="http://schemas.openxmlformats.org/officeDocument/2006/relationships/font" Target="fonts/Nunito-bold.fntdata"/><Relationship Id="rId14" Type="http://schemas.openxmlformats.org/officeDocument/2006/relationships/slide" Target="slides/slide8.xml"/><Relationship Id="rId43"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slide" Target="slides/slide19.xml"/><Relationship Id="rId33" Type="http://schemas.openxmlformats.org/officeDocument/2006/relationships/font" Target="fonts/ProximaNova-boldItalic.fntdata"/><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ea.org/reports/net-zero-by-2050" TargetMode="External"/><Relationship Id="rId3" Type="http://schemas.openxmlformats.org/officeDocument/2006/relationships/hyperlink" Target="https://www.iea.org/news/renewable-electricity-growth-is-accelerating-faster-than-ever-worldwide-supporting-the-emergence-of-the-new-global-energy-econom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TH8m7hOxW5fj6FP-7Lfz01TnBw2PCZik/edit?usp=sharing&amp;ouid=105598533171981638239&amp;rtpof=true&amp;sd=tru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0e707bdf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10e707bdf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0e707bdf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10e707bdf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Embedded search “showing home”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0e707bdf1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10e707bdf1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Embedded image search “investment savings”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0e707bdf1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10e707bdf1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Embedded image search “sign contract”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0e707bdf1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10e707bdf1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8efab638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18efab638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18efab638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18efab63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10e707bdf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10e707bdf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0e707bdf1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0e707bdf1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0e707bdf1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0e707bdf1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321c837f7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321c837f7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0d9ebcced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110d9ebcced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Link to IPCC report: https://www.ipcc.ch/report/ar6/wg3/</a:t>
            </a:r>
            <a:endParaRPr/>
          </a:p>
        </p:txBody>
      </p:sp>
      <p:sp>
        <p:nvSpPr>
          <p:cNvPr id="149" name="Google Shape;149;g110d9ebcced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0d9ebcced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Source for slide: https://www.nytimes.com/2021/03/08/climate/climate-change-heat-tropics.html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4" name="Google Shape;164;g110d9ebcced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0d9ebcced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110d9ebcced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u="sng">
                <a:solidFill>
                  <a:schemeClr val="hlink"/>
                </a:solidFill>
                <a:hlinkClick r:id="rId2"/>
              </a:rPr>
              <a:t>https://www.iea.org/reports/net-zero-by-2050</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“Renewable electricity growth …” - </a:t>
            </a:r>
            <a:r>
              <a:rPr lang="en" u="sng">
                <a:solidFill>
                  <a:schemeClr val="hlink"/>
                </a:solidFill>
                <a:hlinkClick r:id="rId3"/>
              </a:rPr>
              <a:t>https://www.iea.org/news/renewable-electricity-growth-is-accelerating-faster-than-ever-worldwide-supporting-the-emergence-of-the-new-global-energy-economy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 </a:t>
            </a:r>
            <a:endParaRPr/>
          </a:p>
        </p:txBody>
      </p:sp>
      <p:sp>
        <p:nvSpPr>
          <p:cNvPr id="182" name="Google Shape;182;g110d9ebcced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321c837f7_2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2321c837f7_2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04f7b2f8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104f7b2f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https://www.nabcep.org/wp-content/uploads/2018/12/NABCEP-PVTS-JTA-8-18.pdf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321c837f7_2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2321c837f7_2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104f7b2f8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104f7b2f8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Document link to have for reference: </a:t>
            </a:r>
            <a:r>
              <a:rPr lang="en" sz="1000" u="sng">
                <a:solidFill>
                  <a:schemeClr val="hlink"/>
                </a:solidFill>
                <a:latin typeface="Open Sans"/>
                <a:ea typeface="Open Sans"/>
                <a:cs typeface="Open Sans"/>
                <a:sym typeface="Open Sans"/>
                <a:hlinkClick r:id="rId2"/>
              </a:rPr>
              <a:t>https://docs.google.com/document/d/1TH8m7hOxW5fj6FP-7Lfz01TnBw2PCZik/edit?usp=sharing&amp;ouid=105598533171981638239&amp;rtpof=true&amp;sd=true</a:t>
            </a:r>
            <a:r>
              <a:rPr lang="en" sz="1000">
                <a:latin typeface="Open Sans"/>
                <a:ea typeface="Open Sans"/>
                <a:cs typeface="Open Sans"/>
                <a:sym typeface="Open Sans"/>
              </a:rPr>
              <a:t> REPLACE?CREATE ASHP OUTLINE - stopped fixing slides here</a:t>
            </a:r>
            <a:endParaRPr sz="1000">
              <a:latin typeface="Open Sans"/>
              <a:ea typeface="Open Sans"/>
              <a:cs typeface="Open Sans"/>
              <a:sym typeface="Open Sans"/>
            </a:endParaRPr>
          </a:p>
          <a:p>
            <a:pPr indent="0" lvl="0" marL="0" rtl="0" algn="l">
              <a:lnSpc>
                <a:spcPct val="115000"/>
              </a:lnSpc>
              <a:spcBef>
                <a:spcPts val="1200"/>
              </a:spcBef>
              <a:spcAft>
                <a:spcPts val="0"/>
              </a:spcAft>
              <a:buNone/>
            </a:pPr>
            <a:r>
              <a:t/>
            </a:r>
            <a:endParaRPr sz="10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rPr lang="en"/>
              <a:t>Image: Embedded search: “realtor”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0" name="Google Shape;60;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1" name="Google Shape;61;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2" name="Google Shape;62;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3" name="Google Shape;63;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64" name="Shape 64"/>
        <p:cNvGrpSpPr/>
        <p:nvPr/>
      </p:nvGrpSpPr>
      <p:grpSpPr>
        <a:xfrm>
          <a:off x="0" y="0"/>
          <a:ext cx="0" cy="0"/>
          <a:chOff x="0" y="0"/>
          <a:chExt cx="0" cy="0"/>
        </a:xfrm>
      </p:grpSpPr>
      <p:sp>
        <p:nvSpPr>
          <p:cNvPr id="65" name="Google Shape;65;p14"/>
          <p:cNvSpPr txBox="1"/>
          <p:nvPr>
            <p:ph type="title"/>
          </p:nvPr>
        </p:nvSpPr>
        <p:spPr>
          <a:xfrm>
            <a:off x="2057400" y="114300"/>
            <a:ext cx="6858000" cy="7431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4200"/>
              <a:buNone/>
              <a:defRPr/>
            </a:lvl1pPr>
            <a:lvl2pPr lvl="1" rtl="0" algn="l">
              <a:lnSpc>
                <a:spcPct val="90000"/>
              </a:lnSpc>
              <a:spcBef>
                <a:spcPts val="0"/>
              </a:spcBef>
              <a:spcAft>
                <a:spcPts val="0"/>
              </a:spcAft>
              <a:buSzPts val="4200"/>
              <a:buNone/>
              <a:defRPr/>
            </a:lvl2pPr>
            <a:lvl3pPr lvl="2" rtl="0" algn="l">
              <a:lnSpc>
                <a:spcPct val="90000"/>
              </a:lnSpc>
              <a:spcBef>
                <a:spcPts val="0"/>
              </a:spcBef>
              <a:spcAft>
                <a:spcPts val="0"/>
              </a:spcAft>
              <a:buSzPts val="4200"/>
              <a:buNone/>
              <a:defRPr/>
            </a:lvl3pPr>
            <a:lvl4pPr lvl="3" rtl="0" algn="l">
              <a:lnSpc>
                <a:spcPct val="90000"/>
              </a:lnSpc>
              <a:spcBef>
                <a:spcPts val="0"/>
              </a:spcBef>
              <a:spcAft>
                <a:spcPts val="0"/>
              </a:spcAft>
              <a:buSzPts val="4200"/>
              <a:buNone/>
              <a:defRPr/>
            </a:lvl4pPr>
            <a:lvl5pPr lvl="4" rtl="0" algn="l">
              <a:lnSpc>
                <a:spcPct val="90000"/>
              </a:lnSpc>
              <a:spcBef>
                <a:spcPts val="0"/>
              </a:spcBef>
              <a:spcAft>
                <a:spcPts val="0"/>
              </a:spcAft>
              <a:buSzPts val="4200"/>
              <a:buNone/>
              <a:defRPr/>
            </a:lvl5pPr>
            <a:lvl6pPr lvl="5" rtl="0" algn="l">
              <a:lnSpc>
                <a:spcPct val="90000"/>
              </a:lnSpc>
              <a:spcBef>
                <a:spcPts val="0"/>
              </a:spcBef>
              <a:spcAft>
                <a:spcPts val="0"/>
              </a:spcAft>
              <a:buSzPts val="4200"/>
              <a:buNone/>
              <a:defRPr/>
            </a:lvl6pPr>
            <a:lvl7pPr lvl="6" rtl="0" algn="l">
              <a:lnSpc>
                <a:spcPct val="90000"/>
              </a:lnSpc>
              <a:spcBef>
                <a:spcPts val="0"/>
              </a:spcBef>
              <a:spcAft>
                <a:spcPts val="0"/>
              </a:spcAft>
              <a:buSzPts val="4200"/>
              <a:buNone/>
              <a:defRPr/>
            </a:lvl7pPr>
            <a:lvl8pPr lvl="7" rtl="0" algn="l">
              <a:lnSpc>
                <a:spcPct val="90000"/>
              </a:lnSpc>
              <a:spcBef>
                <a:spcPts val="0"/>
              </a:spcBef>
              <a:spcAft>
                <a:spcPts val="0"/>
              </a:spcAft>
              <a:buSzPts val="4200"/>
              <a:buNone/>
              <a:defRPr/>
            </a:lvl8pPr>
            <a:lvl9pPr lvl="8" rtl="0" algn="l">
              <a:lnSpc>
                <a:spcPct val="90000"/>
              </a:lnSpc>
              <a:spcBef>
                <a:spcPts val="0"/>
              </a:spcBef>
              <a:spcAft>
                <a:spcPts val="0"/>
              </a:spcAft>
              <a:buSzPts val="4200"/>
              <a:buNone/>
              <a:defRPr/>
            </a:lvl9pPr>
          </a:lstStyle>
          <a:p/>
        </p:txBody>
      </p:sp>
      <p:sp>
        <p:nvSpPr>
          <p:cNvPr id="66" name="Google Shape;66;p14"/>
          <p:cNvSpPr txBox="1"/>
          <p:nvPr>
            <p:ph idx="1" type="body"/>
          </p:nvPr>
        </p:nvSpPr>
        <p:spPr>
          <a:xfrm>
            <a:off x="228600" y="1143000"/>
            <a:ext cx="8686800" cy="3657600"/>
          </a:xfrm>
          <a:prstGeom prst="rect">
            <a:avLst/>
          </a:prstGeom>
          <a:noFill/>
          <a:ln>
            <a:noFill/>
          </a:ln>
        </p:spPr>
        <p:txBody>
          <a:bodyPr anchorCtr="0" anchor="t" bIns="34275" lIns="68575" spcFirstLastPara="1" rIns="68575" wrap="square" tIns="34275">
            <a:normAutofit/>
          </a:bodyPr>
          <a:lstStyle>
            <a:lvl1pPr indent="-317500" lvl="0" marL="457200" rtl="0" algn="l">
              <a:spcBef>
                <a:spcPts val="300"/>
              </a:spcBef>
              <a:spcAft>
                <a:spcPts val="0"/>
              </a:spcAft>
              <a:buSzPts val="1400"/>
              <a:buChar char="●"/>
              <a:defRPr/>
            </a:lvl1pPr>
            <a:lvl2pPr indent="-317500" lvl="1" marL="914400" rtl="0" algn="l">
              <a:spcBef>
                <a:spcPts val="300"/>
              </a:spcBef>
              <a:spcAft>
                <a:spcPts val="0"/>
              </a:spcAft>
              <a:buSzPts val="1400"/>
              <a:buChar char="○"/>
              <a:defRPr/>
            </a:lvl2pPr>
            <a:lvl3pPr indent="-317500" lvl="2" marL="1371600" rtl="0" algn="l">
              <a:spcBef>
                <a:spcPts val="300"/>
              </a:spcBef>
              <a:spcAft>
                <a:spcPts val="0"/>
              </a:spcAft>
              <a:buSzPts val="1400"/>
              <a:buChar char="■"/>
              <a:defRPr/>
            </a:lvl3pPr>
            <a:lvl4pPr indent="-317500" lvl="3" marL="1828800" rtl="0" algn="l">
              <a:spcBef>
                <a:spcPts val="300"/>
              </a:spcBef>
              <a:spcAft>
                <a:spcPts val="0"/>
              </a:spcAft>
              <a:buSzPts val="1400"/>
              <a:buChar char="●"/>
              <a:defRPr/>
            </a:lvl4pPr>
            <a:lvl5pPr indent="-317500" lvl="4" marL="2286000" rtl="0" algn="l">
              <a:spcBef>
                <a:spcPts val="300"/>
              </a:spcBef>
              <a:spcAft>
                <a:spcPts val="0"/>
              </a:spcAft>
              <a:buSzPts val="1400"/>
              <a:buChar char="○"/>
              <a:defRPr/>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7" name="Shape 67"/>
        <p:cNvGrpSpPr/>
        <p:nvPr/>
      </p:nvGrpSpPr>
      <p:grpSpPr>
        <a:xfrm>
          <a:off x="0" y="0"/>
          <a:ext cx="0" cy="0"/>
          <a:chOff x="0" y="0"/>
          <a:chExt cx="0" cy="0"/>
        </a:xfrm>
      </p:grpSpPr>
      <p:sp>
        <p:nvSpPr>
          <p:cNvPr id="68" name="Google Shape;68;p15"/>
          <p:cNvSpPr/>
          <p:nvPr/>
        </p:nvSpPr>
        <p:spPr>
          <a:xfrm>
            <a:off x="14" y="0"/>
            <a:ext cx="3038100" cy="51435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 name="Google Shape;69;p15"/>
          <p:cNvSpPr/>
          <p:nvPr/>
        </p:nvSpPr>
        <p:spPr>
          <a:xfrm>
            <a:off x="3030053" y="0"/>
            <a:ext cx="480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15"/>
          <p:cNvSpPr txBox="1"/>
          <p:nvPr>
            <p:ph type="title"/>
          </p:nvPr>
        </p:nvSpPr>
        <p:spPr>
          <a:xfrm>
            <a:off x="342900" y="445769"/>
            <a:ext cx="2400300" cy="1714500"/>
          </a:xfrm>
          <a:prstGeom prst="rect">
            <a:avLst/>
          </a:prstGeom>
          <a:noFill/>
          <a:ln>
            <a:noFill/>
          </a:ln>
        </p:spPr>
        <p:txBody>
          <a:bodyPr anchorCtr="0" anchor="b" bIns="34275" lIns="68575" spcFirstLastPara="1" rIns="68575" wrap="square" tIns="34275">
            <a:normAutofit/>
          </a:bodyPr>
          <a:lstStyle>
            <a:lvl1pPr lvl="0" rtl="0" algn="l">
              <a:lnSpc>
                <a:spcPct val="85000"/>
              </a:lnSpc>
              <a:spcBef>
                <a:spcPts val="0"/>
              </a:spcBef>
              <a:spcAft>
                <a:spcPts val="0"/>
              </a:spcAft>
              <a:buClr>
                <a:srgbClr val="FFFFFF"/>
              </a:buClr>
              <a:buSzPts val="2700"/>
              <a:buFont typeface="Calibri"/>
              <a:buNone/>
              <a:defRPr b="0" sz="2700">
                <a:solidFill>
                  <a:srgbClr val="FFFFF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 name="Google Shape;71;p15"/>
          <p:cNvSpPr txBox="1"/>
          <p:nvPr>
            <p:ph idx="1" type="body"/>
          </p:nvPr>
        </p:nvSpPr>
        <p:spPr>
          <a:xfrm>
            <a:off x="3600450" y="548640"/>
            <a:ext cx="4869300" cy="3943200"/>
          </a:xfrm>
          <a:prstGeom prst="rect">
            <a:avLst/>
          </a:prstGeom>
          <a:noFill/>
          <a:ln>
            <a:noFill/>
          </a:ln>
        </p:spPr>
        <p:txBody>
          <a:bodyPr anchorCtr="0" anchor="t" bIns="34275" lIns="0" spcFirstLastPara="1" rIns="0" wrap="square" tIns="34275">
            <a:normAutofit/>
          </a:bodyPr>
          <a:lstStyle>
            <a:lvl1pPr indent="-317500" lvl="0" marL="457200" rtl="0" algn="l">
              <a:lnSpc>
                <a:spcPct val="90000"/>
              </a:lnSpc>
              <a:spcBef>
                <a:spcPts val="900"/>
              </a:spcBef>
              <a:spcAft>
                <a:spcPts val="0"/>
              </a:spcAft>
              <a:buSzPts val="1400"/>
              <a:buChar char=" "/>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72" name="Google Shape;72;p15"/>
          <p:cNvSpPr txBox="1"/>
          <p:nvPr>
            <p:ph idx="2" type="body"/>
          </p:nvPr>
        </p:nvSpPr>
        <p:spPr>
          <a:xfrm>
            <a:off x="342900" y="2194560"/>
            <a:ext cx="2400300" cy="25344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900"/>
              </a:spcBef>
              <a:spcAft>
                <a:spcPts val="0"/>
              </a:spcAft>
              <a:buSzPts val="1100"/>
              <a:buNone/>
              <a:defRPr sz="1100">
                <a:solidFill>
                  <a:srgbClr val="FFFFFF"/>
                </a:solidFill>
              </a:defRPr>
            </a:lvl1pPr>
            <a:lvl2pPr indent="-228600" lvl="1" marL="914400" rtl="0" algn="l">
              <a:lnSpc>
                <a:spcPct val="90000"/>
              </a:lnSpc>
              <a:spcBef>
                <a:spcPts val="200"/>
              </a:spcBef>
              <a:spcAft>
                <a:spcPts val="0"/>
              </a:spcAft>
              <a:buSzPts val="900"/>
              <a:buNone/>
              <a:defRPr sz="900"/>
            </a:lvl2pPr>
            <a:lvl3pPr indent="-228600" lvl="2" marL="1371600" rtl="0" algn="l">
              <a:lnSpc>
                <a:spcPct val="90000"/>
              </a:lnSpc>
              <a:spcBef>
                <a:spcPts val="300"/>
              </a:spcBef>
              <a:spcAft>
                <a:spcPts val="0"/>
              </a:spcAft>
              <a:buSzPts val="800"/>
              <a:buNone/>
              <a:defRPr sz="800"/>
            </a:lvl3pPr>
            <a:lvl4pPr indent="-228600" lvl="3" marL="1828800" rtl="0" algn="l">
              <a:lnSpc>
                <a:spcPct val="90000"/>
              </a:lnSpc>
              <a:spcBef>
                <a:spcPts val="300"/>
              </a:spcBef>
              <a:spcAft>
                <a:spcPts val="0"/>
              </a:spcAft>
              <a:buSzPts val="700"/>
              <a:buNone/>
              <a:defRPr sz="700"/>
            </a:lvl4pPr>
            <a:lvl5pPr indent="-228600" lvl="4" marL="2286000" rtl="0" algn="l">
              <a:lnSpc>
                <a:spcPct val="90000"/>
              </a:lnSpc>
              <a:spcBef>
                <a:spcPts val="300"/>
              </a:spcBef>
              <a:spcAft>
                <a:spcPts val="0"/>
              </a:spcAft>
              <a:buSzPts val="700"/>
              <a:buNone/>
              <a:defRPr sz="700"/>
            </a:lvl5pPr>
            <a:lvl6pPr indent="-228600" lvl="5" marL="2743200" rtl="0" algn="l">
              <a:lnSpc>
                <a:spcPct val="90000"/>
              </a:lnSpc>
              <a:spcBef>
                <a:spcPts val="300"/>
              </a:spcBef>
              <a:spcAft>
                <a:spcPts val="0"/>
              </a:spcAft>
              <a:buSzPts val="700"/>
              <a:buNone/>
              <a:defRPr sz="700"/>
            </a:lvl6pPr>
            <a:lvl7pPr indent="-228600" lvl="6" marL="3200400" rtl="0" algn="l">
              <a:lnSpc>
                <a:spcPct val="90000"/>
              </a:lnSpc>
              <a:spcBef>
                <a:spcPts val="300"/>
              </a:spcBef>
              <a:spcAft>
                <a:spcPts val="0"/>
              </a:spcAft>
              <a:buSzPts val="700"/>
              <a:buNone/>
              <a:defRPr sz="700"/>
            </a:lvl7pPr>
            <a:lvl8pPr indent="-228600" lvl="7" marL="3657600" rtl="0" algn="l">
              <a:lnSpc>
                <a:spcPct val="90000"/>
              </a:lnSpc>
              <a:spcBef>
                <a:spcPts val="300"/>
              </a:spcBef>
              <a:spcAft>
                <a:spcPts val="0"/>
              </a:spcAft>
              <a:buSzPts val="700"/>
              <a:buNone/>
              <a:defRPr sz="700"/>
            </a:lvl8pPr>
            <a:lvl9pPr indent="-228600" lvl="8" marL="4114800" rtl="0" algn="l">
              <a:lnSpc>
                <a:spcPct val="90000"/>
              </a:lnSpc>
              <a:spcBef>
                <a:spcPts val="300"/>
              </a:spcBef>
              <a:spcAft>
                <a:spcPts val="300"/>
              </a:spcAft>
              <a:buSzPts val="700"/>
              <a:buNone/>
              <a:defRPr sz="700"/>
            </a:lvl9pPr>
          </a:lstStyle>
          <a:p/>
        </p:txBody>
      </p:sp>
      <p:sp>
        <p:nvSpPr>
          <p:cNvPr id="73" name="Google Shape;73;p15"/>
          <p:cNvSpPr txBox="1"/>
          <p:nvPr>
            <p:ph idx="10" type="dt"/>
          </p:nvPr>
        </p:nvSpPr>
        <p:spPr>
          <a:xfrm>
            <a:off x="349135" y="4844840"/>
            <a:ext cx="19638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5"/>
          <p:cNvSpPr txBox="1"/>
          <p:nvPr>
            <p:ph idx="11" type="ftr"/>
          </p:nvPr>
        </p:nvSpPr>
        <p:spPr>
          <a:xfrm>
            <a:off x="3600450" y="4844840"/>
            <a:ext cx="34863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solidFill>
                  <a:schemeClr val="dk2"/>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5"/>
          <p:cNvSpPr txBox="1"/>
          <p:nvPr>
            <p:ph idx="12" type="sldNum"/>
          </p:nvPr>
        </p:nvSpPr>
        <p:spPr>
          <a:xfrm>
            <a:off x="7425345" y="4844840"/>
            <a:ext cx="9840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6"/>
          <p:cNvSpPr txBox="1"/>
          <p:nvPr>
            <p:ph type="title"/>
          </p:nvPr>
        </p:nvSpPr>
        <p:spPr>
          <a:xfrm>
            <a:off x="822960" y="214954"/>
            <a:ext cx="7543800" cy="1088100"/>
          </a:xfrm>
          <a:prstGeom prst="rect">
            <a:avLst/>
          </a:prstGeom>
          <a:noFill/>
          <a:ln>
            <a:noFill/>
          </a:ln>
        </p:spPr>
        <p:txBody>
          <a:bodyPr anchorCtr="0" anchor="b" bIns="34275" lIns="68575" spcFirstLastPara="1" rIns="68575" wrap="square" tIns="34275">
            <a:normAutofit/>
          </a:bodyPr>
          <a:lstStyle>
            <a:lvl1pPr lvl="0" rtl="0" algn="l">
              <a:lnSpc>
                <a:spcPct val="85000"/>
              </a:lnSpc>
              <a:spcBef>
                <a:spcPts val="0"/>
              </a:spcBef>
              <a:spcAft>
                <a:spcPts val="0"/>
              </a:spcAft>
              <a:buClr>
                <a:srgbClr val="3F3F3F"/>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8" name="Google Shape;78;p16"/>
          <p:cNvSpPr txBox="1"/>
          <p:nvPr>
            <p:ph idx="1" type="body"/>
          </p:nvPr>
        </p:nvSpPr>
        <p:spPr>
          <a:xfrm>
            <a:off x="822959" y="1384300"/>
            <a:ext cx="3703200" cy="3017400"/>
          </a:xfrm>
          <a:prstGeom prst="rect">
            <a:avLst/>
          </a:prstGeom>
          <a:noFill/>
          <a:ln>
            <a:noFill/>
          </a:ln>
        </p:spPr>
        <p:txBody>
          <a:bodyPr anchorCtr="0" anchor="t" bIns="34275" lIns="0" spcFirstLastPara="1" rIns="0" wrap="square" tIns="34275">
            <a:normAutofit/>
          </a:bodyPr>
          <a:lstStyle>
            <a:lvl1pPr indent="-317500" lvl="0" marL="457200" rtl="0" algn="l">
              <a:lnSpc>
                <a:spcPct val="90000"/>
              </a:lnSpc>
              <a:spcBef>
                <a:spcPts val="900"/>
              </a:spcBef>
              <a:spcAft>
                <a:spcPts val="0"/>
              </a:spcAft>
              <a:buSzPts val="1400"/>
              <a:buChar char=" "/>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79" name="Google Shape;79;p16"/>
          <p:cNvSpPr txBox="1"/>
          <p:nvPr>
            <p:ph idx="2" type="body"/>
          </p:nvPr>
        </p:nvSpPr>
        <p:spPr>
          <a:xfrm>
            <a:off x="4663440" y="1384301"/>
            <a:ext cx="3703200" cy="3017400"/>
          </a:xfrm>
          <a:prstGeom prst="rect">
            <a:avLst/>
          </a:prstGeom>
          <a:noFill/>
          <a:ln>
            <a:noFill/>
          </a:ln>
        </p:spPr>
        <p:txBody>
          <a:bodyPr anchorCtr="0" anchor="t" bIns="34275" lIns="0" spcFirstLastPara="1" rIns="0" wrap="square" tIns="34275">
            <a:normAutofit/>
          </a:bodyPr>
          <a:lstStyle>
            <a:lvl1pPr indent="-317500" lvl="0" marL="457200" rtl="0" algn="l">
              <a:lnSpc>
                <a:spcPct val="90000"/>
              </a:lnSpc>
              <a:spcBef>
                <a:spcPts val="900"/>
              </a:spcBef>
              <a:spcAft>
                <a:spcPts val="0"/>
              </a:spcAft>
              <a:buSzPts val="1400"/>
              <a:buChar char=" "/>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80" name="Google Shape;80;p16"/>
          <p:cNvSpPr txBox="1"/>
          <p:nvPr>
            <p:ph idx="10" type="dt"/>
          </p:nvPr>
        </p:nvSpPr>
        <p:spPr>
          <a:xfrm>
            <a:off x="822961" y="4844840"/>
            <a:ext cx="18543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6"/>
          <p:cNvSpPr txBox="1"/>
          <p:nvPr>
            <p:ph idx="11" type="ftr"/>
          </p:nvPr>
        </p:nvSpPr>
        <p:spPr>
          <a:xfrm>
            <a:off x="2764640" y="4844840"/>
            <a:ext cx="3617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6"/>
          <p:cNvSpPr txBox="1"/>
          <p:nvPr>
            <p:ph idx="12" type="sldNum"/>
          </p:nvPr>
        </p:nvSpPr>
        <p:spPr>
          <a:xfrm>
            <a:off x="7425345" y="4844840"/>
            <a:ext cx="9840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7" name="Shape 87"/>
        <p:cNvGrpSpPr/>
        <p:nvPr/>
      </p:nvGrpSpPr>
      <p:grpSpPr>
        <a:xfrm>
          <a:off x="0" y="0"/>
          <a:ext cx="0" cy="0"/>
          <a:chOff x="0" y="0"/>
          <a:chExt cx="0" cy="0"/>
        </a:xfrm>
      </p:grpSpPr>
      <p:cxnSp>
        <p:nvCxnSpPr>
          <p:cNvPr id="88" name="Google Shape;88;p18"/>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89" name="Google Shape;89;p18"/>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0" name="Google Shape;90;p18"/>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91" name="Google Shape;9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2" name="Shape 92"/>
        <p:cNvGrpSpPr/>
        <p:nvPr/>
      </p:nvGrpSpPr>
      <p:grpSpPr>
        <a:xfrm>
          <a:off x="0" y="0"/>
          <a:ext cx="0" cy="0"/>
          <a:chOff x="0" y="0"/>
          <a:chExt cx="0" cy="0"/>
        </a:xfrm>
      </p:grpSpPr>
      <p:cxnSp>
        <p:nvCxnSpPr>
          <p:cNvPr id="93" name="Google Shape;93;p19"/>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94" name="Google Shape;94;p19"/>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5" name="Google Shape;9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6" name="Shape 96"/>
        <p:cNvGrpSpPr/>
        <p:nvPr/>
      </p:nvGrpSpPr>
      <p:grpSpPr>
        <a:xfrm>
          <a:off x="0" y="0"/>
          <a:ext cx="0" cy="0"/>
          <a:chOff x="0" y="0"/>
          <a:chExt cx="0" cy="0"/>
        </a:xfrm>
      </p:grpSpPr>
      <p:sp>
        <p:nvSpPr>
          <p:cNvPr id="97" name="Google Shape;97;p2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00" name="Google Shape;10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1" name="Google Shape;101;p20"/>
          <p:cNvPicPr preferRelativeResize="0"/>
          <p:nvPr/>
        </p:nvPicPr>
        <p:blipFill>
          <a:blip r:embed="rId2">
            <a:alphaModFix amt="58000"/>
          </a:blip>
          <a:stretch>
            <a:fillRect/>
          </a:stretch>
        </p:blipFill>
        <p:spPr>
          <a:xfrm>
            <a:off x="6820225" y="4101000"/>
            <a:ext cx="226695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5" name="Google Shape;105;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6" name="Google Shape;10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2" name="Google Shape;112;p2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3" name="Google Shape;11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14" name="Shape 114"/>
        <p:cNvGrpSpPr/>
        <p:nvPr/>
      </p:nvGrpSpPr>
      <p:grpSpPr>
        <a:xfrm>
          <a:off x="0" y="0"/>
          <a:ext cx="0" cy="0"/>
          <a:chOff x="0" y="0"/>
          <a:chExt cx="0" cy="0"/>
        </a:xfrm>
      </p:grpSpPr>
      <p:sp>
        <p:nvSpPr>
          <p:cNvPr id="115" name="Google Shape;115;p24"/>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6" name="Google Shape;11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7" name="Shape 117"/>
        <p:cNvGrpSpPr/>
        <p:nvPr/>
      </p:nvGrpSpPr>
      <p:grpSpPr>
        <a:xfrm>
          <a:off x="0" y="0"/>
          <a:ext cx="0" cy="0"/>
          <a:chOff x="0" y="0"/>
          <a:chExt cx="0" cy="0"/>
        </a:xfrm>
      </p:grpSpPr>
      <p:sp>
        <p:nvSpPr>
          <p:cNvPr id="118" name="Google Shape;118;p25"/>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 name="Google Shape;119;p25"/>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120" name="Google Shape;120;p25"/>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1" name="Google Shape;121;p25"/>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2" name="Google Shape;122;p2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23" name="Google Shape;12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4" name="Shape 124"/>
        <p:cNvGrpSpPr/>
        <p:nvPr/>
      </p:nvGrpSpPr>
      <p:grpSpPr>
        <a:xfrm>
          <a:off x="0" y="0"/>
          <a:ext cx="0" cy="0"/>
          <a:chOff x="0" y="0"/>
          <a:chExt cx="0" cy="0"/>
        </a:xfrm>
      </p:grpSpPr>
      <p:sp>
        <p:nvSpPr>
          <p:cNvPr id="125" name="Google Shape;125;p26"/>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100"/>
              <a:buNone/>
              <a:defRPr sz="2100"/>
            </a:lvl1pPr>
          </a:lstStyle>
          <a:p/>
        </p:txBody>
      </p:sp>
      <p:sp>
        <p:nvSpPr>
          <p:cNvPr id="126" name="Google Shape;12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7" name="Shape 127"/>
        <p:cNvGrpSpPr/>
        <p:nvPr/>
      </p:nvGrpSpPr>
      <p:grpSpPr>
        <a:xfrm>
          <a:off x="0" y="0"/>
          <a:ext cx="0" cy="0"/>
          <a:chOff x="0" y="0"/>
          <a:chExt cx="0" cy="0"/>
        </a:xfrm>
      </p:grpSpPr>
      <p:sp>
        <p:nvSpPr>
          <p:cNvPr id="128" name="Google Shape;128;p27"/>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7"/>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130" name="Google Shape;130;p27"/>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31" name="Google Shape;13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85" name="Google Shape;85;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6" name="Google Shape;8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www.ipcc.ch/"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www.nytimes.com/2021/03/08/climate/climate-change-heat-tropics.html" TargetMode="External"/><Relationship Id="rId5" Type="http://schemas.openxmlformats.org/officeDocument/2006/relationships/hyperlink" Target="https://www.nytimes.com/2021/03/08/climate/climate-change-heat-tropics.html" TargetMode="External"/><Relationship Id="rId6" Type="http://schemas.openxmlformats.org/officeDocument/2006/relationships/hyperlink" Target="https://www.nytimes.com/2021/03/08/climate/climate-change-heat-tropics.html" TargetMode="External"/><Relationship Id="rId7" Type="http://schemas.openxmlformats.org/officeDocument/2006/relationships/hyperlink" Target="https://www.nytimes.com/2021/03/08/climate/climate-change-heat-tropic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s://www.iea.org/reports/net-zero-by-2050" TargetMode="External"/><Relationship Id="rId5" Type="http://schemas.openxmlformats.org/officeDocument/2006/relationships/hyperlink" Target="https://www.iea.org/news/renewable-electricity-growth-is-accelerating-faster-than-ever-worldwide-supporting-the-emergence-of-the-new-global-energy-economy" TargetMode="External"/><Relationship Id="rId6"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google.com/document/d/1TH8m7hOxW5fj6FP-7Lfz01TnBw2PCZik/view"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9"/>
          <p:cNvSpPr txBox="1"/>
          <p:nvPr>
            <p:ph type="ctrTitle"/>
          </p:nvPr>
        </p:nvSpPr>
        <p:spPr>
          <a:xfrm>
            <a:off x="3044700" y="1034555"/>
            <a:ext cx="3054600" cy="1537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Sales Skill Building </a:t>
            </a:r>
            <a:endParaRPr/>
          </a:p>
          <a:p>
            <a:pPr indent="0" lvl="0" marL="0" rtl="0" algn="ctr">
              <a:spcBef>
                <a:spcPts val="0"/>
              </a:spcBef>
              <a:spcAft>
                <a:spcPts val="0"/>
              </a:spcAft>
              <a:buNone/>
            </a:pPr>
            <a:r>
              <a:t/>
            </a:r>
            <a:endParaRPr/>
          </a:p>
        </p:txBody>
      </p:sp>
      <p:sp>
        <p:nvSpPr>
          <p:cNvPr id="139" name="Google Shape;139;p29"/>
          <p:cNvSpPr txBox="1"/>
          <p:nvPr>
            <p:ph idx="1" type="subTitle"/>
          </p:nvPr>
        </p:nvSpPr>
        <p:spPr>
          <a:xfrm>
            <a:off x="2645100" y="2031625"/>
            <a:ext cx="3853800" cy="21996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t>Debra Rowe </a:t>
            </a:r>
            <a:br>
              <a:rPr lang="en"/>
            </a:br>
            <a:endParaRPr/>
          </a:p>
          <a:p>
            <a:pPr indent="0" lvl="0" marL="0" rtl="0" algn="ctr">
              <a:spcBef>
                <a:spcPts val="0"/>
              </a:spcBef>
              <a:spcAft>
                <a:spcPts val="0"/>
              </a:spcAft>
              <a:buNone/>
            </a:pPr>
            <a:r>
              <a:rPr lang="en"/>
              <a:t>US Partnership for Education for </a:t>
            </a:r>
            <a:br>
              <a:rPr lang="en"/>
            </a:br>
            <a:r>
              <a:rPr lang="en"/>
              <a:t>Sustainable</a:t>
            </a:r>
            <a:r>
              <a:rPr lang="en"/>
              <a:t> Development</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National Council for Workforce Education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National Clean Energy Workforce Alliance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97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a:t>
            </a:r>
            <a:r>
              <a:rPr lang="en"/>
              <a:t>ales presentation - building the need</a:t>
            </a:r>
            <a:endParaRPr/>
          </a:p>
        </p:txBody>
      </p:sp>
      <p:sp>
        <p:nvSpPr>
          <p:cNvPr id="220" name="Google Shape;220;p38"/>
          <p:cNvSpPr txBox="1"/>
          <p:nvPr>
            <p:ph idx="1" type="body"/>
          </p:nvPr>
        </p:nvSpPr>
        <p:spPr>
          <a:xfrm>
            <a:off x="83075" y="645850"/>
            <a:ext cx="8998200" cy="4380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500"/>
              <a:t>C.	</a:t>
            </a:r>
            <a:r>
              <a:rPr b="1" lang="en" sz="1500"/>
              <a:t>Fill out the Design Questionnaire.  The purpose of the Design Questionnaire is threefold:</a:t>
            </a:r>
            <a:endParaRPr b="1" sz="1500"/>
          </a:p>
          <a:p>
            <a:pPr indent="-323850" lvl="0" marL="457200" rtl="0" algn="l">
              <a:lnSpc>
                <a:spcPct val="150000"/>
              </a:lnSpc>
              <a:spcBef>
                <a:spcPts val="0"/>
              </a:spcBef>
              <a:spcAft>
                <a:spcPts val="0"/>
              </a:spcAft>
              <a:buSzPts val="1500"/>
              <a:buAutoNum type="arabicPeriod"/>
            </a:pPr>
            <a:r>
              <a:rPr lang="en" sz="1500"/>
              <a:t>Find out whether their building is appropriate for such a system. </a:t>
            </a:r>
            <a:r>
              <a:rPr lang="en" sz="1500" u="sng"/>
              <a:t>Collect the technical information </a:t>
            </a:r>
            <a:r>
              <a:rPr lang="en" sz="1500"/>
              <a:t>you need to assess the following:</a:t>
            </a:r>
            <a:endParaRPr sz="1500"/>
          </a:p>
          <a:p>
            <a:pPr indent="-311150" lvl="1" marL="914400" rtl="0" algn="l">
              <a:lnSpc>
                <a:spcPct val="150000"/>
              </a:lnSpc>
              <a:spcBef>
                <a:spcPts val="0"/>
              </a:spcBef>
              <a:spcAft>
                <a:spcPts val="0"/>
              </a:spcAft>
              <a:buSzPts val="1300"/>
              <a:buAutoNum type="alphaLcPeriod"/>
            </a:pPr>
            <a:r>
              <a:rPr lang="en" sz="1300"/>
              <a:t>What system/products are appropriate,</a:t>
            </a:r>
            <a:endParaRPr sz="1300"/>
          </a:p>
          <a:p>
            <a:pPr indent="-311150" lvl="1" marL="914400" rtl="0" algn="l">
              <a:lnSpc>
                <a:spcPct val="150000"/>
              </a:lnSpc>
              <a:spcBef>
                <a:spcPts val="0"/>
              </a:spcBef>
              <a:spcAft>
                <a:spcPts val="0"/>
              </a:spcAft>
              <a:buSzPts val="1300"/>
              <a:buAutoNum type="alphaLcPeriod"/>
            </a:pPr>
            <a:r>
              <a:rPr lang="en" sz="1300"/>
              <a:t>Where you need to place it (e.g. crawl space, basement, HVAC room, cold/hot rooms, collectors on the roof or the ground and where so there will be minimal shading if solar is included),</a:t>
            </a:r>
            <a:endParaRPr sz="1300"/>
          </a:p>
          <a:p>
            <a:pPr indent="-311150" lvl="1" marL="914400" rtl="0" algn="l">
              <a:lnSpc>
                <a:spcPct val="150000"/>
              </a:lnSpc>
              <a:spcBef>
                <a:spcPts val="0"/>
              </a:spcBef>
              <a:spcAft>
                <a:spcPts val="0"/>
              </a:spcAft>
              <a:buSzPts val="1300"/>
              <a:buAutoNum type="alphaLcPeriod"/>
            </a:pPr>
            <a:r>
              <a:rPr lang="en" sz="1300"/>
              <a:t>Size of the system or energy efficiency products/services details (e.g. for heat pumps - sizing and duct compatibility, for efficiency - insulation, air-sealing; for solar - number of collectors, size of storage, length between collector and storage to calculate wire or pipe size), and </a:t>
            </a:r>
            <a:endParaRPr sz="1300"/>
          </a:p>
          <a:p>
            <a:pPr indent="-311150" lvl="1" marL="914400" rtl="0" algn="l">
              <a:lnSpc>
                <a:spcPct val="150000"/>
              </a:lnSpc>
              <a:spcBef>
                <a:spcPts val="0"/>
              </a:spcBef>
              <a:spcAft>
                <a:spcPts val="0"/>
              </a:spcAft>
              <a:buSzPts val="1300"/>
              <a:buAutoNum type="alphaLcPeriod"/>
            </a:pPr>
            <a:r>
              <a:rPr lang="en" sz="1300"/>
              <a:t>Price of the system/product package.</a:t>
            </a:r>
            <a:endParaRPr sz="1300"/>
          </a:p>
          <a:p>
            <a:pPr indent="-323850" lvl="0" marL="457200" rtl="0" algn="l">
              <a:spcBef>
                <a:spcPts val="0"/>
              </a:spcBef>
              <a:spcAft>
                <a:spcPts val="0"/>
              </a:spcAft>
              <a:buSzPts val="1500"/>
              <a:buAutoNum type="arabicPeriod"/>
            </a:pPr>
            <a:r>
              <a:rPr lang="en" sz="1500"/>
              <a:t>Find out their </a:t>
            </a:r>
            <a:r>
              <a:rPr lang="en" sz="1500" u="sng"/>
              <a:t>actual and perceived need</a:t>
            </a:r>
            <a:r>
              <a:rPr lang="en" sz="1500"/>
              <a:t> for the system/products.</a:t>
            </a:r>
            <a:endParaRPr sz="1500"/>
          </a:p>
          <a:p>
            <a:pPr indent="-323850" lvl="0" marL="457200" rtl="0" algn="l">
              <a:spcBef>
                <a:spcPts val="0"/>
              </a:spcBef>
              <a:spcAft>
                <a:spcPts val="0"/>
              </a:spcAft>
              <a:buSzPts val="1500"/>
              <a:buAutoNum type="arabicPeriod"/>
            </a:pPr>
            <a:r>
              <a:rPr lang="en" sz="1500" u="sng"/>
              <a:t>Build their understanding of the benefits and thereby build their motivation to purchase.</a:t>
            </a:r>
            <a:r>
              <a:rPr lang="en" sz="1500"/>
              <a:t> </a:t>
            </a:r>
            <a:endParaRPr sz="1500"/>
          </a:p>
          <a:p>
            <a:pPr indent="0" lvl="0" marL="0" rtl="0" algn="l">
              <a:spcBef>
                <a:spcPts val="1200"/>
              </a:spcBef>
              <a:spcAft>
                <a:spcPts val="1200"/>
              </a:spcAft>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10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1000"/>
                                        <p:tgtEl>
                                          <p:spTgt spid="2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1000"/>
                                        <p:tgtEl>
                                          <p:spTgt spid="2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1000"/>
                                        <p:tgtEl>
                                          <p:spTgt spid="2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1000"/>
                                        <p:tgtEl>
                                          <p:spTgt spid="2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1000"/>
                                        <p:tgtEl>
                                          <p:spTgt spid="2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animEffect filter="fade" transition="in">
                                      <p:cBhvr>
                                        <p:cTn dur="1000"/>
                                        <p:tgtEl>
                                          <p:spTgt spid="22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7" st="7"/>
                                            </p:txEl>
                                          </p:spTgt>
                                        </p:tgtEl>
                                        <p:attrNameLst>
                                          <p:attrName>style.visibility</p:attrName>
                                        </p:attrNameLst>
                                      </p:cBhvr>
                                      <p:to>
                                        <p:strVal val="visible"/>
                                      </p:to>
                                    </p:set>
                                    <p:animEffect filter="fade" transition="in">
                                      <p:cBhvr>
                                        <p:cTn dur="1000"/>
                                        <p:tgtEl>
                                          <p:spTgt spid="22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8" st="8"/>
                                            </p:txEl>
                                          </p:spTgt>
                                        </p:tgtEl>
                                        <p:attrNameLst>
                                          <p:attrName>style.visibility</p:attrName>
                                        </p:attrNameLst>
                                      </p:cBhvr>
                                      <p:to>
                                        <p:strVal val="visible"/>
                                      </p:to>
                                    </p:set>
                                    <p:animEffect filter="fade" transition="in">
                                      <p:cBhvr>
                                        <p:cTn dur="1000"/>
                                        <p:tgtEl>
                                          <p:spTgt spid="22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311700" y="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ASHP</a:t>
            </a:r>
            <a:r>
              <a:rPr lang="en"/>
              <a:t> sales presentation </a:t>
            </a:r>
            <a:r>
              <a:rPr lang="en"/>
              <a:t>- Walk through</a:t>
            </a:r>
            <a:endParaRPr/>
          </a:p>
        </p:txBody>
      </p:sp>
      <p:sp>
        <p:nvSpPr>
          <p:cNvPr id="226" name="Google Shape;226;p39"/>
          <p:cNvSpPr txBox="1"/>
          <p:nvPr>
            <p:ph idx="1" type="body"/>
          </p:nvPr>
        </p:nvSpPr>
        <p:spPr>
          <a:xfrm>
            <a:off x="252600" y="719963"/>
            <a:ext cx="4319400" cy="4219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a:t>D.      </a:t>
            </a:r>
            <a:r>
              <a:rPr b="1" lang="en"/>
              <a:t>Walk through the building to:</a:t>
            </a:r>
            <a:endParaRPr b="1"/>
          </a:p>
          <a:p>
            <a:pPr indent="-342900" lvl="0" marL="914400" rtl="0" algn="l">
              <a:spcBef>
                <a:spcPts val="1200"/>
              </a:spcBef>
              <a:spcAft>
                <a:spcPts val="0"/>
              </a:spcAft>
              <a:buSzPts val="1800"/>
              <a:buChar char="●"/>
            </a:pPr>
            <a:r>
              <a:rPr lang="en"/>
              <a:t>Gather the rest of the information needed to place, size and price the system/products</a:t>
            </a:r>
            <a:endParaRPr/>
          </a:p>
          <a:p>
            <a:pPr indent="0" lvl="0" marL="914400" rtl="0" algn="l">
              <a:spcBef>
                <a:spcPts val="1200"/>
              </a:spcBef>
              <a:spcAft>
                <a:spcPts val="0"/>
              </a:spcAft>
              <a:buNone/>
            </a:pPr>
            <a:r>
              <a:t/>
            </a:r>
            <a:endParaRPr/>
          </a:p>
          <a:p>
            <a:pPr indent="-342900" lvl="0" marL="914400" rtl="0" algn="l">
              <a:spcBef>
                <a:spcPts val="0"/>
              </a:spcBef>
              <a:spcAft>
                <a:spcPts val="0"/>
              </a:spcAft>
              <a:buSzPts val="1800"/>
              <a:buChar char="●"/>
            </a:pPr>
            <a:r>
              <a:rPr lang="en"/>
              <a:t>Help the building owner </a:t>
            </a:r>
            <a:r>
              <a:rPr lang="en" u="sng"/>
              <a:t>envision and feel</a:t>
            </a:r>
            <a:r>
              <a:rPr lang="en"/>
              <a:t> more positive about what the system/products would consist of and look like on/in the building</a:t>
            </a:r>
            <a:endParaRPr sz="1100">
              <a:latin typeface="Calibri"/>
              <a:ea typeface="Calibri"/>
              <a:cs typeface="Calibri"/>
              <a:sym typeface="Calibri"/>
            </a:endParaRPr>
          </a:p>
          <a:p>
            <a:pPr indent="0" lvl="0" marL="0" rtl="0" algn="l">
              <a:spcBef>
                <a:spcPts val="1200"/>
              </a:spcBef>
              <a:spcAft>
                <a:spcPts val="1200"/>
              </a:spcAft>
              <a:buNone/>
            </a:pPr>
            <a:r>
              <a:t/>
            </a:r>
            <a:endParaRPr/>
          </a:p>
        </p:txBody>
      </p:sp>
      <p:pic>
        <p:nvPicPr>
          <p:cNvPr id="227" name="Google Shape;227;p39"/>
          <p:cNvPicPr preferRelativeResize="0"/>
          <p:nvPr/>
        </p:nvPicPr>
        <p:blipFill>
          <a:blip r:embed="rId3">
            <a:alphaModFix/>
          </a:blip>
          <a:stretch>
            <a:fillRect/>
          </a:stretch>
        </p:blipFill>
        <p:spPr>
          <a:xfrm>
            <a:off x="4724400" y="1453350"/>
            <a:ext cx="4124325" cy="2752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10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10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1000"/>
                                        <p:tgtEl>
                                          <p:spTgt spid="2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animEffect filter="fade" transition="in">
                                      <p:cBhvr>
                                        <p:cTn dur="1000"/>
                                        <p:tgtEl>
                                          <p:spTgt spid="2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animEffect filter="fade" transition="in">
                                      <p:cBhvr>
                                        <p:cTn dur="1000"/>
                                        <p:tgtEl>
                                          <p:spTgt spid="22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0"/>
          <p:cNvSpPr txBox="1"/>
          <p:nvPr>
            <p:ph type="title"/>
          </p:nvPr>
        </p:nvSpPr>
        <p:spPr>
          <a:xfrm>
            <a:off x="311700" y="0"/>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ct val="26190"/>
              <a:buFont typeface="Arial"/>
              <a:buNone/>
            </a:pPr>
            <a:r>
              <a:rPr lang="en"/>
              <a:t>S</a:t>
            </a:r>
            <a:r>
              <a:rPr lang="en"/>
              <a:t>ales presentation outline</a:t>
            </a:r>
            <a:r>
              <a:rPr lang="en"/>
              <a:t> - Benefits </a:t>
            </a:r>
            <a:endParaRPr/>
          </a:p>
        </p:txBody>
      </p:sp>
      <p:sp>
        <p:nvSpPr>
          <p:cNvPr id="233" name="Google Shape;233;p40"/>
          <p:cNvSpPr txBox="1"/>
          <p:nvPr>
            <p:ph idx="1" type="body"/>
          </p:nvPr>
        </p:nvSpPr>
        <p:spPr>
          <a:xfrm>
            <a:off x="311700" y="9887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t>E.       List the benefits from switching to the air source heat pump.  Emphasize the benefits they care about.  If they want to see how it is a good investment, present the economic analysis of their ROI (return on investment) showing how this is a quality investment, especially when combined with making the home more </a:t>
            </a:r>
            <a:r>
              <a:rPr lang="en"/>
              <a:t>energy</a:t>
            </a:r>
            <a:r>
              <a:rPr lang="en"/>
              <a:t> efficient to reduce the energy demand.  (You might also calculate the tons of pollution saved as well if the customer has such an interest.)</a:t>
            </a:r>
            <a:endParaRPr/>
          </a:p>
        </p:txBody>
      </p:sp>
      <p:pic>
        <p:nvPicPr>
          <p:cNvPr id="234" name="Google Shape;234;p40"/>
          <p:cNvPicPr preferRelativeResize="0"/>
          <p:nvPr/>
        </p:nvPicPr>
        <p:blipFill>
          <a:blip r:embed="rId3">
            <a:alphaModFix/>
          </a:blip>
          <a:stretch>
            <a:fillRect/>
          </a:stretch>
        </p:blipFill>
        <p:spPr>
          <a:xfrm>
            <a:off x="2342300" y="3189050"/>
            <a:ext cx="4459399" cy="1699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311700" y="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a:t>
            </a:r>
            <a:r>
              <a:rPr lang="en"/>
              <a:t>ales presentation- Ask for their commitment </a:t>
            </a:r>
            <a:endParaRPr/>
          </a:p>
        </p:txBody>
      </p:sp>
      <p:sp>
        <p:nvSpPr>
          <p:cNvPr id="240" name="Google Shape;240;p41"/>
          <p:cNvSpPr txBox="1"/>
          <p:nvPr>
            <p:ph idx="1" type="body"/>
          </p:nvPr>
        </p:nvSpPr>
        <p:spPr>
          <a:xfrm>
            <a:off x="311700" y="1225225"/>
            <a:ext cx="42603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t>F.	Fill out the proposal and </a:t>
            </a:r>
            <a:r>
              <a:rPr b="1" lang="en"/>
              <a:t>ask the customer to sign.</a:t>
            </a:r>
            <a:r>
              <a:rPr lang="en"/>
              <a:t>  Anticipate they will raise objections at this point. </a:t>
            </a:r>
            <a:br>
              <a:rPr lang="en"/>
            </a:br>
            <a:br>
              <a:rPr lang="en"/>
            </a:br>
            <a:r>
              <a:rPr lang="en"/>
              <a:t>(It will often take 3 to 7 rounds of answering concerns and then asking the customer to sign the proposal before the customer feels comfortable enough to purchase and sign the contract.)</a:t>
            </a:r>
            <a:endParaRPr/>
          </a:p>
        </p:txBody>
      </p:sp>
      <p:pic>
        <p:nvPicPr>
          <p:cNvPr id="241" name="Google Shape;241;p41"/>
          <p:cNvPicPr preferRelativeResize="0"/>
          <p:nvPr/>
        </p:nvPicPr>
        <p:blipFill>
          <a:blip r:embed="rId3">
            <a:alphaModFix/>
          </a:blip>
          <a:stretch>
            <a:fillRect/>
          </a:stretch>
        </p:blipFill>
        <p:spPr>
          <a:xfrm>
            <a:off x="4985850" y="1567863"/>
            <a:ext cx="3551500" cy="26687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311700" y="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a:t>
            </a:r>
            <a:r>
              <a:rPr lang="en"/>
              <a:t>ales presentation</a:t>
            </a:r>
            <a:r>
              <a:rPr lang="en"/>
              <a:t> - Handling Objections</a:t>
            </a:r>
            <a:endParaRPr/>
          </a:p>
        </p:txBody>
      </p:sp>
      <p:sp>
        <p:nvSpPr>
          <p:cNvPr id="247" name="Google Shape;247;p42"/>
          <p:cNvSpPr txBox="1"/>
          <p:nvPr>
            <p:ph idx="1" type="body"/>
          </p:nvPr>
        </p:nvSpPr>
        <p:spPr>
          <a:xfrm>
            <a:off x="385000" y="1237450"/>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G.     </a:t>
            </a:r>
            <a:r>
              <a:rPr b="1" lang="en"/>
              <a:t>Write down all the objections. One possible close that works well is the following:</a:t>
            </a:r>
            <a:endParaRPr b="1"/>
          </a:p>
          <a:p>
            <a:pPr indent="0" lvl="0" marL="0" rtl="0" algn="l">
              <a:spcBef>
                <a:spcPts val="1200"/>
              </a:spcBef>
              <a:spcAft>
                <a:spcPts val="0"/>
              </a:spcAft>
              <a:buClr>
                <a:schemeClr val="dk1"/>
              </a:buClr>
              <a:buSzPts val="1100"/>
              <a:buFont typeface="Arial"/>
              <a:buNone/>
            </a:pPr>
            <a:r>
              <a:rPr lang="en"/>
              <a:t>“What would keep you from going ahead with this?”  (write down what they say) Typical objections: YOUR IDEAS?</a:t>
            </a:r>
            <a:endParaRPr/>
          </a:p>
          <a:p>
            <a:pPr indent="-342900" lvl="0" marL="457200" rtl="0" algn="l">
              <a:spcBef>
                <a:spcPts val="1200"/>
              </a:spcBef>
              <a:spcAft>
                <a:spcPts val="0"/>
              </a:spcAft>
              <a:buSzPts val="1800"/>
              <a:buChar char="●"/>
            </a:pPr>
            <a:r>
              <a:rPr lang="en"/>
              <a:t>(Teacher will list the brainstormed objections from the class here)</a:t>
            </a:r>
            <a:endParaRPr/>
          </a:p>
          <a:p>
            <a:pPr indent="0" lvl="0" marL="0" rtl="0" algn="l">
              <a:spcBef>
                <a:spcPts val="1200"/>
              </a:spcBef>
              <a:spcAft>
                <a:spcPts val="1200"/>
              </a:spcAft>
              <a:buClr>
                <a:schemeClr val="dk1"/>
              </a:buClr>
              <a:buSzPts val="1100"/>
              <a:buFont typeface="Arial"/>
              <a:buNone/>
            </a:pPr>
            <a:r>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1000"/>
                                        <p:tgtEl>
                                          <p:spTgt spid="2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Effect filter="fade" transition="in">
                                      <p:cBhvr>
                                        <p:cTn dur="1000"/>
                                        <p:tgtEl>
                                          <p:spTgt spid="2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Effect filter="fade" transition="in">
                                      <p:cBhvr>
                                        <p:cTn dur="1000"/>
                                        <p:tgtEl>
                                          <p:spTgt spid="2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Effect filter="fade" transition="in">
                                      <p:cBhvr>
                                        <p:cTn dur="1000"/>
                                        <p:tgtEl>
                                          <p:spTgt spid="24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311700" y="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a:t>
            </a:r>
            <a:r>
              <a:rPr lang="en"/>
              <a:t>ales presentation</a:t>
            </a:r>
            <a:r>
              <a:rPr lang="en"/>
              <a:t> - Handling Objections</a:t>
            </a:r>
            <a:endParaRPr/>
          </a:p>
        </p:txBody>
      </p:sp>
      <p:sp>
        <p:nvSpPr>
          <p:cNvPr id="253" name="Google Shape;253;p43"/>
          <p:cNvSpPr txBox="1"/>
          <p:nvPr>
            <p:ph idx="1" type="body"/>
          </p:nvPr>
        </p:nvSpPr>
        <p:spPr>
          <a:xfrm>
            <a:off x="385000" y="1237450"/>
            <a:ext cx="8520600" cy="335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a:t>G.     </a:t>
            </a:r>
            <a:r>
              <a:rPr b="1" lang="en"/>
              <a:t>Write down all the objections. One possible close that works well is the following:</a:t>
            </a:r>
            <a:endParaRPr b="1"/>
          </a:p>
          <a:p>
            <a:pPr indent="0" lvl="0" marL="0" rtl="0" algn="l">
              <a:spcBef>
                <a:spcPts val="1200"/>
              </a:spcBef>
              <a:spcAft>
                <a:spcPts val="0"/>
              </a:spcAft>
              <a:buClr>
                <a:schemeClr val="dk1"/>
              </a:buClr>
              <a:buSzPts val="1100"/>
              <a:buFont typeface="Arial"/>
              <a:buNone/>
            </a:pPr>
            <a:r>
              <a:rPr lang="en"/>
              <a:t>“What would keep you from going ahead with this?”  (write down what they say) Most common objections: </a:t>
            </a:r>
            <a:endParaRPr/>
          </a:p>
          <a:p>
            <a:pPr indent="-342900" lvl="0" marL="457200" rtl="0" algn="l">
              <a:spcBef>
                <a:spcPts val="1200"/>
              </a:spcBef>
              <a:spcAft>
                <a:spcPts val="0"/>
              </a:spcAft>
              <a:buSzPts val="1800"/>
              <a:buChar char="●"/>
            </a:pPr>
            <a:r>
              <a:rPr lang="en"/>
              <a:t>Not sure it will work.</a:t>
            </a:r>
            <a:endParaRPr/>
          </a:p>
          <a:p>
            <a:pPr indent="-342900" lvl="0" marL="457200" rtl="0" algn="l">
              <a:spcBef>
                <a:spcPts val="0"/>
              </a:spcBef>
              <a:spcAft>
                <a:spcPts val="0"/>
              </a:spcAft>
              <a:buSzPts val="1800"/>
              <a:buChar char="●"/>
            </a:pPr>
            <a:r>
              <a:rPr lang="en"/>
              <a:t>Worried about maintenance.</a:t>
            </a:r>
            <a:endParaRPr/>
          </a:p>
          <a:p>
            <a:pPr indent="-342900" lvl="0" marL="457200" rtl="0" algn="l">
              <a:spcBef>
                <a:spcPts val="0"/>
              </a:spcBef>
              <a:spcAft>
                <a:spcPts val="0"/>
              </a:spcAft>
              <a:buSzPts val="1800"/>
              <a:buChar char="●"/>
            </a:pPr>
            <a:r>
              <a:rPr lang="en"/>
              <a:t>It costs too much.</a:t>
            </a:r>
            <a:endParaRPr/>
          </a:p>
          <a:p>
            <a:pPr indent="-342900" lvl="0" marL="457200" rtl="0" algn="l">
              <a:spcBef>
                <a:spcPts val="0"/>
              </a:spcBef>
              <a:spcAft>
                <a:spcPts val="0"/>
              </a:spcAft>
              <a:buSzPts val="1800"/>
              <a:buChar char="●"/>
            </a:pPr>
            <a:r>
              <a:rPr lang="en"/>
              <a:t>I don’t like the looks.</a:t>
            </a:r>
            <a:endParaRPr/>
          </a:p>
          <a:p>
            <a:pPr indent="-342900" lvl="0" marL="457200" rtl="0" algn="l">
              <a:spcBef>
                <a:spcPts val="0"/>
              </a:spcBef>
              <a:spcAft>
                <a:spcPts val="0"/>
              </a:spcAft>
              <a:buSzPts val="1800"/>
              <a:buChar char="●"/>
            </a:pPr>
            <a:r>
              <a:rPr lang="en"/>
              <a:t>I need to think about it.</a:t>
            </a:r>
            <a:endParaRPr/>
          </a:p>
          <a:p>
            <a:pPr indent="0" lvl="0" marL="0" rtl="0" algn="l">
              <a:spcBef>
                <a:spcPts val="1200"/>
              </a:spcBef>
              <a:spcAft>
                <a:spcPts val="1200"/>
              </a:spcAft>
              <a:buClr>
                <a:schemeClr val="dk1"/>
              </a:buClr>
              <a:buSzPts val="1100"/>
              <a:buFont typeface="Arial"/>
              <a:buNone/>
            </a:pPr>
            <a:r>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0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10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10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1000"/>
                                        <p:tgtEl>
                                          <p:spTgt spid="2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animEffect filter="fade" transition="in">
                                      <p:cBhvr>
                                        <p:cTn dur="1000"/>
                                        <p:tgtEl>
                                          <p:spTgt spid="2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animEffect filter="fade" transition="in">
                                      <p:cBhvr>
                                        <p:cTn dur="1000"/>
                                        <p:tgtEl>
                                          <p:spTgt spid="2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6" st="6"/>
                                            </p:txEl>
                                          </p:spTgt>
                                        </p:tgtEl>
                                        <p:attrNameLst>
                                          <p:attrName>style.visibility</p:attrName>
                                        </p:attrNameLst>
                                      </p:cBhvr>
                                      <p:to>
                                        <p:strVal val="visible"/>
                                      </p:to>
                                    </p:set>
                                    <p:animEffect filter="fade" transition="in">
                                      <p:cBhvr>
                                        <p:cTn dur="1000"/>
                                        <p:tgtEl>
                                          <p:spTgt spid="2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7" st="7"/>
                                            </p:txEl>
                                          </p:spTgt>
                                        </p:tgtEl>
                                        <p:attrNameLst>
                                          <p:attrName>style.visibility</p:attrName>
                                        </p:attrNameLst>
                                      </p:cBhvr>
                                      <p:to>
                                        <p:strVal val="visible"/>
                                      </p:to>
                                    </p:set>
                                    <p:animEffect filter="fade" transition="in">
                                      <p:cBhvr>
                                        <p:cTn dur="1000"/>
                                        <p:tgtEl>
                                          <p:spTgt spid="25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4"/>
          <p:cNvSpPr txBox="1"/>
          <p:nvPr>
            <p:ph type="title"/>
          </p:nvPr>
        </p:nvSpPr>
        <p:spPr>
          <a:xfrm>
            <a:off x="311700" y="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a:t>
            </a:r>
            <a:r>
              <a:rPr lang="en"/>
              <a:t>ales presentation</a:t>
            </a:r>
            <a:r>
              <a:rPr lang="en"/>
              <a:t> - Handling Objections</a:t>
            </a:r>
            <a:endParaRPr/>
          </a:p>
        </p:txBody>
      </p:sp>
      <p:sp>
        <p:nvSpPr>
          <p:cNvPr id="259" name="Google Shape;259;p4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a:t>G.     </a:t>
            </a:r>
            <a:r>
              <a:rPr b="1" lang="en"/>
              <a:t>Write down all the objections. One possible close that works well is the following:</a:t>
            </a:r>
            <a:endParaRPr b="1"/>
          </a:p>
          <a:p>
            <a:pPr indent="0" lvl="0" marL="0" rtl="0" algn="l">
              <a:spcBef>
                <a:spcPts val="1200"/>
              </a:spcBef>
              <a:spcAft>
                <a:spcPts val="0"/>
              </a:spcAft>
              <a:buClr>
                <a:schemeClr val="dk1"/>
              </a:buClr>
              <a:buSzPts val="1100"/>
              <a:buFont typeface="Arial"/>
              <a:buNone/>
            </a:pPr>
            <a:r>
              <a:rPr lang="en"/>
              <a:t>Question 1 </a:t>
            </a:r>
            <a:r>
              <a:rPr lang="en"/>
              <a:t>“What would keep you from going ahead with this?”  (write down what they say) </a:t>
            </a:r>
            <a:endParaRPr/>
          </a:p>
          <a:p>
            <a:pPr indent="0" lvl="0" marL="0" rtl="0" algn="l">
              <a:spcBef>
                <a:spcPts val="1200"/>
              </a:spcBef>
              <a:spcAft>
                <a:spcPts val="0"/>
              </a:spcAft>
              <a:buClr>
                <a:schemeClr val="dk1"/>
              </a:buClr>
              <a:buSzPts val="1100"/>
              <a:buFont typeface="Arial"/>
              <a:buNone/>
            </a:pPr>
            <a:r>
              <a:rPr lang="en"/>
              <a:t>Question 2 “So if we can handle these concerns, you’d be willing to go ahead with it?”</a:t>
            </a:r>
            <a:endParaRPr/>
          </a:p>
          <a:p>
            <a:pPr indent="0" lvl="0" marL="0" rtl="0" algn="l">
              <a:spcBef>
                <a:spcPts val="1200"/>
              </a:spcBef>
              <a:spcAft>
                <a:spcPts val="0"/>
              </a:spcAft>
              <a:buClr>
                <a:schemeClr val="dk1"/>
              </a:buClr>
              <a:buSzPts val="1100"/>
              <a:buFont typeface="Arial"/>
              <a:buNone/>
            </a:pPr>
            <a:r>
              <a:rPr lang="en"/>
              <a:t>Keep repeating these two questions above, writing down all concerns, until the person says, “Yes” to the second question.  </a:t>
            </a:r>
            <a:endParaRPr/>
          </a:p>
          <a:p>
            <a:pPr indent="0" lvl="0" marL="0" rtl="0" algn="l">
              <a:spcBef>
                <a:spcPts val="1200"/>
              </a:spcBef>
              <a:spcAft>
                <a:spcPts val="1200"/>
              </a:spcAft>
              <a:buClr>
                <a:schemeClr val="dk1"/>
              </a:buClr>
              <a:buSzPts val="1100"/>
              <a:buFont typeface="Arial"/>
              <a:buNone/>
            </a:pPr>
            <a:r>
              <a:rPr b="1" lang="en"/>
              <a:t>Then repeat back the list so they know they have been heard.</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Effect filter="fade" transition="in">
                                      <p:cBhvr>
                                        <p:cTn dur="1000"/>
                                        <p:tgtEl>
                                          <p:spTgt spid="2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1" st="1"/>
                                            </p:txEl>
                                          </p:spTgt>
                                        </p:tgtEl>
                                        <p:attrNameLst>
                                          <p:attrName>style.visibility</p:attrName>
                                        </p:attrNameLst>
                                      </p:cBhvr>
                                      <p:to>
                                        <p:strVal val="visible"/>
                                      </p:to>
                                    </p:set>
                                    <p:animEffect filter="fade" transition="in">
                                      <p:cBhvr>
                                        <p:cTn dur="1000"/>
                                        <p:tgtEl>
                                          <p:spTgt spid="2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2" st="2"/>
                                            </p:txEl>
                                          </p:spTgt>
                                        </p:tgtEl>
                                        <p:attrNameLst>
                                          <p:attrName>style.visibility</p:attrName>
                                        </p:attrNameLst>
                                      </p:cBhvr>
                                      <p:to>
                                        <p:strVal val="visible"/>
                                      </p:to>
                                    </p:set>
                                    <p:animEffect filter="fade" transition="in">
                                      <p:cBhvr>
                                        <p:cTn dur="1000"/>
                                        <p:tgtEl>
                                          <p:spTgt spid="2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3" st="3"/>
                                            </p:txEl>
                                          </p:spTgt>
                                        </p:tgtEl>
                                        <p:attrNameLst>
                                          <p:attrName>style.visibility</p:attrName>
                                        </p:attrNameLst>
                                      </p:cBhvr>
                                      <p:to>
                                        <p:strVal val="visible"/>
                                      </p:to>
                                    </p:set>
                                    <p:animEffect filter="fade" transition="in">
                                      <p:cBhvr>
                                        <p:cTn dur="1000"/>
                                        <p:tgtEl>
                                          <p:spTgt spid="2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4" st="4"/>
                                            </p:txEl>
                                          </p:spTgt>
                                        </p:tgtEl>
                                        <p:attrNameLst>
                                          <p:attrName>style.visibility</p:attrName>
                                        </p:attrNameLst>
                                      </p:cBhvr>
                                      <p:to>
                                        <p:strVal val="visible"/>
                                      </p:to>
                                    </p:set>
                                    <p:animEffect filter="fade" transition="in">
                                      <p:cBhvr>
                                        <p:cTn dur="1000"/>
                                        <p:tgtEl>
                                          <p:spTgt spid="25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txBox="1"/>
          <p:nvPr>
            <p:ph type="title"/>
          </p:nvPr>
        </p:nvSpPr>
        <p:spPr>
          <a:xfrm>
            <a:off x="311700" y="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a:t>
            </a:r>
            <a:r>
              <a:rPr lang="en"/>
              <a:t>ales presentation </a:t>
            </a:r>
            <a:r>
              <a:rPr lang="en"/>
              <a:t>- Close the deal! </a:t>
            </a:r>
            <a:endParaRPr/>
          </a:p>
        </p:txBody>
      </p:sp>
      <p:sp>
        <p:nvSpPr>
          <p:cNvPr id="265" name="Google Shape;265;p45"/>
          <p:cNvSpPr txBox="1"/>
          <p:nvPr>
            <p:ph idx="1" type="body"/>
          </p:nvPr>
        </p:nvSpPr>
        <p:spPr>
          <a:xfrm>
            <a:off x="311700" y="831300"/>
            <a:ext cx="6053400" cy="4088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There is a given set of concerns that you will hear over and over again. Have answers for each. </a:t>
            </a:r>
            <a:br>
              <a:rPr lang="en"/>
            </a:br>
            <a:endParaRPr/>
          </a:p>
          <a:p>
            <a:pPr indent="-325755" lvl="0" marL="457200" rtl="0" algn="l">
              <a:spcBef>
                <a:spcPts val="0"/>
              </a:spcBef>
              <a:spcAft>
                <a:spcPts val="0"/>
              </a:spcAft>
              <a:buSzPct val="100000"/>
              <a:buChar char="●"/>
            </a:pPr>
            <a:r>
              <a:rPr lang="en"/>
              <a:t>Address each concern and then say, “So does this address those concerns?”  </a:t>
            </a:r>
            <a:endParaRPr/>
          </a:p>
          <a:p>
            <a:pPr indent="-304165" lvl="1" marL="914400" rtl="0" algn="l">
              <a:spcBef>
                <a:spcPts val="0"/>
              </a:spcBef>
              <a:spcAft>
                <a:spcPts val="0"/>
              </a:spcAft>
              <a:buSzPct val="100000"/>
              <a:buChar char="○"/>
            </a:pPr>
            <a:r>
              <a:rPr lang="en"/>
              <a:t>If they say no, keep addressing the concern. </a:t>
            </a:r>
            <a:endParaRPr/>
          </a:p>
          <a:p>
            <a:pPr indent="-304165" lvl="1" marL="914400" rtl="0" algn="l">
              <a:spcBef>
                <a:spcPts val="0"/>
              </a:spcBef>
              <a:spcAft>
                <a:spcPts val="0"/>
              </a:spcAft>
              <a:buSzPct val="100000"/>
              <a:buChar char="○"/>
            </a:pPr>
            <a:r>
              <a:rPr lang="en"/>
              <a:t>If they say, “Yes”, then ask them to sign the proposal.  </a:t>
            </a:r>
            <a:br>
              <a:rPr lang="en"/>
            </a:br>
            <a:endParaRPr/>
          </a:p>
          <a:p>
            <a:pPr indent="-325755" lvl="0" marL="457200" rtl="0" algn="l">
              <a:spcBef>
                <a:spcPts val="0"/>
              </a:spcBef>
              <a:spcAft>
                <a:spcPts val="0"/>
              </a:spcAft>
              <a:buSzPct val="100000"/>
              <a:buChar char="●"/>
            </a:pPr>
            <a:r>
              <a:rPr lang="en"/>
              <a:t>They will probably have additional concerns so just go back to the two questions at the beginning of (G) and continue the process. Patience and having the ability to answer all their questions tend to build their trust and close the deal!</a:t>
            </a:r>
            <a:br>
              <a:rPr lang="en"/>
            </a:br>
            <a:endParaRPr/>
          </a:p>
          <a:p>
            <a:pPr indent="-325755" lvl="0" marL="457200" rtl="0" algn="l">
              <a:spcBef>
                <a:spcPts val="0"/>
              </a:spcBef>
              <a:spcAft>
                <a:spcPts val="0"/>
              </a:spcAft>
              <a:buSzPct val="100000"/>
              <a:buChar char="●"/>
            </a:pPr>
            <a:r>
              <a:rPr lang="en"/>
              <a:t>Remember you have to typically ask 3 to 7 times in different ways e.g. “Let’s go ahead with this” “So here is where you sign the proposal so you can (fill in the benefits they care about) ”</a:t>
            </a:r>
            <a:endParaRPr/>
          </a:p>
        </p:txBody>
      </p:sp>
      <p:pic>
        <p:nvPicPr>
          <p:cNvPr id="266" name="Google Shape;266;p45"/>
          <p:cNvPicPr preferRelativeResize="0"/>
          <p:nvPr/>
        </p:nvPicPr>
        <p:blipFill>
          <a:blip r:embed="rId3">
            <a:alphaModFix/>
          </a:blip>
          <a:stretch>
            <a:fillRect/>
          </a:stretch>
        </p:blipFill>
        <p:spPr>
          <a:xfrm>
            <a:off x="6292650" y="1922275"/>
            <a:ext cx="2915524" cy="1877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1000"/>
                                        <p:tgtEl>
                                          <p:spTgt spid="2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Effect filter="fade" transition="in">
                                      <p:cBhvr>
                                        <p:cTn dur="1000"/>
                                        <p:tgtEl>
                                          <p:spTgt spid="2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animEffect filter="fade" transition="in">
                                      <p:cBhvr>
                                        <p:cTn dur="1000"/>
                                        <p:tgtEl>
                                          <p:spTgt spid="2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3" st="3"/>
                                            </p:txEl>
                                          </p:spTgt>
                                        </p:tgtEl>
                                        <p:attrNameLst>
                                          <p:attrName>style.visibility</p:attrName>
                                        </p:attrNameLst>
                                      </p:cBhvr>
                                      <p:to>
                                        <p:strVal val="visible"/>
                                      </p:to>
                                    </p:set>
                                    <p:animEffect filter="fade" transition="in">
                                      <p:cBhvr>
                                        <p:cTn dur="1000"/>
                                        <p:tgtEl>
                                          <p:spTgt spid="2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4" st="4"/>
                                            </p:txEl>
                                          </p:spTgt>
                                        </p:tgtEl>
                                        <p:attrNameLst>
                                          <p:attrName>style.visibility</p:attrName>
                                        </p:attrNameLst>
                                      </p:cBhvr>
                                      <p:to>
                                        <p:strVal val="visible"/>
                                      </p:to>
                                    </p:set>
                                    <p:animEffect filter="fade" transition="in">
                                      <p:cBhvr>
                                        <p:cTn dur="1000"/>
                                        <p:tgtEl>
                                          <p:spTgt spid="2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5" st="5"/>
                                            </p:txEl>
                                          </p:spTgt>
                                        </p:tgtEl>
                                        <p:attrNameLst>
                                          <p:attrName>style.visibility</p:attrName>
                                        </p:attrNameLst>
                                      </p:cBhvr>
                                      <p:to>
                                        <p:strVal val="visible"/>
                                      </p:to>
                                    </p:set>
                                    <p:animEffect filter="fade" transition="in">
                                      <p:cBhvr>
                                        <p:cTn dur="1000"/>
                                        <p:tgtEl>
                                          <p:spTgt spid="26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6"/>
          <p:cNvSpPr txBox="1"/>
          <p:nvPr>
            <p:ph type="title"/>
          </p:nvPr>
        </p:nvSpPr>
        <p:spPr>
          <a:xfrm>
            <a:off x="311700" y="-865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a:t>
            </a:r>
            <a:r>
              <a:rPr lang="en"/>
              <a:t>olar sales presentation - After the sale</a:t>
            </a:r>
            <a:endParaRPr/>
          </a:p>
        </p:txBody>
      </p:sp>
      <p:sp>
        <p:nvSpPr>
          <p:cNvPr id="272" name="Google Shape;272;p46"/>
          <p:cNvSpPr txBox="1"/>
          <p:nvPr>
            <p:ph idx="1" type="body"/>
          </p:nvPr>
        </p:nvSpPr>
        <p:spPr>
          <a:xfrm>
            <a:off x="311700" y="529725"/>
            <a:ext cx="8520600" cy="37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Follow up after the sale</a:t>
            </a:r>
            <a:endParaRPr b="1" u="sng"/>
          </a:p>
          <a:p>
            <a:pPr indent="0" lvl="0" marL="0" rtl="0" algn="l">
              <a:spcBef>
                <a:spcPts val="1200"/>
              </a:spcBef>
              <a:spcAft>
                <a:spcPts val="0"/>
              </a:spcAft>
              <a:buClr>
                <a:schemeClr val="dk1"/>
              </a:buClr>
              <a:buSzPts val="1100"/>
              <a:buFont typeface="Arial"/>
              <a:buNone/>
            </a:pPr>
            <a:r>
              <a:rPr lang="en"/>
              <a:t>Once you have made the sale, remember that you are still their support system for this decision, so </a:t>
            </a:r>
            <a:r>
              <a:rPr lang="en" u="sng"/>
              <a:t>be supportive.</a:t>
            </a:r>
            <a:r>
              <a:rPr lang="en"/>
              <a:t> It is </a:t>
            </a:r>
            <a:r>
              <a:rPr lang="en" u="sng"/>
              <a:t>very helpful</a:t>
            </a:r>
            <a:r>
              <a:rPr lang="en"/>
              <a:t> to follow up in the next day or two with </a:t>
            </a:r>
            <a:r>
              <a:rPr lang="en" u="sng"/>
              <a:t>a phone call</a:t>
            </a:r>
            <a:r>
              <a:rPr lang="en"/>
              <a:t>. </a:t>
            </a:r>
            <a:br>
              <a:rPr lang="en"/>
            </a:br>
            <a:br>
              <a:rPr lang="en"/>
            </a:br>
            <a:r>
              <a:rPr lang="en"/>
              <a:t>You can say to people,</a:t>
            </a:r>
            <a:br>
              <a:rPr lang="en"/>
            </a:br>
            <a:r>
              <a:rPr lang="en"/>
              <a:t> “Hi, ________ (fill in their name), how are you doing?  Are you feeling excited or nervous or both?”  Often, people will say they are nervous (this is a large investment for many people).  </a:t>
            </a:r>
            <a:endParaRPr/>
          </a:p>
          <a:p>
            <a:pPr indent="0" lvl="0" marL="0" rtl="0" algn="l">
              <a:spcBef>
                <a:spcPts val="1200"/>
              </a:spcBef>
              <a:spcAft>
                <a:spcPts val="0"/>
              </a:spcAft>
              <a:buClr>
                <a:schemeClr val="dk1"/>
              </a:buClr>
              <a:buSzPts val="1100"/>
              <a:buFont typeface="Arial"/>
              <a:buNone/>
            </a:pPr>
            <a:r>
              <a:rPr lang="en"/>
              <a:t>You can then say, “If you’re feeling nervous, you are normal.  Many people feel that way. The excitement comes when the system/products are installed.”  Such an interaction will allow them to acknowledge their nervousness in such a way that they will not be motivated to cancel the sale.</a:t>
            </a:r>
            <a:endParaRPr>
              <a:solidFill>
                <a:srgbClr val="1F497D"/>
              </a:solidFill>
              <a:latin typeface="Calibri"/>
              <a:ea typeface="Calibri"/>
              <a:cs typeface="Calibri"/>
              <a:sym typeface="Calibri"/>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1000"/>
                                        <p:tgtEl>
                                          <p:spTgt spid="2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animEffect filter="fade" transition="in">
                                      <p:cBhvr>
                                        <p:cTn dur="1000"/>
                                        <p:tgtEl>
                                          <p:spTgt spid="2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2" st="2"/>
                                            </p:txEl>
                                          </p:spTgt>
                                        </p:tgtEl>
                                        <p:attrNameLst>
                                          <p:attrName>style.visibility</p:attrName>
                                        </p:attrNameLst>
                                      </p:cBhvr>
                                      <p:to>
                                        <p:strVal val="visible"/>
                                      </p:to>
                                    </p:set>
                                    <p:animEffect filter="fade" transition="in">
                                      <p:cBhvr>
                                        <p:cTn dur="1000"/>
                                        <p:tgtEl>
                                          <p:spTgt spid="2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3" st="3"/>
                                            </p:txEl>
                                          </p:spTgt>
                                        </p:tgtEl>
                                        <p:attrNameLst>
                                          <p:attrName>style.visibility</p:attrName>
                                        </p:attrNameLst>
                                      </p:cBhvr>
                                      <p:to>
                                        <p:strVal val="visible"/>
                                      </p:to>
                                    </p:set>
                                    <p:animEffect filter="fade" transition="in">
                                      <p:cBhvr>
                                        <p:cTn dur="1000"/>
                                        <p:tgtEl>
                                          <p:spTgt spid="27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311700" y="0"/>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chemeClr val="dk1"/>
              </a:buClr>
              <a:buSzPct val="26190"/>
              <a:buFont typeface="Arial"/>
              <a:buNone/>
            </a:pPr>
            <a:r>
              <a:rPr lang="en"/>
              <a:t>Assignments to build</a:t>
            </a:r>
            <a:r>
              <a:rPr lang="en"/>
              <a:t> solar sales presentation skills </a:t>
            </a:r>
            <a:endParaRPr/>
          </a:p>
        </p:txBody>
      </p:sp>
      <p:sp>
        <p:nvSpPr>
          <p:cNvPr id="278" name="Google Shape;278;p47"/>
          <p:cNvSpPr txBox="1"/>
          <p:nvPr>
            <p:ph idx="1" type="body"/>
          </p:nvPr>
        </p:nvSpPr>
        <p:spPr>
          <a:xfrm>
            <a:off x="311700" y="1308600"/>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Assignment: </a:t>
            </a:r>
            <a:r>
              <a:rPr lang="en"/>
              <a:t>Go out and ask at least three people about installing an air source heat pump (or a renewable energy system on their home or a installing a home performance/energy efficiency set of products).  Ask them what is stopping them from doing it.  Create a list of the objections that they have to purchasing.  Try to create an answer for each objection. We will discuss these answers and refine them as a group. Post your work so we can discuss.</a:t>
            </a:r>
            <a:endParaRPr/>
          </a:p>
          <a:p>
            <a:pPr indent="0" lvl="0" marL="0" rtl="0" algn="l">
              <a:spcBef>
                <a:spcPts val="1200"/>
              </a:spcBef>
              <a:spcAft>
                <a:spcPts val="0"/>
              </a:spcAft>
              <a:buNone/>
            </a:pPr>
            <a:r>
              <a:t/>
            </a:r>
            <a:endParaRPr b="1"/>
          </a:p>
          <a:p>
            <a:pPr indent="0" lvl="0" marL="0" rtl="0" algn="l">
              <a:spcBef>
                <a:spcPts val="1200"/>
              </a:spcBef>
              <a:spcAft>
                <a:spcPts val="1200"/>
              </a:spcAft>
              <a:buClr>
                <a:schemeClr val="dk1"/>
              </a:buClr>
              <a:buSzPts val="1100"/>
              <a:buFont typeface="Arial"/>
              <a:buNone/>
            </a:pPr>
            <a:r>
              <a:rPr b="1" lang="en"/>
              <a:t>Assignment #2: </a:t>
            </a:r>
            <a:r>
              <a:rPr lang="en"/>
              <a:t>Role play closing the deal.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143" name="Shape 143"/>
        <p:cNvGrpSpPr/>
        <p:nvPr/>
      </p:nvGrpSpPr>
      <p:grpSpPr>
        <a:xfrm>
          <a:off x="0" y="0"/>
          <a:ext cx="0" cy="0"/>
          <a:chOff x="0" y="0"/>
          <a:chExt cx="0" cy="0"/>
        </a:xfrm>
      </p:grpSpPr>
      <p:sp>
        <p:nvSpPr>
          <p:cNvPr id="144" name="Google Shape;144;p30"/>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Environmental Need</a:t>
            </a:r>
            <a:endParaRPr/>
          </a:p>
        </p:txBody>
      </p:sp>
      <p:sp>
        <p:nvSpPr>
          <p:cNvPr id="145" name="Google Shape;145;p30"/>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31"/>
          <p:cNvSpPr/>
          <p:nvPr/>
        </p:nvSpPr>
        <p:spPr>
          <a:xfrm>
            <a:off x="1" y="4800600"/>
            <a:ext cx="91440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2" name="Google Shape;152;p31"/>
          <p:cNvSpPr/>
          <p:nvPr/>
        </p:nvSpPr>
        <p:spPr>
          <a:xfrm>
            <a:off x="0" y="4750738"/>
            <a:ext cx="9144000" cy="49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53" name="Google Shape;153;p31"/>
          <p:cNvCxnSpPr/>
          <p:nvPr/>
        </p:nvCxnSpPr>
        <p:spPr>
          <a:xfrm>
            <a:off x="895149" y="1303384"/>
            <a:ext cx="7475100" cy="0"/>
          </a:xfrm>
          <a:prstGeom prst="straightConnector1">
            <a:avLst/>
          </a:prstGeom>
          <a:noFill/>
          <a:ln cap="flat" cmpd="sng" w="9525">
            <a:solidFill>
              <a:srgbClr val="7F7F7F"/>
            </a:solidFill>
            <a:prstDash val="solid"/>
            <a:round/>
            <a:headEnd len="sm" w="sm" type="none"/>
            <a:tailEnd len="sm" w="sm" type="none"/>
          </a:ln>
        </p:spPr>
      </p:cxnSp>
      <p:sp>
        <p:nvSpPr>
          <p:cNvPr id="154" name="Google Shape;154;p31"/>
          <p:cNvSpPr/>
          <p:nvPr/>
        </p:nvSpPr>
        <p:spPr>
          <a:xfrm>
            <a:off x="0" y="1"/>
            <a:ext cx="9144000" cy="47508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5" name="Google Shape;155;p31"/>
          <p:cNvSpPr txBox="1"/>
          <p:nvPr>
            <p:ph type="title"/>
          </p:nvPr>
        </p:nvSpPr>
        <p:spPr>
          <a:xfrm>
            <a:off x="3731075" y="386650"/>
            <a:ext cx="5058900" cy="1611000"/>
          </a:xfrm>
          <a:prstGeom prst="rect">
            <a:avLst/>
          </a:prstGeom>
          <a:noFill/>
          <a:ln>
            <a:noFill/>
          </a:ln>
        </p:spPr>
        <p:txBody>
          <a:bodyPr anchorCtr="0" anchor="b" bIns="34275" lIns="68575" spcFirstLastPara="1" rIns="68575" wrap="square" tIns="34275">
            <a:noAutofit/>
          </a:bodyPr>
          <a:lstStyle/>
          <a:p>
            <a:pPr indent="0" lvl="0" marL="0" rtl="0" algn="ctr">
              <a:lnSpc>
                <a:spcPct val="85000"/>
              </a:lnSpc>
              <a:spcBef>
                <a:spcPts val="0"/>
              </a:spcBef>
              <a:spcAft>
                <a:spcPts val="0"/>
              </a:spcAft>
              <a:buClr>
                <a:srgbClr val="3F3F3F"/>
              </a:buClr>
              <a:buSzPts val="2400"/>
              <a:buNone/>
            </a:pPr>
            <a:br>
              <a:rPr lang="en" sz="2400">
                <a:solidFill>
                  <a:srgbClr val="3F3F3F"/>
                </a:solidFill>
              </a:rPr>
            </a:br>
            <a:br>
              <a:rPr lang="en" sz="2400">
                <a:solidFill>
                  <a:srgbClr val="3F3F3F"/>
                </a:solidFill>
              </a:rPr>
            </a:br>
            <a:br>
              <a:rPr lang="en" sz="2400">
                <a:solidFill>
                  <a:srgbClr val="3F3F3F"/>
                </a:solidFill>
              </a:rPr>
            </a:br>
            <a:endParaRPr sz="2400">
              <a:solidFill>
                <a:schemeClr val="dk1"/>
              </a:solidFill>
              <a:latin typeface="Nunito"/>
              <a:ea typeface="Nunito"/>
              <a:cs typeface="Nunito"/>
              <a:sym typeface="Nunito"/>
            </a:endParaRPr>
          </a:p>
          <a:p>
            <a:pPr indent="0" lvl="0" marL="0" rtl="0" algn="ctr">
              <a:lnSpc>
                <a:spcPct val="85000"/>
              </a:lnSpc>
              <a:spcBef>
                <a:spcPts val="0"/>
              </a:spcBef>
              <a:spcAft>
                <a:spcPts val="0"/>
              </a:spcAft>
              <a:buClr>
                <a:srgbClr val="3F3F3F"/>
              </a:buClr>
              <a:buSzPts val="2400"/>
              <a:buNone/>
            </a:pPr>
            <a:r>
              <a:rPr b="1" lang="en" sz="2800">
                <a:solidFill>
                  <a:schemeClr val="dk1"/>
                </a:solidFill>
              </a:rPr>
              <a:t>Why do we need people skilled in building efficient air source heat pumps and renewable energy sales? </a:t>
            </a:r>
            <a:endParaRPr b="1" sz="2800">
              <a:solidFill>
                <a:schemeClr val="dk1"/>
              </a:solidFill>
            </a:endParaRPr>
          </a:p>
          <a:p>
            <a:pPr indent="0" lvl="0" marL="0" rtl="0" algn="ctr">
              <a:lnSpc>
                <a:spcPct val="85000"/>
              </a:lnSpc>
              <a:spcBef>
                <a:spcPts val="0"/>
              </a:spcBef>
              <a:spcAft>
                <a:spcPts val="0"/>
              </a:spcAft>
              <a:buClr>
                <a:srgbClr val="3F3F3F"/>
              </a:buClr>
              <a:buSzPts val="2400"/>
              <a:buNone/>
            </a:pPr>
            <a:r>
              <a:rPr b="1" lang="en" sz="2800">
                <a:solidFill>
                  <a:schemeClr val="dk1"/>
                </a:solidFill>
              </a:rPr>
              <a:t>We have a  Code Red for Humanity - Impacts will be a bigger crisis than COVID</a:t>
            </a:r>
            <a:endParaRPr b="1" sz="2800">
              <a:solidFill>
                <a:schemeClr val="dk1"/>
              </a:solidFill>
            </a:endParaRPr>
          </a:p>
        </p:txBody>
      </p:sp>
      <p:cxnSp>
        <p:nvCxnSpPr>
          <p:cNvPr id="156" name="Google Shape;156;p31"/>
          <p:cNvCxnSpPr/>
          <p:nvPr/>
        </p:nvCxnSpPr>
        <p:spPr>
          <a:xfrm>
            <a:off x="3731078" y="2067966"/>
            <a:ext cx="4567200" cy="0"/>
          </a:xfrm>
          <a:prstGeom prst="straightConnector1">
            <a:avLst/>
          </a:prstGeom>
          <a:noFill/>
          <a:ln cap="flat" cmpd="sng" w="9525">
            <a:solidFill>
              <a:srgbClr val="7F7F7F">
                <a:alpha val="88630"/>
              </a:srgbClr>
            </a:solidFill>
            <a:prstDash val="solid"/>
            <a:round/>
            <a:headEnd len="sm" w="sm" type="none"/>
            <a:tailEnd len="sm" w="sm" type="none"/>
          </a:ln>
        </p:spPr>
      </p:cxnSp>
      <p:sp>
        <p:nvSpPr>
          <p:cNvPr id="157" name="Google Shape;157;p31"/>
          <p:cNvSpPr txBox="1"/>
          <p:nvPr>
            <p:ph idx="2" type="body"/>
          </p:nvPr>
        </p:nvSpPr>
        <p:spPr>
          <a:xfrm>
            <a:off x="3731078" y="1649186"/>
            <a:ext cx="4931400" cy="2752800"/>
          </a:xfrm>
          <a:prstGeom prst="rect">
            <a:avLst/>
          </a:prstGeom>
          <a:noFill/>
          <a:ln>
            <a:noFill/>
          </a:ln>
        </p:spPr>
        <p:txBody>
          <a:bodyPr anchorCtr="0" anchor="t" bIns="34275" lIns="0" spcFirstLastPara="1" rIns="0" wrap="square" tIns="34275">
            <a:normAutofit/>
          </a:bodyPr>
          <a:lstStyle/>
          <a:p>
            <a:pPr indent="-177800" lvl="0" marL="254000" rtl="0" algn="l">
              <a:lnSpc>
                <a:spcPct val="90000"/>
              </a:lnSpc>
              <a:spcBef>
                <a:spcPts val="0"/>
              </a:spcBef>
              <a:spcAft>
                <a:spcPts val="0"/>
              </a:spcAft>
              <a:buSzPts val="1100"/>
              <a:buNone/>
            </a:pPr>
            <a:r>
              <a:t/>
            </a:r>
            <a:endParaRPr>
              <a:solidFill>
                <a:srgbClr val="3F3F3F"/>
              </a:solidFill>
            </a:endParaRPr>
          </a:p>
          <a:p>
            <a:pPr indent="0" lvl="0" marL="0" rtl="0" algn="l">
              <a:lnSpc>
                <a:spcPct val="90000"/>
              </a:lnSpc>
              <a:spcBef>
                <a:spcPts val="1100"/>
              </a:spcBef>
              <a:spcAft>
                <a:spcPts val="0"/>
              </a:spcAft>
              <a:buNone/>
            </a:pPr>
            <a:r>
              <a:t/>
            </a:r>
            <a:endParaRPr>
              <a:solidFill>
                <a:srgbClr val="3F3F3F"/>
              </a:solidFill>
            </a:endParaRPr>
          </a:p>
          <a:p>
            <a:pPr indent="-266700" lvl="0" marL="254000" rtl="0" algn="l">
              <a:lnSpc>
                <a:spcPct val="90000"/>
              </a:lnSpc>
              <a:spcBef>
                <a:spcPts val="1100"/>
              </a:spcBef>
              <a:spcAft>
                <a:spcPts val="0"/>
              </a:spcAft>
              <a:buClr>
                <a:srgbClr val="2B0BE9"/>
              </a:buClr>
              <a:buSzPts val="2000"/>
              <a:buChar char="•"/>
            </a:pPr>
            <a:r>
              <a:rPr lang="en" sz="2000" u="sng">
                <a:solidFill>
                  <a:schemeClr val="hlink"/>
                </a:solidFill>
                <a:hlinkClick r:id="rId3"/>
              </a:rPr>
              <a:t>IPCC Reports</a:t>
            </a:r>
            <a:endParaRPr sz="2000"/>
          </a:p>
          <a:p>
            <a:pPr indent="-266700" lvl="0" marL="254000" rtl="0" algn="l">
              <a:lnSpc>
                <a:spcPct val="90000"/>
              </a:lnSpc>
              <a:spcBef>
                <a:spcPts val="1100"/>
              </a:spcBef>
              <a:spcAft>
                <a:spcPts val="0"/>
              </a:spcAft>
              <a:buClr>
                <a:schemeClr val="dk1"/>
              </a:buClr>
              <a:buSzPts val="2000"/>
              <a:buChar char="•"/>
            </a:pPr>
            <a:r>
              <a:rPr lang="en" sz="2000">
                <a:solidFill>
                  <a:schemeClr val="dk1"/>
                </a:solidFill>
              </a:rPr>
              <a:t>Last chance to stabilize climate. We need immediate, rapid and large-scale reductions in greenhouse gas emissions to limit climate change.</a:t>
            </a:r>
            <a:endParaRPr sz="2000">
              <a:solidFill>
                <a:schemeClr val="dk1"/>
              </a:solidFill>
            </a:endParaRPr>
          </a:p>
          <a:p>
            <a:pPr indent="-177800" lvl="0" marL="254000" rtl="0" algn="l">
              <a:lnSpc>
                <a:spcPct val="90000"/>
              </a:lnSpc>
              <a:spcBef>
                <a:spcPts val="1100"/>
              </a:spcBef>
              <a:spcAft>
                <a:spcPts val="0"/>
              </a:spcAft>
              <a:buSzPts val="1100"/>
              <a:buNone/>
            </a:pPr>
            <a:r>
              <a:t/>
            </a:r>
            <a:endParaRPr>
              <a:solidFill>
                <a:srgbClr val="3F3F3F"/>
              </a:solidFill>
            </a:endParaRPr>
          </a:p>
        </p:txBody>
      </p:sp>
      <p:sp>
        <p:nvSpPr>
          <p:cNvPr id="158" name="Google Shape;158;p31"/>
          <p:cNvSpPr/>
          <p:nvPr/>
        </p:nvSpPr>
        <p:spPr>
          <a:xfrm>
            <a:off x="13" y="4750738"/>
            <a:ext cx="9144000" cy="501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9" name="Google Shape;159;p31"/>
          <p:cNvSpPr/>
          <p:nvPr/>
        </p:nvSpPr>
        <p:spPr>
          <a:xfrm>
            <a:off x="1" y="4800600"/>
            <a:ext cx="91440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0" name="Google Shape;160;p31"/>
          <p:cNvSpPr txBox="1"/>
          <p:nvPr>
            <p:ph idx="12" type="sldNum"/>
          </p:nvPr>
        </p:nvSpPr>
        <p:spPr>
          <a:xfrm>
            <a:off x="7425345" y="4844840"/>
            <a:ext cx="9840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pic>
        <p:nvPicPr>
          <p:cNvPr id="161" name="Google Shape;161;p31"/>
          <p:cNvPicPr preferRelativeResize="0"/>
          <p:nvPr/>
        </p:nvPicPr>
        <p:blipFill>
          <a:blip r:embed="rId4">
            <a:alphaModFix/>
          </a:blip>
          <a:stretch>
            <a:fillRect/>
          </a:stretch>
        </p:blipFill>
        <p:spPr>
          <a:xfrm>
            <a:off x="314000" y="171775"/>
            <a:ext cx="3120424" cy="4407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pic>
        <p:nvPicPr>
          <p:cNvPr id="166" name="Google Shape;166;p3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7" name="Google Shape;167;p32"/>
          <p:cNvSpPr/>
          <p:nvPr/>
        </p:nvSpPr>
        <p:spPr>
          <a:xfrm>
            <a:off x="1" y="4800600"/>
            <a:ext cx="9144000" cy="3429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32"/>
          <p:cNvSpPr/>
          <p:nvPr/>
        </p:nvSpPr>
        <p:spPr>
          <a:xfrm>
            <a:off x="0" y="4756453"/>
            <a:ext cx="9144000" cy="49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69" name="Google Shape;169;p32"/>
          <p:cNvCxnSpPr/>
          <p:nvPr/>
        </p:nvCxnSpPr>
        <p:spPr>
          <a:xfrm>
            <a:off x="895149" y="1303384"/>
            <a:ext cx="7475100" cy="0"/>
          </a:xfrm>
          <a:prstGeom prst="straightConnector1">
            <a:avLst/>
          </a:prstGeom>
          <a:noFill/>
          <a:ln cap="flat" cmpd="sng" w="9525">
            <a:solidFill>
              <a:srgbClr val="7F7F7F"/>
            </a:solidFill>
            <a:prstDash val="solid"/>
            <a:round/>
            <a:headEnd len="sm" w="sm" type="none"/>
            <a:tailEnd len="sm" w="sm" type="none"/>
          </a:ln>
        </p:spPr>
      </p:cxnSp>
      <p:sp>
        <p:nvSpPr>
          <p:cNvPr id="170" name="Google Shape;170;p32"/>
          <p:cNvSpPr txBox="1"/>
          <p:nvPr>
            <p:ph type="title"/>
          </p:nvPr>
        </p:nvSpPr>
        <p:spPr>
          <a:xfrm>
            <a:off x="860859" y="80065"/>
            <a:ext cx="7543800" cy="1088100"/>
          </a:xfrm>
          <a:prstGeom prst="rect">
            <a:avLst/>
          </a:prstGeom>
          <a:noFill/>
          <a:ln>
            <a:noFill/>
          </a:ln>
        </p:spPr>
        <p:txBody>
          <a:bodyPr anchorCtr="0" anchor="b" bIns="34275" lIns="68575" spcFirstLastPara="1" rIns="68575" wrap="square" tIns="34275">
            <a:normAutofit/>
          </a:bodyPr>
          <a:lstStyle/>
          <a:p>
            <a:pPr indent="0" lvl="0" marL="0" rtl="0" algn="l">
              <a:lnSpc>
                <a:spcPct val="85000"/>
              </a:lnSpc>
              <a:spcBef>
                <a:spcPts val="0"/>
              </a:spcBef>
              <a:spcAft>
                <a:spcPts val="0"/>
              </a:spcAft>
              <a:buSzPts val="2400"/>
              <a:buNone/>
            </a:pPr>
            <a:r>
              <a:rPr b="1" lang="en" sz="3000"/>
              <a:t>Studies about the risk of climate instability show many negative impacts</a:t>
            </a:r>
            <a:endParaRPr sz="4800"/>
          </a:p>
        </p:txBody>
      </p:sp>
      <p:sp>
        <p:nvSpPr>
          <p:cNvPr id="171" name="Google Shape;171;p32"/>
          <p:cNvSpPr/>
          <p:nvPr/>
        </p:nvSpPr>
        <p:spPr>
          <a:xfrm>
            <a:off x="781055" y="1765455"/>
            <a:ext cx="3232500" cy="2052600"/>
          </a:xfrm>
          <a:prstGeom prst="roundRect">
            <a:avLst>
              <a:gd fmla="val 10000" name="adj"/>
            </a:avLst>
          </a:prstGeom>
          <a:solidFill>
            <a:schemeClr val="accent2"/>
          </a:solidFill>
          <a:ln cap="flat" cmpd="sng" w="15875">
            <a:solidFill>
              <a:schemeClr val="lt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2" name="Google Shape;172;p32"/>
          <p:cNvSpPr/>
          <p:nvPr/>
        </p:nvSpPr>
        <p:spPr>
          <a:xfrm>
            <a:off x="1140196" y="2106639"/>
            <a:ext cx="3232500" cy="2052600"/>
          </a:xfrm>
          <a:prstGeom prst="roundRect">
            <a:avLst>
              <a:gd fmla="val 10000" name="adj"/>
            </a:avLst>
          </a:prstGeom>
          <a:solidFill>
            <a:srgbClr val="F3F3F3"/>
          </a:solidFill>
          <a:ln cap="flat" cmpd="sng" w="158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3" name="Google Shape;173;p32"/>
          <p:cNvSpPr txBox="1"/>
          <p:nvPr/>
        </p:nvSpPr>
        <p:spPr>
          <a:xfrm>
            <a:off x="1200312" y="2166755"/>
            <a:ext cx="3111900" cy="1932300"/>
          </a:xfrm>
          <a:prstGeom prst="rect">
            <a:avLst/>
          </a:prstGeom>
          <a:noFill/>
          <a:ln>
            <a:noFill/>
          </a:ln>
        </p:spPr>
        <p:txBody>
          <a:bodyPr anchorCtr="0" anchor="ctr" bIns="94300" lIns="94300" spcFirstLastPara="1" rIns="94300" wrap="square" tIns="94300">
            <a:noAutofit/>
          </a:bodyPr>
          <a:lstStyle/>
          <a:p>
            <a:pPr indent="0" lvl="0" marL="0" marR="0" rtl="0" algn="l">
              <a:lnSpc>
                <a:spcPct val="9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4" name="Google Shape;174;p32"/>
          <p:cNvSpPr/>
          <p:nvPr/>
        </p:nvSpPr>
        <p:spPr>
          <a:xfrm>
            <a:off x="4731605" y="1765455"/>
            <a:ext cx="3232500" cy="2052600"/>
          </a:xfrm>
          <a:prstGeom prst="roundRect">
            <a:avLst>
              <a:gd fmla="val 10000" name="adj"/>
            </a:avLst>
          </a:prstGeom>
          <a:solidFill>
            <a:schemeClr val="accent2"/>
          </a:solidFill>
          <a:ln cap="flat" cmpd="sng" w="15875">
            <a:solidFill>
              <a:schemeClr val="lt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32"/>
          <p:cNvSpPr/>
          <p:nvPr/>
        </p:nvSpPr>
        <p:spPr>
          <a:xfrm>
            <a:off x="5090746" y="2106639"/>
            <a:ext cx="3232500" cy="2052600"/>
          </a:xfrm>
          <a:prstGeom prst="roundRect">
            <a:avLst>
              <a:gd fmla="val 10000" name="adj"/>
            </a:avLst>
          </a:prstGeom>
          <a:solidFill>
            <a:srgbClr val="F3F3F3"/>
          </a:solidFill>
          <a:ln cap="flat" cmpd="sng" w="1587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6" name="Google Shape;176;p32"/>
          <p:cNvSpPr txBox="1"/>
          <p:nvPr/>
        </p:nvSpPr>
        <p:spPr>
          <a:xfrm>
            <a:off x="5155625" y="2166775"/>
            <a:ext cx="3328800" cy="1932300"/>
          </a:xfrm>
          <a:prstGeom prst="rect">
            <a:avLst/>
          </a:prstGeom>
          <a:noFill/>
          <a:ln>
            <a:noFill/>
          </a:ln>
        </p:spPr>
        <p:txBody>
          <a:bodyPr anchorCtr="0" anchor="ctr" bIns="94300" lIns="94300" spcFirstLastPara="1" rIns="94300" wrap="square" tIns="94300">
            <a:noAutofit/>
          </a:bodyPr>
          <a:lstStyle/>
          <a:p>
            <a:pPr indent="0" lvl="0" marL="0" marR="0" rtl="0" algn="l">
              <a:lnSpc>
                <a:spcPct val="90000"/>
              </a:lnSpc>
              <a:spcBef>
                <a:spcPts val="0"/>
              </a:spcBef>
              <a:spcAft>
                <a:spcPts val="0"/>
              </a:spcAft>
              <a:buClr>
                <a:srgbClr val="000000"/>
              </a:buClr>
              <a:buSzPts val="2500"/>
              <a:buFont typeface="Arial"/>
              <a:buNone/>
            </a:pPr>
            <a:r>
              <a:rPr i="0" lang="en" sz="2100" u="sng" cap="none" strike="noStrike">
                <a:solidFill>
                  <a:srgbClr val="2B0BE9"/>
                </a:solidFill>
                <a:latin typeface="Open Sans"/>
                <a:ea typeface="Open Sans"/>
                <a:cs typeface="Open Sans"/>
                <a:sym typeface="Open Sans"/>
                <a:hlinkClick r:id="rId4">
                  <a:extLst>
                    <a:ext uri="{A12FA001-AC4F-418D-AE19-62706E023703}">
                      <ahyp:hlinkClr val="tx"/>
                    </a:ext>
                  </a:extLst>
                </a:hlinkClick>
              </a:rPr>
              <a:t>Massive human suffering </a:t>
            </a:r>
            <a:r>
              <a:rPr i="0" lang="en" sz="2100" u="none" cap="none" strike="noStrike">
                <a:solidFill>
                  <a:schemeClr val="dk1"/>
                </a:solidFill>
                <a:latin typeface="Open Sans"/>
                <a:ea typeface="Open Sans"/>
                <a:cs typeface="Open Sans"/>
                <a:sym typeface="Open Sans"/>
              </a:rPr>
              <a:t>over 3 billion lives are at risk. </a:t>
            </a:r>
            <a:r>
              <a:rPr lang="en" sz="2100">
                <a:solidFill>
                  <a:schemeClr val="dk1"/>
                </a:solidFill>
                <a:latin typeface="Open Sans"/>
                <a:ea typeface="Open Sans"/>
                <a:cs typeface="Open Sans"/>
                <a:sym typeface="Open Sans"/>
              </a:rPr>
              <a:t>Displacements.</a:t>
            </a:r>
            <a:endParaRPr i="0" sz="2100" u="none" cap="none" strike="noStrike">
              <a:solidFill>
                <a:schemeClr val="dk1"/>
              </a:solidFill>
              <a:latin typeface="Open Sans"/>
              <a:ea typeface="Open Sans"/>
              <a:cs typeface="Open Sans"/>
              <a:sym typeface="Open Sans"/>
            </a:endParaRPr>
          </a:p>
          <a:p>
            <a:pPr indent="0" lvl="0" marL="0" marR="0" rtl="0" algn="l">
              <a:lnSpc>
                <a:spcPct val="90000"/>
              </a:lnSpc>
              <a:spcBef>
                <a:spcPts val="0"/>
              </a:spcBef>
              <a:spcAft>
                <a:spcPts val="0"/>
              </a:spcAft>
              <a:buClr>
                <a:srgbClr val="000000"/>
              </a:buClr>
              <a:buSzPts val="2500"/>
              <a:buFont typeface="Arial"/>
              <a:buNone/>
            </a:pPr>
            <a:r>
              <a:rPr i="0" lang="en" sz="2100" u="none" cap="none" strike="noStrike">
                <a:solidFill>
                  <a:schemeClr val="dk1"/>
                </a:solidFill>
                <a:latin typeface="Open Sans"/>
                <a:ea typeface="Open Sans"/>
                <a:cs typeface="Open Sans"/>
                <a:sym typeface="Open Sans"/>
              </a:rPr>
              <a:t>80% of the planet’s population ha</a:t>
            </a:r>
            <a:r>
              <a:rPr lang="en" sz="2100">
                <a:solidFill>
                  <a:schemeClr val="dk1"/>
                </a:solidFill>
                <a:latin typeface="Open Sans"/>
                <a:ea typeface="Open Sans"/>
                <a:cs typeface="Open Sans"/>
                <a:sym typeface="Open Sans"/>
              </a:rPr>
              <a:t>s</a:t>
            </a:r>
            <a:r>
              <a:rPr i="0" lang="en" sz="2100" u="none" cap="none" strike="noStrike">
                <a:solidFill>
                  <a:schemeClr val="dk1"/>
                </a:solidFill>
                <a:latin typeface="Open Sans"/>
                <a:ea typeface="Open Sans"/>
                <a:cs typeface="Open Sans"/>
                <a:sym typeface="Open Sans"/>
              </a:rPr>
              <a:t> already been impacted.</a:t>
            </a:r>
            <a:endParaRPr i="0" sz="2100" u="none" cap="none" strike="noStrike">
              <a:solidFill>
                <a:schemeClr val="dk1"/>
              </a:solidFill>
              <a:latin typeface="Open Sans"/>
              <a:ea typeface="Open Sans"/>
              <a:cs typeface="Open Sans"/>
              <a:sym typeface="Open Sans"/>
            </a:endParaRPr>
          </a:p>
        </p:txBody>
      </p:sp>
      <p:sp>
        <p:nvSpPr>
          <p:cNvPr id="177" name="Google Shape;177;p32"/>
          <p:cNvSpPr txBox="1"/>
          <p:nvPr/>
        </p:nvSpPr>
        <p:spPr>
          <a:xfrm>
            <a:off x="1366163" y="2206763"/>
            <a:ext cx="2934600" cy="2008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i="0" lang="en" sz="21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One example </a:t>
            </a:r>
            <a:r>
              <a:rPr i="0" lang="en" sz="2100" u="none" cap="none" strike="noStrike">
                <a:solidFill>
                  <a:schemeClr val="dk1"/>
                </a:solidFill>
                <a:uFill>
                  <a:noFill/>
                </a:uFill>
                <a:latin typeface="Open Sans"/>
                <a:ea typeface="Open Sans"/>
                <a:cs typeface="Open Sans"/>
                <a:sym typeface="Open Sans"/>
                <a:hlinkClick r:id="rId6">
                  <a:extLst>
                    <a:ext uri="{A12FA001-AC4F-418D-AE19-62706E023703}">
                      <ahyp:hlinkClr val="tx"/>
                    </a:ext>
                  </a:extLst>
                </a:hlinkClick>
              </a:rPr>
              <a:t>- Climate Change’s Deadly Combination: Heat and Humidity - Princeton Study - </a:t>
            </a:r>
            <a:r>
              <a:rPr i="0" lang="en" sz="2100" u="none" cap="none" strike="noStrike">
                <a:solidFill>
                  <a:srgbClr val="2B0BE9"/>
                </a:solidFill>
                <a:uFill>
                  <a:noFill/>
                </a:uFill>
                <a:latin typeface="Open Sans"/>
                <a:ea typeface="Open Sans"/>
                <a:cs typeface="Open Sans"/>
                <a:sym typeface="Open Sans"/>
                <a:hlinkClick r:id="rId7">
                  <a:extLst>
                    <a:ext uri="{A12FA001-AC4F-418D-AE19-62706E023703}">
                      <ahyp:hlinkClr val="tx"/>
                    </a:ext>
                  </a:extLst>
                </a:hlinkClick>
              </a:rPr>
              <a:t>Source</a:t>
            </a:r>
            <a:endParaRPr i="0" sz="2100" u="none" cap="none" strike="noStrike">
              <a:solidFill>
                <a:srgbClr val="2B0BE9"/>
              </a:solidFill>
              <a:latin typeface="Open Sans"/>
              <a:ea typeface="Open Sans"/>
              <a:cs typeface="Open Sans"/>
              <a:sym typeface="Open Sans"/>
            </a:endParaRPr>
          </a:p>
        </p:txBody>
      </p:sp>
      <p:sp>
        <p:nvSpPr>
          <p:cNvPr id="178" name="Google Shape;178;p32"/>
          <p:cNvSpPr txBox="1"/>
          <p:nvPr>
            <p:ph idx="12" type="sldNum"/>
          </p:nvPr>
        </p:nvSpPr>
        <p:spPr>
          <a:xfrm>
            <a:off x="7425345" y="4844840"/>
            <a:ext cx="9840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3"/>
          <p:cNvPicPr preferRelativeResize="0"/>
          <p:nvPr/>
        </p:nvPicPr>
        <p:blipFill>
          <a:blip r:embed="rId3">
            <a:alphaModFix/>
          </a:blip>
          <a:stretch>
            <a:fillRect/>
          </a:stretch>
        </p:blipFill>
        <p:spPr>
          <a:xfrm>
            <a:off x="0" y="1"/>
            <a:ext cx="9144000" cy="5143500"/>
          </a:xfrm>
          <a:prstGeom prst="rect">
            <a:avLst/>
          </a:prstGeom>
          <a:noFill/>
          <a:ln>
            <a:noFill/>
          </a:ln>
        </p:spPr>
      </p:pic>
      <p:sp>
        <p:nvSpPr>
          <p:cNvPr id="185" name="Google Shape;185;p33"/>
          <p:cNvSpPr txBox="1"/>
          <p:nvPr>
            <p:ph type="title"/>
          </p:nvPr>
        </p:nvSpPr>
        <p:spPr>
          <a:xfrm>
            <a:off x="822962" y="160568"/>
            <a:ext cx="7543800" cy="10881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85000"/>
              </a:lnSpc>
              <a:spcBef>
                <a:spcPts val="0"/>
              </a:spcBef>
              <a:spcAft>
                <a:spcPts val="0"/>
              </a:spcAft>
              <a:buClr>
                <a:schemeClr val="dk1"/>
              </a:buClr>
              <a:buSzPct val="70588"/>
              <a:buNone/>
            </a:pPr>
            <a:r>
              <a:rPr lang="en" sz="3400">
                <a:solidFill>
                  <a:schemeClr val="dk1"/>
                </a:solidFill>
              </a:rPr>
              <a:t>Pathways and Roadmaps Are Available for Solutions </a:t>
            </a:r>
            <a:endParaRPr sz="3400"/>
          </a:p>
          <a:p>
            <a:pPr indent="0" lvl="0" marL="0" rtl="0" algn="l">
              <a:lnSpc>
                <a:spcPct val="85000"/>
              </a:lnSpc>
              <a:spcBef>
                <a:spcPts val="0"/>
              </a:spcBef>
              <a:spcAft>
                <a:spcPts val="0"/>
              </a:spcAft>
              <a:buClr>
                <a:schemeClr val="dk1"/>
              </a:buClr>
              <a:buSzPct val="100000"/>
              <a:buNone/>
            </a:pPr>
            <a:r>
              <a:rPr lang="en" sz="2400">
                <a:solidFill>
                  <a:schemeClr val="dk1"/>
                </a:solidFill>
                <a:latin typeface="Nunito"/>
                <a:ea typeface="Nunito"/>
                <a:cs typeface="Nunito"/>
                <a:sym typeface="Nunito"/>
              </a:rPr>
              <a:t> </a:t>
            </a:r>
            <a:br>
              <a:rPr lang="en" sz="2400">
                <a:solidFill>
                  <a:schemeClr val="dk1"/>
                </a:solidFill>
              </a:rPr>
            </a:br>
            <a:endParaRPr b="1"/>
          </a:p>
        </p:txBody>
      </p:sp>
      <p:sp>
        <p:nvSpPr>
          <p:cNvPr id="186" name="Google Shape;186;p33"/>
          <p:cNvSpPr txBox="1"/>
          <p:nvPr>
            <p:ph idx="1" type="body"/>
          </p:nvPr>
        </p:nvSpPr>
        <p:spPr>
          <a:xfrm>
            <a:off x="656875" y="1328425"/>
            <a:ext cx="3915000" cy="3900000"/>
          </a:xfrm>
          <a:prstGeom prst="rect">
            <a:avLst/>
          </a:prstGeom>
          <a:noFill/>
          <a:ln>
            <a:noFill/>
          </a:ln>
        </p:spPr>
        <p:txBody>
          <a:bodyPr anchorCtr="0" anchor="t" bIns="34275" lIns="0" spcFirstLastPara="1" rIns="0" wrap="square" tIns="34275">
            <a:normAutofit fontScale="25000" lnSpcReduction="20000"/>
          </a:bodyPr>
          <a:lstStyle/>
          <a:p>
            <a:pPr indent="-273050" lvl="0" marL="342900" rtl="0" algn="l">
              <a:lnSpc>
                <a:spcPct val="115000"/>
              </a:lnSpc>
              <a:spcBef>
                <a:spcPts val="0"/>
              </a:spcBef>
              <a:spcAft>
                <a:spcPts val="0"/>
              </a:spcAft>
              <a:buSzPct val="100000"/>
              <a:buChar char="●"/>
            </a:pPr>
            <a:r>
              <a:rPr lang="en" sz="6800" u="sng">
                <a:solidFill>
                  <a:schemeClr val="hlink"/>
                </a:solidFill>
                <a:hlinkClick r:id="rId4"/>
              </a:rPr>
              <a:t>International Energy Agency’s Net Zero Report</a:t>
            </a:r>
            <a:r>
              <a:rPr lang="en" sz="6800">
                <a:solidFill>
                  <a:schemeClr val="dk1"/>
                </a:solidFill>
              </a:rPr>
              <a:t> - We have to scale up renewable energies by </a:t>
            </a:r>
            <a:r>
              <a:rPr lang="en" sz="6800"/>
              <a:t>2</a:t>
            </a:r>
            <a:r>
              <a:rPr lang="en" sz="6800">
                <a:solidFill>
                  <a:schemeClr val="dk1"/>
                </a:solidFill>
              </a:rPr>
              <a:t>00% by 2030</a:t>
            </a:r>
            <a:br>
              <a:rPr lang="en" sz="6800">
                <a:solidFill>
                  <a:schemeClr val="dk1"/>
                </a:solidFill>
              </a:rPr>
            </a:br>
            <a:endParaRPr sz="6800">
              <a:solidFill>
                <a:schemeClr val="dk1"/>
              </a:solidFill>
            </a:endParaRPr>
          </a:p>
          <a:p>
            <a:pPr indent="-273050" lvl="0" marL="342900" rtl="0" algn="l">
              <a:lnSpc>
                <a:spcPct val="115000"/>
              </a:lnSpc>
              <a:spcBef>
                <a:spcPts val="0"/>
              </a:spcBef>
              <a:spcAft>
                <a:spcPts val="0"/>
              </a:spcAft>
              <a:buSzPct val="100000"/>
              <a:buChar char="●"/>
            </a:pPr>
            <a:r>
              <a:rPr lang="en" sz="6800">
                <a:solidFill>
                  <a:schemeClr val="dk1"/>
                </a:solidFill>
              </a:rPr>
              <a:t>Clean, dynamic, and resilient energy economy dominated by renewables</a:t>
            </a:r>
            <a:r>
              <a:rPr lang="en" sz="6800"/>
              <a:t> </a:t>
            </a:r>
            <a:br>
              <a:rPr lang="en" sz="6800"/>
            </a:br>
            <a:endParaRPr sz="6800"/>
          </a:p>
          <a:p>
            <a:pPr indent="-273050" lvl="0" marL="342900" rtl="0" algn="l">
              <a:lnSpc>
                <a:spcPct val="115000"/>
              </a:lnSpc>
              <a:spcBef>
                <a:spcPts val="0"/>
              </a:spcBef>
              <a:spcAft>
                <a:spcPts val="0"/>
              </a:spcAft>
              <a:buSzPct val="100000"/>
              <a:buChar char="●"/>
            </a:pPr>
            <a:r>
              <a:rPr lang="en" sz="6800" u="sng">
                <a:solidFill>
                  <a:schemeClr val="hlink"/>
                </a:solidFill>
                <a:highlight>
                  <a:srgbClr val="FFFFFF"/>
                </a:highlight>
                <a:hlinkClick r:id="rId5"/>
              </a:rPr>
              <a:t>Renewable electricity growth is accelerating faster than ever worldwide, supporting the emergence of the new global energy economy</a:t>
            </a:r>
            <a:endParaRPr sz="6800">
              <a:solidFill>
                <a:schemeClr val="dk1"/>
              </a:solidFill>
              <a:highlight>
                <a:srgbClr val="FFFFFF"/>
              </a:highlight>
            </a:endParaRPr>
          </a:p>
          <a:p>
            <a:pPr indent="0" lvl="0" marL="342900" rtl="0" algn="l">
              <a:lnSpc>
                <a:spcPct val="90000"/>
              </a:lnSpc>
              <a:spcBef>
                <a:spcPts val="600"/>
              </a:spcBef>
              <a:spcAft>
                <a:spcPts val="0"/>
              </a:spcAft>
              <a:buNone/>
            </a:pPr>
            <a:r>
              <a:t/>
            </a:r>
            <a:endParaRPr sz="2100"/>
          </a:p>
          <a:p>
            <a:pPr indent="0" lvl="0" marL="0" rtl="0" algn="l">
              <a:lnSpc>
                <a:spcPct val="90000"/>
              </a:lnSpc>
              <a:spcBef>
                <a:spcPts val="1200"/>
              </a:spcBef>
              <a:spcAft>
                <a:spcPts val="0"/>
              </a:spcAft>
              <a:buSzPct val="83333"/>
              <a:buNone/>
            </a:pPr>
            <a:r>
              <a:t/>
            </a:r>
            <a:endParaRPr/>
          </a:p>
        </p:txBody>
      </p:sp>
      <p:pic>
        <p:nvPicPr>
          <p:cNvPr descr="Net Zero by 2050: A Roadmap for the Global Energy Sector - Event - IEA" id="187" name="Google Shape;187;p33"/>
          <p:cNvPicPr preferRelativeResize="0"/>
          <p:nvPr/>
        </p:nvPicPr>
        <p:blipFill rotWithShape="1">
          <a:blip r:embed="rId6">
            <a:alphaModFix/>
          </a:blip>
          <a:srcRect b="0" l="0" r="0" t="0"/>
          <a:stretch/>
        </p:blipFill>
        <p:spPr>
          <a:xfrm>
            <a:off x="4710725" y="1618725"/>
            <a:ext cx="4098550" cy="2049275"/>
          </a:xfrm>
          <a:prstGeom prst="rect">
            <a:avLst/>
          </a:prstGeom>
          <a:noFill/>
          <a:ln>
            <a:noFill/>
          </a:ln>
        </p:spPr>
      </p:pic>
      <p:sp>
        <p:nvSpPr>
          <p:cNvPr id="188" name="Google Shape;188;p33"/>
          <p:cNvSpPr txBox="1"/>
          <p:nvPr/>
        </p:nvSpPr>
        <p:spPr>
          <a:xfrm>
            <a:off x="1189550" y="645375"/>
            <a:ext cx="6810600" cy="603300"/>
          </a:xfrm>
          <a:prstGeom prst="rect">
            <a:avLst/>
          </a:prstGeom>
          <a:noFill/>
          <a:ln>
            <a:noFill/>
          </a:ln>
        </p:spPr>
        <p:txBody>
          <a:bodyPr anchorCtr="0" anchor="ctr" bIns="91425" lIns="91425" spcFirstLastPara="1" rIns="91425" wrap="square" tIns="91425">
            <a:spAutoFit/>
          </a:bodyPr>
          <a:lstStyle/>
          <a:p>
            <a:pPr indent="0" lvl="0" marL="0" rtl="0" algn="ctr">
              <a:lnSpc>
                <a:spcPct val="85000"/>
              </a:lnSpc>
              <a:spcBef>
                <a:spcPts val="0"/>
              </a:spcBef>
              <a:spcAft>
                <a:spcPts val="0"/>
              </a:spcAft>
              <a:buClr>
                <a:schemeClr val="dk1"/>
              </a:buClr>
              <a:buSzPts val="2400"/>
              <a:buFont typeface="Arial"/>
              <a:buNone/>
            </a:pPr>
            <a:r>
              <a:rPr b="1" lang="en" sz="3200">
                <a:solidFill>
                  <a:schemeClr val="dk1"/>
                </a:solidFill>
                <a:latin typeface="Economica"/>
                <a:ea typeface="Economica"/>
                <a:cs typeface="Economica"/>
                <a:sym typeface="Economica"/>
              </a:rPr>
              <a:t>ONLY IF WE TAKE BOLD ACTIONS NOW</a:t>
            </a:r>
            <a:endParaRPr sz="2200">
              <a:latin typeface="Economica"/>
              <a:ea typeface="Economica"/>
              <a:cs typeface="Economica"/>
              <a:sym typeface="Economica"/>
            </a:endParaRPr>
          </a:p>
        </p:txBody>
      </p:sp>
      <p:sp>
        <p:nvSpPr>
          <p:cNvPr id="189" name="Google Shape;189;p33"/>
          <p:cNvSpPr txBox="1"/>
          <p:nvPr>
            <p:ph idx="12" type="sldNum"/>
          </p:nvPr>
        </p:nvSpPr>
        <p:spPr>
          <a:xfrm>
            <a:off x="7425345" y="4844840"/>
            <a:ext cx="9840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10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10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1000"/>
                                        <p:tgtEl>
                                          <p:spTgt spid="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1000"/>
                                        <p:tgtEl>
                                          <p:spTgt spid="1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Effect filter="fade" transition="in">
                                      <p:cBhvr>
                                        <p:cTn dur="1000"/>
                                        <p:tgtEl>
                                          <p:spTgt spid="1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193" name="Shape 193"/>
        <p:cNvGrpSpPr/>
        <p:nvPr/>
      </p:nvGrpSpPr>
      <p:grpSpPr>
        <a:xfrm>
          <a:off x="0" y="0"/>
          <a:ext cx="0" cy="0"/>
          <a:chOff x="0" y="0"/>
          <a:chExt cx="0" cy="0"/>
        </a:xfrm>
      </p:grpSpPr>
      <p:sp>
        <p:nvSpPr>
          <p:cNvPr id="194" name="Google Shape;194;p34"/>
          <p:cNvSpPr txBox="1"/>
          <p:nvPr>
            <p:ph type="ctrTitle"/>
          </p:nvPr>
        </p:nvSpPr>
        <p:spPr>
          <a:xfrm>
            <a:off x="510450" y="1257300"/>
            <a:ext cx="8123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The </a:t>
            </a:r>
            <a:r>
              <a:rPr lang="en"/>
              <a:t>Green Economy Need Salespeople </a:t>
            </a:r>
            <a:endParaRPr/>
          </a:p>
        </p:txBody>
      </p:sp>
      <p:sp>
        <p:nvSpPr>
          <p:cNvPr id="195" name="Google Shape;195;p34"/>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Teaching for ASHP sales positions. Why sales?</a:t>
            </a:r>
            <a:endParaRPr/>
          </a:p>
        </p:txBody>
      </p:sp>
      <p:sp>
        <p:nvSpPr>
          <p:cNvPr id="201" name="Google Shape;201;p3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10000"/>
          </a:bodyPr>
          <a:lstStyle/>
          <a:p>
            <a:pPr indent="-374650" lvl="0" marL="457200" rtl="0" algn="l">
              <a:lnSpc>
                <a:spcPct val="150000"/>
              </a:lnSpc>
              <a:spcBef>
                <a:spcPts val="0"/>
              </a:spcBef>
              <a:spcAft>
                <a:spcPts val="0"/>
              </a:spcAft>
              <a:buSzPts val="2300"/>
              <a:buChar char="-"/>
            </a:pPr>
            <a:r>
              <a:rPr lang="en" sz="2300"/>
              <a:t>Drives profits and company growth</a:t>
            </a:r>
            <a:endParaRPr sz="2300"/>
          </a:p>
          <a:p>
            <a:pPr indent="-374650" lvl="0" marL="457200" rtl="0" algn="l">
              <a:lnSpc>
                <a:spcPct val="150000"/>
              </a:lnSpc>
              <a:spcBef>
                <a:spcPts val="0"/>
              </a:spcBef>
              <a:spcAft>
                <a:spcPts val="0"/>
              </a:spcAft>
              <a:buSzPts val="2300"/>
              <a:buChar char="-"/>
            </a:pPr>
            <a:r>
              <a:rPr lang="en" sz="2300"/>
              <a:t>High demand</a:t>
            </a:r>
            <a:endParaRPr sz="2300"/>
          </a:p>
          <a:p>
            <a:pPr indent="-374650" lvl="0" marL="457200" rtl="0" algn="l">
              <a:lnSpc>
                <a:spcPct val="150000"/>
              </a:lnSpc>
              <a:spcBef>
                <a:spcPts val="0"/>
              </a:spcBef>
              <a:spcAft>
                <a:spcPts val="0"/>
              </a:spcAft>
              <a:buSzPts val="2300"/>
              <a:buChar char="-"/>
            </a:pPr>
            <a:r>
              <a:rPr lang="en" sz="2300"/>
              <a:t>Improve job placements #</a:t>
            </a:r>
            <a:endParaRPr sz="2300"/>
          </a:p>
          <a:p>
            <a:pPr indent="-374650" lvl="0" marL="457200" rtl="0" algn="l">
              <a:lnSpc>
                <a:spcPct val="150000"/>
              </a:lnSpc>
              <a:spcBef>
                <a:spcPts val="0"/>
              </a:spcBef>
              <a:spcAft>
                <a:spcPts val="0"/>
              </a:spcAft>
              <a:buSzPts val="2300"/>
              <a:buChar char="-"/>
            </a:pPr>
            <a:r>
              <a:rPr lang="en" sz="2300"/>
              <a:t>Increase # of installed solar systems</a:t>
            </a:r>
            <a:endParaRPr sz="2300"/>
          </a:p>
          <a:p>
            <a:pPr indent="0" lvl="0" marL="0" rtl="0" algn="l">
              <a:lnSpc>
                <a:spcPct val="150000"/>
              </a:lnSpc>
              <a:spcBef>
                <a:spcPts val="1200"/>
              </a:spcBef>
              <a:spcAft>
                <a:spcPts val="0"/>
              </a:spcAft>
              <a:buNone/>
            </a:pPr>
            <a:r>
              <a:rPr b="1" lang="en" sz="2300"/>
              <a:t>Companies will appreciate it!</a:t>
            </a:r>
            <a:endParaRPr b="1" sz="2300"/>
          </a:p>
          <a:p>
            <a:pPr indent="0" lvl="0" marL="0" rtl="0" algn="l">
              <a:lnSpc>
                <a:spcPct val="150000"/>
              </a:lnSpc>
              <a:spcBef>
                <a:spcPts val="1200"/>
              </a:spcBef>
              <a:spcAft>
                <a:spcPts val="1200"/>
              </a:spcAft>
              <a:buNone/>
            </a:pPr>
            <a:r>
              <a:t/>
            </a:r>
            <a:endParaRPr b="1"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10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10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1000"/>
                                        <p:tgtEl>
                                          <p:spTgt spid="2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Effect filter="fade" transition="in">
                                      <p:cBhvr>
                                        <p:cTn dur="1000"/>
                                        <p:tgtEl>
                                          <p:spTgt spid="2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animEffect filter="fade" transition="in">
                                      <p:cBhvr>
                                        <p:cTn dur="1000"/>
                                        <p:tgtEl>
                                          <p:spTgt spid="2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animEffect filter="fade" transition="in">
                                      <p:cBhvr>
                                        <p:cTn dur="1000"/>
                                        <p:tgtEl>
                                          <p:spTgt spid="20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205" name="Shape 205"/>
        <p:cNvGrpSpPr/>
        <p:nvPr/>
      </p:nvGrpSpPr>
      <p:grpSpPr>
        <a:xfrm>
          <a:off x="0" y="0"/>
          <a:ext cx="0" cy="0"/>
          <a:chOff x="0" y="0"/>
          <a:chExt cx="0" cy="0"/>
        </a:xfrm>
      </p:grpSpPr>
      <p:sp>
        <p:nvSpPr>
          <p:cNvPr id="206" name="Google Shape;206;p36"/>
          <p:cNvSpPr txBox="1"/>
          <p:nvPr>
            <p:ph type="ctrTitle"/>
          </p:nvPr>
        </p:nvSpPr>
        <p:spPr>
          <a:xfrm>
            <a:off x="204475" y="1257300"/>
            <a:ext cx="8777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 Sales Presentation Components</a:t>
            </a:r>
            <a:endParaRPr/>
          </a:p>
        </p:txBody>
      </p:sp>
      <p:sp>
        <p:nvSpPr>
          <p:cNvPr id="207" name="Google Shape;207;p36"/>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315925"/>
            <a:ext cx="88029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How to be successful doing sales </a:t>
            </a:r>
            <a:br>
              <a:rPr lang="en"/>
            </a:br>
            <a:r>
              <a:rPr lang="en"/>
              <a:t>C</a:t>
            </a:r>
            <a:r>
              <a:rPr lang="en"/>
              <a:t>ore components - step 1 - intros and rapport </a:t>
            </a:r>
            <a:endParaRPr/>
          </a:p>
        </p:txBody>
      </p:sp>
      <p:sp>
        <p:nvSpPr>
          <p:cNvPr id="213" name="Google Shape;213;p37"/>
          <p:cNvSpPr txBox="1"/>
          <p:nvPr>
            <p:ph idx="1" type="body"/>
          </p:nvPr>
        </p:nvSpPr>
        <p:spPr>
          <a:xfrm>
            <a:off x="311700" y="1147225"/>
            <a:ext cx="4678500" cy="3848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200" u="sng">
                <a:solidFill>
                  <a:schemeClr val="hlink"/>
                </a:solidFill>
                <a:hlinkClick r:id="rId3"/>
              </a:rPr>
              <a:t>https://docs.google.com/document/d/1TH8m7hOxW5fj6FP-7Lfz01TnBw2PCZik/view</a:t>
            </a:r>
            <a:endParaRPr sz="1200"/>
          </a:p>
          <a:p>
            <a:pPr indent="0" lvl="0" marL="0" rtl="0" algn="l">
              <a:spcBef>
                <a:spcPts val="1200"/>
              </a:spcBef>
              <a:spcAft>
                <a:spcPts val="0"/>
              </a:spcAft>
              <a:buClr>
                <a:schemeClr val="dk1"/>
              </a:buClr>
              <a:buSzPts val="1100"/>
              <a:buFont typeface="Arial"/>
              <a:buNone/>
            </a:pPr>
            <a:r>
              <a:rPr lang="en"/>
              <a:t>You have read about different presentation types.  </a:t>
            </a:r>
            <a:r>
              <a:rPr b="1" lang="en"/>
              <a:t>A typical sales presentation consists of the following steps:</a:t>
            </a:r>
            <a:endParaRPr b="1"/>
          </a:p>
          <a:p>
            <a:pPr indent="0" lvl="0" marL="0" rtl="0" algn="l">
              <a:spcBef>
                <a:spcPts val="1200"/>
              </a:spcBef>
              <a:spcAft>
                <a:spcPts val="0"/>
              </a:spcAft>
              <a:buClr>
                <a:schemeClr val="dk1"/>
              </a:buClr>
              <a:buSzPts val="1100"/>
              <a:buFont typeface="Arial"/>
              <a:buNone/>
            </a:pPr>
            <a:r>
              <a:rPr lang="en"/>
              <a:t>A.    Establish rapport with the customer (match their communication style)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	Describe your and your company's expertise and experience (what I call the “credibility builder”.)</a:t>
            </a:r>
            <a:endParaRPr sz="1100">
              <a:latin typeface="Calibri"/>
              <a:ea typeface="Calibri"/>
              <a:cs typeface="Calibri"/>
              <a:sym typeface="Calibri"/>
            </a:endParaRPr>
          </a:p>
          <a:p>
            <a:pPr indent="0" lvl="0" marL="0" rtl="0" algn="l">
              <a:spcBef>
                <a:spcPts val="0"/>
              </a:spcBef>
              <a:spcAft>
                <a:spcPts val="1200"/>
              </a:spcAft>
              <a:buNone/>
            </a:pPr>
            <a:r>
              <a:t/>
            </a:r>
            <a:endParaRPr/>
          </a:p>
        </p:txBody>
      </p:sp>
      <p:pic>
        <p:nvPicPr>
          <p:cNvPr id="214" name="Google Shape;214;p37"/>
          <p:cNvPicPr preferRelativeResize="0"/>
          <p:nvPr/>
        </p:nvPicPr>
        <p:blipFill rotWithShape="1">
          <a:blip r:embed="rId4">
            <a:alphaModFix/>
          </a:blip>
          <a:srcRect b="-1719" l="4589" r="-4589" t="1720"/>
          <a:stretch/>
        </p:blipFill>
        <p:spPr>
          <a:xfrm>
            <a:off x="4990200" y="1694900"/>
            <a:ext cx="4124325" cy="2752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1000"/>
                                        <p:tgtEl>
                                          <p:spTgt spid="2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animEffect filter="fade" transition="in">
                                      <p:cBhvr>
                                        <p:cTn dur="1000"/>
                                        <p:tgtEl>
                                          <p:spTgt spid="2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animEffect filter="fade" transition="in">
                                      <p:cBhvr>
                                        <p:cTn dur="1000"/>
                                        <p:tgtEl>
                                          <p:spTgt spid="2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animEffect filter="fade" transition="in">
                                      <p:cBhvr>
                                        <p:cTn dur="1000"/>
                                        <p:tgtEl>
                                          <p:spTgt spid="2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animEffect filter="fade" transition="in">
                                      <p:cBhvr>
                                        <p:cTn dur="1000"/>
                                        <p:tgtEl>
                                          <p:spTgt spid="2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5" st="5"/>
                                            </p:txEl>
                                          </p:spTgt>
                                        </p:tgtEl>
                                        <p:attrNameLst>
                                          <p:attrName>style.visibility</p:attrName>
                                        </p:attrNameLst>
                                      </p:cBhvr>
                                      <p:to>
                                        <p:strVal val="visible"/>
                                      </p:to>
                                    </p:set>
                                    <p:animEffect filter="fade" transition="in">
                                      <p:cBhvr>
                                        <p:cTn dur="1000"/>
                                        <p:tgtEl>
                                          <p:spTgt spid="21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7F5E3FD5385046B8A83AACB83867DB" ma:contentTypeVersion="12" ma:contentTypeDescription="Create a new document." ma:contentTypeScope="" ma:versionID="551ee75a2df96ae3fc2252b5b23bbcc1">
  <xsd:schema xmlns:xsd="http://www.w3.org/2001/XMLSchema" xmlns:xs="http://www.w3.org/2001/XMLSchema" xmlns:p="http://schemas.microsoft.com/office/2006/metadata/properties" xmlns:ns2="b916d557-9942-431a-9eba-fba47244dd3a" xmlns:ns3="5cece13e-3376-4417-9525-be60b11a89a8" targetNamespace="http://schemas.microsoft.com/office/2006/metadata/properties" ma:root="true" ma:fieldsID="5890d7b2fc84c0e46a0b5d34b520a241" ns2:_="" ns3:_="">
    <xsd:import namespace="b916d557-9942-431a-9eba-fba47244dd3a"/>
    <xsd:import namespace="5cece13e-3376-4417-9525-be60b11a89a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6d557-9942-431a-9eba-fba47244dd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01fff3-5d79-48f9-a301-e135bcf61d9e}" ma:internalName="TaxCatchAll" ma:showField="CatchAllData" ma:web="f57bcc36-de3c-48ff-84b5-ab639de66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ece13e-3376-4417-9525-be60b11a89a8" xsi:nil="true"/>
    <lcf76f155ced4ddcb4097134ff3c332f xmlns="b916d557-9942-431a-9eba-fba47244dd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1D53B3-213F-43C1-AAC7-714D9A251E12}"/>
</file>

<file path=customXml/itemProps2.xml><?xml version="1.0" encoding="utf-8"?>
<ds:datastoreItem xmlns:ds="http://schemas.openxmlformats.org/officeDocument/2006/customXml" ds:itemID="{4FBBF4BD-E894-4E13-8F5F-C3AF98B16CAA}"/>
</file>

<file path=customXml/itemProps3.xml><?xml version="1.0" encoding="utf-8"?>
<ds:datastoreItem xmlns:ds="http://schemas.openxmlformats.org/officeDocument/2006/customXml" ds:itemID="{D57364E6-11E1-4AB3-9B8A-7B0D695F90C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0x0101002A7F5E3FD5385046B8A83AACB83867DB</vt:lpwstr>
  </property>
</Properties>
</file>