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Wom3FA2vsQ3hwdTtx+WUe4GzE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Thermosiphon solar water heating systems are passive systems that rely on passive natural convection to heat water. Water is heated in a solar collector, usually on the roof; as it heats up, it rises, exiting the collector and moving into the storage tank. These simple systems are appropriate for warmer coastal climates.</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Every home includes some type of water heating system; these systems are usually powered by electricity or natural gas. Water heating accounts for about 20% of a home’s energy use. Thermosiphon systems, which are appropriate for warmer climates, utilize free energy from the sun to heat water, reducing energy usage and utility bills.</a:t>
            </a:r>
            <a:endParaRPr/>
          </a:p>
        </p:txBody>
      </p:sp>
      <p:sp>
        <p:nvSpPr>
          <p:cNvPr id="401" name="Google Shape;4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Solar thermal systems should be sized to provide at least 50% of a home’s water heating energy needs. Ideally, the solar thermal collector should be mounted on an unshaded south-facing roof. It’s critical to ensure the roof mounting system avoids water intrusion and damage to the roof structure. Systems should be certified and installed according to local plumbing and building codes.</a:t>
            </a:r>
            <a:endParaRPr sz="1800">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411" name="Google Shape;4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3416389"/>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4484582"/>
            <a:ext cx="6935118" cy="37794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Thermosiphon solar water heating systems: </a:t>
            </a:r>
            <a:endParaRPr sz="2400">
              <a:solidFill>
                <a:srgbClr val="231F20"/>
              </a:solidFill>
              <a:latin typeface="Franklin Gothic"/>
              <a:ea typeface="Franklin Gothic"/>
              <a:cs typeface="Franklin Gothic"/>
              <a:sym typeface="Franklin Gothic"/>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Are passive systems that rely on passive natural convection to heat water.</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Consist of a storage tank and solar collector (usually located on roof).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Are appropriate for warmer coastal climates.</a:t>
            </a:r>
            <a:endParaRPr/>
          </a:p>
        </p:txBody>
      </p:sp>
      <p:pic>
        <p:nvPicPr>
          <p:cNvPr id="390" name="Google Shape;390;p1"/>
          <p:cNvPicPr preferRelativeResize="0">
            <a:picLocks noGrp="1"/>
          </p:cNvPicPr>
          <p:nvPr>
            <p:ph type="pic" idx="2"/>
          </p:nvPr>
        </p:nvPicPr>
        <p:blipFill rotWithShape="1">
          <a:blip r:embed="rId3">
            <a:alphaModFix/>
          </a:blip>
          <a:srcRect/>
          <a:stretch/>
        </p:blipFill>
        <p:spPr>
          <a:xfrm>
            <a:off x="8823140" y="3823696"/>
            <a:ext cx="9464860" cy="5014395"/>
          </a:xfrm>
          <a:prstGeom prst="rect">
            <a:avLst/>
          </a:prstGeom>
          <a:solidFill>
            <a:srgbClr val="F2F2F2"/>
          </a:solidFill>
          <a:ln>
            <a:noFill/>
          </a:ln>
        </p:spPr>
      </p:pic>
      <p:sp>
        <p:nvSpPr>
          <p:cNvPr id="391" name="Google Shape;391;p1"/>
          <p:cNvSpPr/>
          <p:nvPr/>
        </p:nvSpPr>
        <p:spPr>
          <a:xfrm>
            <a:off x="0" y="3416389"/>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913743" y="568116"/>
            <a:ext cx="13925977" cy="23391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HVAC: </a:t>
            </a:r>
            <a:r>
              <a:rPr lang="en-US" sz="6600">
                <a:solidFill>
                  <a:srgbClr val="00853D"/>
                </a:solidFill>
                <a:latin typeface="Libre Franklin Black"/>
                <a:ea typeface="Libre Franklin Black"/>
                <a:cs typeface="Libre Franklin Black"/>
                <a:sym typeface="Libre Franklin Black"/>
              </a:rPr>
              <a:t>THERMOSIPHON</a:t>
            </a:r>
            <a:r>
              <a:rPr lang="en-US" sz="6600">
                <a:solidFill>
                  <a:srgbClr val="000000"/>
                </a:solidFill>
                <a:latin typeface="Libre Franklin Black"/>
                <a:ea typeface="Libre Franklin Black"/>
                <a:cs typeface="Libre Franklin Black"/>
                <a:sym typeface="Libre Franklin Black"/>
              </a:rPr>
              <a:t> SOLAR WATER HEATERS</a:t>
            </a:r>
            <a:endParaRPr sz="6600">
              <a:solidFill>
                <a:schemeClr val="dk1"/>
              </a:solidFill>
              <a:latin typeface="Libre Franklin Black"/>
              <a:ea typeface="Libre Franklin Black"/>
              <a:cs typeface="Libre Franklin Black"/>
              <a:sym typeface="Libre Franklin Black"/>
            </a:endParaRPr>
          </a:p>
        </p:txBody>
      </p:sp>
      <p:grpSp>
        <p:nvGrpSpPr>
          <p:cNvPr id="393" name="Google Shape;393;p1"/>
          <p:cNvGrpSpPr/>
          <p:nvPr/>
        </p:nvGrpSpPr>
        <p:grpSpPr>
          <a:xfrm>
            <a:off x="1168400" y="8511138"/>
            <a:ext cx="6045200" cy="1283007"/>
            <a:chOff x="1168400" y="8511138"/>
            <a:chExt cx="6045200" cy="1283007"/>
          </a:xfrm>
        </p:grpSpPr>
        <p:sp>
          <p:nvSpPr>
            <p:cNvPr id="394" name="Google Shape;394;p1"/>
            <p:cNvSpPr/>
            <p:nvPr/>
          </p:nvSpPr>
          <p:spPr>
            <a:xfrm>
              <a:off x="1168400" y="8511138"/>
              <a:ext cx="6045200"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5" name="Google Shape;395;p1"/>
            <p:cNvPicPr preferRelativeResize="0"/>
            <p:nvPr/>
          </p:nvPicPr>
          <p:blipFill>
            <a:blip r:embed="rId4"/>
            <a:srcRect/>
            <a:stretch/>
          </p:blipFill>
          <p:spPr>
            <a:xfrm>
              <a:off x="2658975" y="8580435"/>
              <a:ext cx="880532" cy="1188719"/>
            </a:xfrm>
            <a:prstGeom prst="rect">
              <a:avLst/>
            </a:prstGeom>
            <a:noFill/>
            <a:ln>
              <a:noFill/>
            </a:ln>
          </p:spPr>
        </p:pic>
        <p:pic>
          <p:nvPicPr>
            <p:cNvPr id="396" name="Google Shape;396;p1"/>
            <p:cNvPicPr preferRelativeResize="0"/>
            <p:nvPr/>
          </p:nvPicPr>
          <p:blipFill>
            <a:blip r:embed="rId5"/>
            <a:srcRect/>
            <a:stretch/>
          </p:blipFill>
          <p:spPr>
            <a:xfrm>
              <a:off x="1458636" y="8586528"/>
              <a:ext cx="876019" cy="1182626"/>
            </a:xfrm>
            <a:prstGeom prst="rect">
              <a:avLst/>
            </a:prstGeom>
            <a:noFill/>
            <a:ln>
              <a:noFill/>
            </a:ln>
          </p:spPr>
        </p:pic>
      </p:grpSp>
      <p:sp>
        <p:nvSpPr>
          <p:cNvPr id="397" name="Google Shape;397;p1"/>
          <p:cNvSpPr txBox="1"/>
          <p:nvPr/>
        </p:nvSpPr>
        <p:spPr>
          <a:xfrm>
            <a:off x="3970915" y="8697740"/>
            <a:ext cx="324788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ibre Franklin"/>
                <a:ea typeface="Libre Franklin"/>
                <a:cs typeface="Libre Franklin"/>
                <a:sym typeface="Libre Franklin"/>
              </a:rPr>
              <a:t>ENERGY STAR certified heating and cooling equipment, when properly installed, can yield annual energy bill savings of 10-30%.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4" name="Google Shape;404;p2"/>
          <p:cNvSpPr txBox="1"/>
          <p:nvPr/>
        </p:nvSpPr>
        <p:spPr>
          <a:xfrm>
            <a:off x="5715000" y="7141124"/>
            <a:ext cx="11425648" cy="245456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Most home water heating system are powered by electricity or natural gas.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Water heating accounts for about 20% of a home’s energy use.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Thermosiphon systems utilize free energy from the sun to heat water, reducing energy usage and utility bills.</a:t>
            </a:r>
            <a:endParaRPr sz="2400">
              <a:solidFill>
                <a:schemeClr val="dk1"/>
              </a:solidFill>
              <a:latin typeface="Lato"/>
              <a:ea typeface="Lato"/>
              <a:cs typeface="Lato"/>
              <a:sym typeface="Lato"/>
            </a:endParaRPr>
          </a:p>
        </p:txBody>
      </p:sp>
      <p:sp>
        <p:nvSpPr>
          <p:cNvPr id="405" name="Google Shape;405;p2"/>
          <p:cNvSpPr/>
          <p:nvPr/>
        </p:nvSpPr>
        <p:spPr>
          <a:xfrm flipH="1">
            <a:off x="5105400" y="7229171"/>
            <a:ext cx="45719" cy="2182486"/>
          </a:xfrm>
          <a:custGeom>
            <a:avLst/>
            <a:gdLst/>
            <a:ahLst/>
            <a:cxnLst/>
            <a:rect l="l" t="t" r="r" b="b"/>
            <a:pathLst>
              <a:path w="120000" h="2019300" extrusionOk="0">
                <a:moveTo>
                  <a:pt x="0" y="0"/>
                </a:moveTo>
                <a:lnTo>
                  <a:pt x="0" y="2019300"/>
                </a:lnTo>
              </a:path>
            </a:pathLst>
          </a:custGeom>
          <a:noFill/>
          <a:ln w="2857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406" name="Google Shape;406;p2"/>
          <p:cNvPicPr preferRelativeResize="0">
            <a:picLocks noGrp="1"/>
          </p:cNvPicPr>
          <p:nvPr>
            <p:ph type="pic" idx="2"/>
          </p:nvPr>
        </p:nvPicPr>
        <p:blipFill rotWithShape="1">
          <a:blip r:embed="rId3">
            <a:alphaModFix/>
          </a:blip>
          <a:srcRect t="24812" b="24812"/>
          <a:stretch/>
        </p:blipFill>
        <p:spPr>
          <a:xfrm>
            <a:off x="0" y="190500"/>
            <a:ext cx="18288000" cy="6135144"/>
          </a:xfrm>
          <a:prstGeom prst="rect">
            <a:avLst/>
          </a:prstGeom>
          <a:solidFill>
            <a:srgbClr val="F2F2F2"/>
          </a:solidFill>
          <a:ln>
            <a:noFill/>
          </a:ln>
        </p:spPr>
      </p:pic>
      <p:sp>
        <p:nvSpPr>
          <p:cNvPr id="407" name="Google Shape;407;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3"/>
          <p:cNvPicPr preferRelativeResize="0">
            <a:picLocks noGrp="1"/>
          </p:cNvPicPr>
          <p:nvPr>
            <p:ph type="pic" idx="2"/>
          </p:nvPr>
        </p:nvPicPr>
        <p:blipFill rotWithShape="1">
          <a:blip r:embed="rId3">
            <a:alphaModFix/>
          </a:blip>
          <a:srcRect/>
          <a:stretch/>
        </p:blipFill>
        <p:spPr>
          <a:xfrm>
            <a:off x="2992741" y="2361556"/>
            <a:ext cx="5885543" cy="6199439"/>
          </a:xfrm>
          <a:prstGeom prst="rect">
            <a:avLst/>
          </a:prstGeom>
          <a:solidFill>
            <a:srgbClr val="F2F2F2"/>
          </a:solidFill>
          <a:ln>
            <a:noFill/>
          </a:ln>
        </p:spPr>
      </p:pic>
      <p:sp>
        <p:nvSpPr>
          <p:cNvPr id="414" name="Google Shape;414;p3"/>
          <p:cNvSpPr txBox="1">
            <a:spLocks noGrp="1"/>
          </p:cNvSpPr>
          <p:nvPr>
            <p:ph type="body" idx="1"/>
          </p:nvPr>
        </p:nvSpPr>
        <p:spPr>
          <a:xfrm>
            <a:off x="1371600" y="4544950"/>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5" name="Google Shape;415;p3"/>
          <p:cNvSpPr txBox="1"/>
          <p:nvPr/>
        </p:nvSpPr>
        <p:spPr>
          <a:xfrm>
            <a:off x="9242567" y="3343622"/>
            <a:ext cx="7673700" cy="48948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Solar thermal systems should be sized to provide at least 50% of a home’s water heating energy needs.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 solar thermal collector should be mounted on an unshaded, south-facing roof.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 roof mounting system avoids water intrusion and damage to the roof structure.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Systems should be certified and installed according to local plumbing and building codes.</a:t>
            </a:r>
            <a:endParaRPr sz="2400">
              <a:solidFill>
                <a:schemeClr val="dk1"/>
              </a:solidFill>
              <a:latin typeface="Lato"/>
              <a:ea typeface="Lato"/>
              <a:cs typeface="Lato"/>
              <a:sym typeface="Lato"/>
            </a:endParaRPr>
          </a:p>
        </p:txBody>
      </p:sp>
      <p:sp>
        <p:nvSpPr>
          <p:cNvPr id="416" name="Google Shape;416;p3"/>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370</Words>
  <Application>Microsoft Office PowerPoint</Application>
  <PresentationFormat>Custom</PresentationFormat>
  <Paragraphs>23</Paragraphs>
  <Slides>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vt:i4>
      </vt:variant>
    </vt:vector>
  </HeadingPairs>
  <TitlesOfParts>
    <vt:vector size="13" baseType="lpstr">
      <vt:lpstr>Libre Franklin</vt:lpstr>
      <vt:lpstr>Libre Franklin Black</vt:lpstr>
      <vt:lpstr>Noto Sans Symbols</vt:lpstr>
      <vt:lpstr>Lato Black</vt:lpstr>
      <vt:lpstr>Calibri</vt:lpstr>
      <vt:lpstr>Franklin Gothic</vt:lpstr>
      <vt:lpstr>Lato</vt:lpstr>
      <vt:lpstr>Arial</vt:lpstr>
      <vt:lpstr>Times New Roman</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2022-04-27T19:10:42Z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