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368" r:id="rId3"/>
    <p:sldId id="369"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5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3D"/>
    <a:srgbClr val="231F20"/>
    <a:srgbClr val="515B65"/>
    <a:srgbClr val="60B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94" autoAdjust="0"/>
    <p:restoredTop sz="75259" autoAdjust="0"/>
  </p:normalViewPr>
  <p:slideViewPr>
    <p:cSldViewPr snapToGrid="0">
      <p:cViewPr varScale="1">
        <p:scale>
          <a:sx n="34" d="100"/>
          <a:sy n="34" d="100"/>
        </p:scale>
        <p:origin x="1506" y="21"/>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4/27/2022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ducts are installed in a vented, uninsulated attic or crawl space, they should be supported with straps or saddles or other approved system. The support should be installed at regular intervals so that the ducts do not sag and so they are not pinched or compressed.</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Flexible duct, known as flex duct, is a convenient material for attaching supply air outlets to rigid trunk ductwork. In many cases, flex duct comprises the entire duct system. Ducts must be properly installed and supported to avoid air flow losses, energy losses, and moisture problems.</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396111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Ducting may be supported by straps, saddles, factory-installed suspension systems, or saddle-shaped supports held up by poles that are attached to attic framing. Ducts should be supported at the manufacturer’s recommended intervals, but in general, the supports should be at least 1.5 inches wide and installed no more than 4 feet apart. There should be no more than ½ inch sag per foot between the supports. Flexible ducts may rest on ceiling joists or truss supports, but they must still be supported.</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355297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27/04/2022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7.xml"/><Relationship Id="rId1" Type="http://schemas.openxmlformats.org/officeDocument/2006/relationships/tags" Target="../tags/tag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7.xml"/><Relationship Id="rId1" Type="http://schemas.openxmlformats.org/officeDocument/2006/relationships/tags" Target="../tags/tag8.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1371600" y="2898595"/>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0" y="3966788"/>
            <a:ext cx="7304314" cy="2733056"/>
          </a:xfrm>
          <a:prstGeom prst="rect">
            <a:avLst/>
          </a:prstGeom>
          <a:noFill/>
        </p:spPr>
        <p:txBody>
          <a:bodyPr wrap="square" rtlCol="0">
            <a:spAutoFit/>
          </a:bodyPr>
          <a:lstStyle/>
          <a:p>
            <a:r>
              <a:rPr lang="en-US" sz="3200" dirty="0">
                <a:solidFill>
                  <a:srgbClr val="60BB46"/>
                </a:solidFill>
                <a:latin typeface="Franklin Gothic Demi" panose="020B0703020102020204" pitchFamily="34" charset="0"/>
              </a:rPr>
              <a:t>Support for flexible ducts: </a:t>
            </a:r>
            <a:endParaRPr lang="en-US" sz="2400" dirty="0">
              <a:solidFill>
                <a:srgbClr val="231F20"/>
              </a:solidFill>
              <a:latin typeface="Franklin Gothic Demi" panose="020B0703020102020204" pitchFamily="34" charset="0"/>
            </a:endParaRP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Is installed when ducts are installed in vented attic or crawl space</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Consists of regularly spaced straps or saddles</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Should not allow ducts to sag or be compressed </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tretch/>
        </p:blipFill>
        <p:spPr>
          <a:xfrm>
            <a:off x="9405153" y="2754086"/>
            <a:ext cx="6189487" cy="6542100"/>
          </a:xfrm>
          <a:prstGeom prst="rect">
            <a:avLst/>
          </a:prstGeom>
        </p:spPr>
      </p:pic>
      <p:sp>
        <p:nvSpPr>
          <p:cNvPr id="10" name="Rectangle 9">
            <a:extLst>
              <a:ext uri="{FF2B5EF4-FFF2-40B4-BE49-F238E27FC236}">
                <a16:creationId xmlns:a16="http://schemas.microsoft.com/office/drawing/2014/main" id="{FD6FB255-520D-432F-B2B8-BE5838389013}"/>
              </a:ext>
            </a:extLst>
          </p:cNvPr>
          <p:cNvSpPr/>
          <p:nvPr/>
        </p:nvSpPr>
        <p:spPr>
          <a:xfrm>
            <a:off x="0" y="2898595"/>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1035EE0-7544-4A61-9CE6-4119F3D93A7C}"/>
              </a:ext>
            </a:extLst>
          </p:cNvPr>
          <p:cNvSpPr/>
          <p:nvPr/>
        </p:nvSpPr>
        <p:spPr>
          <a:xfrm>
            <a:off x="913742" y="568116"/>
            <a:ext cx="16753771" cy="1323439"/>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solidFill>
                  <a:srgbClr val="000000"/>
                </a:solidFill>
                <a:latin typeface="Franklin Gothic Heavy" panose="020B0903020102020204" pitchFamily="34" charset="0"/>
              </a:rPr>
              <a:t>HVAC: SUPPORT FOR </a:t>
            </a:r>
            <a:r>
              <a:rPr lang="en-US" sz="6600" dirty="0">
                <a:solidFill>
                  <a:srgbClr val="00853D"/>
                </a:solidFill>
                <a:latin typeface="Franklin Gothic Heavy" panose="020B0903020102020204" pitchFamily="34" charset="0"/>
              </a:rPr>
              <a:t>FLEXIBLE</a:t>
            </a:r>
            <a:r>
              <a:rPr lang="en-US" sz="6600" dirty="0">
                <a:solidFill>
                  <a:srgbClr val="000000"/>
                </a:solidFill>
                <a:latin typeface="Franklin Gothic Heavy" panose="020B0903020102020204" pitchFamily="34" charset="0"/>
              </a:rPr>
              <a:t> DUCTS</a:t>
            </a:r>
            <a:endParaRPr lang="en-US" sz="6600" dirty="0">
              <a:latin typeface="Franklin Gothic Heavy" panose="020B0903020102020204" pitchFamily="34" charset="0"/>
            </a:endParaRPr>
          </a:p>
        </p:txBody>
      </p:sp>
      <p:grpSp>
        <p:nvGrpSpPr>
          <p:cNvPr id="14" name="Group 13">
            <a:extLst>
              <a:ext uri="{FF2B5EF4-FFF2-40B4-BE49-F238E27FC236}">
                <a16:creationId xmlns:a16="http://schemas.microsoft.com/office/drawing/2014/main" id="{1B379310-BB6C-4AA8-A4F0-8313AFF9BBAB}"/>
              </a:ext>
            </a:extLst>
          </p:cNvPr>
          <p:cNvGrpSpPr/>
          <p:nvPr/>
        </p:nvGrpSpPr>
        <p:grpSpPr>
          <a:xfrm>
            <a:off x="1462973" y="7401734"/>
            <a:ext cx="2662712" cy="1283007"/>
            <a:chOff x="1168400" y="8511138"/>
            <a:chExt cx="2662712" cy="1283007"/>
          </a:xfrm>
        </p:grpSpPr>
        <p:sp>
          <p:nvSpPr>
            <p:cNvPr id="16" name="Rectangle 15">
              <a:extLst>
                <a:ext uri="{FF2B5EF4-FFF2-40B4-BE49-F238E27FC236}">
                  <a16:creationId xmlns:a16="http://schemas.microsoft.com/office/drawing/2014/main" id="{5AFACF03-48B6-4C9E-A220-72FE83652B2C}"/>
                </a:ext>
              </a:extLst>
            </p:cNvPr>
            <p:cNvSpPr/>
            <p:nvPr/>
          </p:nvSpPr>
          <p:spPr>
            <a:xfrm>
              <a:off x="1168400" y="8511138"/>
              <a:ext cx="2662712" cy="128300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45A86EFD-308C-4E1A-A2D4-BC21A6B6E01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5615" y="8597293"/>
              <a:ext cx="880533" cy="1188721"/>
            </a:xfrm>
            <a:prstGeom prst="rect">
              <a:avLst/>
            </a:prstGeom>
          </p:spPr>
        </p:pic>
        <p:pic>
          <p:nvPicPr>
            <p:cNvPr id="20" name="Picture 19">
              <a:extLst>
                <a:ext uri="{FF2B5EF4-FFF2-40B4-BE49-F238E27FC236}">
                  <a16:creationId xmlns:a16="http://schemas.microsoft.com/office/drawing/2014/main" id="{B6AF1FDA-AC51-43B1-B181-99E504F5714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458636" y="8586528"/>
              <a:ext cx="876019" cy="1182626"/>
            </a:xfrm>
            <a:prstGeom prst="rect">
              <a:avLst/>
            </a:prstGeom>
          </p:spPr>
        </p:pic>
      </p:grpSp>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1371600" y="2898595"/>
            <a:ext cx="4938713" cy="1016000"/>
          </a:xfrm>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22" name="TextBox 21"/>
          <p:cNvSpPr txBox="1"/>
          <p:nvPr/>
        </p:nvSpPr>
        <p:spPr>
          <a:xfrm>
            <a:off x="1371599" y="3966788"/>
            <a:ext cx="8338457" cy="2794611"/>
          </a:xfrm>
          <a:prstGeom prst="rect">
            <a:avLst/>
          </a:prstGeom>
          <a:noFill/>
        </p:spPr>
        <p:txBody>
          <a:bodyPr wrap="square" rtlCol="0">
            <a:spAutoFit/>
          </a:bodyPr>
          <a:lstStyle/>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Flexible duct, known as flex duct, is a convenient material for attaching supply air outlets to rigid trunk ductwork. </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In many cases, flex duct comprises the entire duct system. </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Ducts must be properly installed and supported to avoid air flow losses, energy losses, and moisture problems.</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a:stretch/>
        </p:blipFill>
        <p:spPr>
          <a:xfrm>
            <a:off x="10580810" y="2322617"/>
            <a:ext cx="6189487" cy="6534179"/>
          </a:xfrm>
          <a:prstGeom prst="rect">
            <a:avLst/>
          </a:prstGeom>
        </p:spPr>
      </p:pic>
      <p:sp>
        <p:nvSpPr>
          <p:cNvPr id="10" name="Rectangle 9">
            <a:extLst>
              <a:ext uri="{FF2B5EF4-FFF2-40B4-BE49-F238E27FC236}">
                <a16:creationId xmlns:a16="http://schemas.microsoft.com/office/drawing/2014/main" id="{FD6FB255-520D-432F-B2B8-BE5838389013}"/>
              </a:ext>
            </a:extLst>
          </p:cNvPr>
          <p:cNvSpPr/>
          <p:nvPr/>
        </p:nvSpPr>
        <p:spPr>
          <a:xfrm>
            <a:off x="0" y="2898595"/>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4054330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9046028" y="2778849"/>
            <a:ext cx="4938713" cy="1016000"/>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22" name="TextBox 21"/>
          <p:cNvSpPr txBox="1"/>
          <p:nvPr/>
        </p:nvSpPr>
        <p:spPr>
          <a:xfrm>
            <a:off x="9046027" y="3847042"/>
            <a:ext cx="8338457" cy="5010602"/>
          </a:xfrm>
          <a:prstGeom prst="rect">
            <a:avLst/>
          </a:prstGeom>
          <a:noFill/>
        </p:spPr>
        <p:txBody>
          <a:bodyPr wrap="square" rtlCol="0">
            <a:spAutoFit/>
          </a:bodyPr>
          <a:lstStyle/>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Ducting may be supported by straps, saddles, factory-installed suspension systems, or saddle-shaped supports held up by poles that are attached to attic framing. </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Ducts should be supported at the manufacturer’s recommended intervals:</a:t>
            </a:r>
          </a:p>
          <a:p>
            <a:pPr marL="1028700" lvl="1"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Supports should be at least 1.5 inches wide </a:t>
            </a:r>
          </a:p>
          <a:p>
            <a:pPr marL="1028700" lvl="1"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No more than 4 feet apart </a:t>
            </a:r>
          </a:p>
          <a:p>
            <a:pPr marL="1028700" lvl="1"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Maximum ½ inch sag per foot between supports </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Flexible ducts may rest on ceiling joists or truss supports.</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a:stretch/>
        </p:blipFill>
        <p:spPr>
          <a:xfrm>
            <a:off x="1523896" y="2443211"/>
            <a:ext cx="6189486" cy="6534179"/>
          </a:xfrm>
          <a:prstGeom prst="rect">
            <a:avLst/>
          </a:prstGeom>
        </p:spPr>
      </p:pic>
      <p:sp>
        <p:nvSpPr>
          <p:cNvPr id="10" name="Rectangle 9">
            <a:extLst>
              <a:ext uri="{FF2B5EF4-FFF2-40B4-BE49-F238E27FC236}">
                <a16:creationId xmlns:a16="http://schemas.microsoft.com/office/drawing/2014/main" id="{FD6FB255-520D-432F-B2B8-BE5838389013}"/>
              </a:ext>
            </a:extLst>
          </p:cNvPr>
          <p:cNvSpPr/>
          <p:nvPr/>
        </p:nvSpPr>
        <p:spPr>
          <a:xfrm>
            <a:off x="17997714" y="2778849"/>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8856521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PROJECT_OPEN" val="0"/>
  <p:tag name="ARTICULATE_SLIDE_COUNT" val="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2855</TotalTime>
  <Words>369</Words>
  <Application>Microsoft Office PowerPoint</Application>
  <PresentationFormat>Custom</PresentationFormat>
  <Paragraphs>24</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Calibri</vt:lpstr>
      <vt:lpstr>Wingdings</vt:lpstr>
      <vt:lpstr>Lato Black</vt:lpstr>
      <vt:lpstr>Franklin Gothic Demi</vt:lpstr>
      <vt:lpstr>Franklin Gothic Heavy</vt:lpstr>
      <vt:lpstr>Franklin Gothic Book</vt:lpstr>
      <vt:lpstr>Arial</vt:lpstr>
      <vt:lpstr>Lato</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321</cp:revision>
  <dcterms:created xsi:type="dcterms:W3CDTF">2017-04-03T13:46:27Z</dcterms:created>
  <dcterms:modified xsi:type="dcterms:W3CDTF">2022-04-27T20:11:12Z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