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368" r:id="rId3"/>
    <p:sldId id="369"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4" d="100"/>
          <a:sy n="34" d="100"/>
        </p:scale>
        <p:origin x="1506" y="21"/>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metal ducts are located in an unconditioned space, thermal insulation with a vapor barrier can help prevent heat gain or loss through the duct walls. This also keeps condensation from forming on the ducts. </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ducts should be located in conditioned space, such as within a dropped ceiling, between floors, in an insulated basement or crawlspace, or in an unvented attic. However, sometimes ducts are located in an unconditioned space, such as a vented attic or vented crawlspace. In these cases, they should be sealed and insulated to prevent heat loss due to air leaks and conduction and to provide some protection against harsh conditions.</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272826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duct insulation to perform properly, it must be fully aligned and in contact with the walls of the duct system. Metal ducts for residential HVAC systems are typically insulated on the exterior using a "duct wrap"—for example, fiberglass blanket insulation with a foil-faced vapor barrier. Ducts should also be sealed with duct mastic or metal tape that meets the requirements of UL-181, UL-181A, or 181B.</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71523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27/04/2022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7.xml"/><Relationship Id="rId1" Type="http://schemas.openxmlformats.org/officeDocument/2006/relationships/tags" Target="../tags/tag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7.xml"/><Relationship Id="rId1" Type="http://schemas.openxmlformats.org/officeDocument/2006/relationships/tags" Target="../tags/tag8.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627938"/>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696131"/>
            <a:ext cx="8218714" cy="2733056"/>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Insulating and sealing ducts:</a:t>
            </a:r>
            <a:endParaRPr lang="en-US" sz="2400" dirty="0">
              <a:solidFill>
                <a:srgbClr val="231F20"/>
              </a:solidFill>
              <a:latin typeface="Franklin Gothic Demi" panose="020B0703020102020204" pitchFamily="34" charset="0"/>
            </a:endParaRP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Can help prevent unwanted heat loss through duct walls.</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Keeps condensation from forming on the ducts.</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Is necessary for metal ducts located in unconditioned space like unvented attics.</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tretch/>
        </p:blipFill>
        <p:spPr>
          <a:xfrm>
            <a:off x="10869539" y="3233057"/>
            <a:ext cx="5959825" cy="6291728"/>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3627938"/>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2072914"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solidFill>
                  <a:srgbClr val="000000"/>
                </a:solidFill>
                <a:latin typeface="Franklin Gothic Heavy" panose="020B0903020102020204" pitchFamily="34" charset="0"/>
              </a:rPr>
              <a:t>HVAC: SEALED AND INSULATED </a:t>
            </a:r>
            <a:r>
              <a:rPr lang="en-US" sz="6600" dirty="0">
                <a:solidFill>
                  <a:srgbClr val="00853D"/>
                </a:solidFill>
                <a:latin typeface="Franklin Gothic Heavy" panose="020B0903020102020204" pitchFamily="34" charset="0"/>
              </a:rPr>
              <a:t>METAL</a:t>
            </a:r>
            <a:r>
              <a:rPr lang="en-US" sz="6600" dirty="0">
                <a:solidFill>
                  <a:srgbClr val="000000"/>
                </a:solidFill>
                <a:latin typeface="Franklin Gothic Heavy" panose="020B0903020102020204" pitchFamily="34" charset="0"/>
              </a:rPr>
              <a:t> DUCTS</a:t>
            </a:r>
            <a:endParaRPr lang="en-US" sz="6600" dirty="0">
              <a:latin typeface="Franklin Gothic Heavy" panose="020B0903020102020204" pitchFamily="34" charset="0"/>
            </a:endParaRPr>
          </a:p>
        </p:txBody>
      </p:sp>
      <p:grpSp>
        <p:nvGrpSpPr>
          <p:cNvPr id="2" name="Group 1">
            <a:extLst>
              <a:ext uri="{FF2B5EF4-FFF2-40B4-BE49-F238E27FC236}">
                <a16:creationId xmlns:a16="http://schemas.microsoft.com/office/drawing/2014/main" id="{E00FAFAB-C413-4F19-B9CC-6C6C907C403C}"/>
              </a:ext>
            </a:extLst>
          </p:cNvPr>
          <p:cNvGrpSpPr/>
          <p:nvPr/>
        </p:nvGrpSpPr>
        <p:grpSpPr>
          <a:xfrm>
            <a:off x="1371600" y="7935093"/>
            <a:ext cx="2645229" cy="1283007"/>
            <a:chOff x="1168400" y="8511138"/>
            <a:chExt cx="2645229" cy="1283007"/>
          </a:xfrm>
        </p:grpSpPr>
        <p:sp>
          <p:nvSpPr>
            <p:cNvPr id="5" name="Rectangle 4">
              <a:extLst>
                <a:ext uri="{FF2B5EF4-FFF2-40B4-BE49-F238E27FC236}">
                  <a16:creationId xmlns:a16="http://schemas.microsoft.com/office/drawing/2014/main" id="{663E8C36-E744-44E2-97B7-E502D4040295}"/>
                </a:ext>
              </a:extLst>
            </p:cNvPr>
            <p:cNvSpPr/>
            <p:nvPr/>
          </p:nvSpPr>
          <p:spPr>
            <a:xfrm>
              <a:off x="1168400" y="8511138"/>
              <a:ext cx="2645229"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1642CE2-39DE-4B53-B729-EBA17E0746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5615" y="8597293"/>
              <a:ext cx="880533" cy="1188721"/>
            </a:xfrm>
            <a:prstGeom prst="rect">
              <a:avLst/>
            </a:prstGeom>
          </p:spPr>
        </p:pic>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458636" y="8586528"/>
              <a:ext cx="876019" cy="1182626"/>
            </a:xfrm>
            <a:prstGeom prst="rect">
              <a:avLst/>
            </a:prstGeom>
          </p:spPr>
        </p:pic>
      </p:gr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2528480"/>
            <a:ext cx="4938713"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3596673"/>
            <a:ext cx="8218714" cy="4456605"/>
          </a:xfrm>
          <a:prstGeom prst="rect">
            <a:avLst/>
          </a:prstGeom>
          <a:noFill/>
        </p:spPr>
        <p:txBody>
          <a:bodyPr wrap="square" rtlCol="0">
            <a:spAutoFit/>
          </a:bodyPr>
          <a:lstStyle/>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Ideally, ducts should be located in conditioned space (within a dropped ceiling, between floors, in an insulated basement or crawlspace, or in an unvented attic).</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Sometimes ducts are located in an unconditioned space (vented attic or vented crawlspace).</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In these cases, ducts should be sealed and insulated to prevent heat loss to provide protection against harsh conditions.</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a:stretch/>
        </p:blipFill>
        <p:spPr>
          <a:xfrm>
            <a:off x="10873147" y="2133599"/>
            <a:ext cx="5952609" cy="6291728"/>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2528480"/>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23442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2528480"/>
            <a:ext cx="4938713" cy="1016000"/>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3596673"/>
            <a:ext cx="8218714" cy="3902607"/>
          </a:xfrm>
          <a:prstGeom prst="rect">
            <a:avLst/>
          </a:prstGeom>
          <a:noFill/>
        </p:spPr>
        <p:txBody>
          <a:bodyPr wrap="square" rtlCol="0">
            <a:spAutoFit/>
          </a:bodyPr>
          <a:lstStyle/>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For duct insulation to perform properly, it must be fully aligned and in contact with the walls of the duct system.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Metal ducts are typically insulated on the exterior using a "duct wrap" (fiberglass blanket insulation with a foil-faced vapor barrier).</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Ducts should also be sealed with duct mastic or metal tape that meets the requirements of UL-181, UL-181A, or 181B.</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a:stretch/>
        </p:blipFill>
        <p:spPr>
          <a:xfrm>
            <a:off x="10873147" y="3032645"/>
            <a:ext cx="5952609" cy="4493636"/>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2528480"/>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7370664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2849</TotalTime>
  <Words>385</Words>
  <Application>Microsoft Office PowerPoint</Application>
  <PresentationFormat>Custom</PresentationFormat>
  <Paragraphs>21</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Wingdings</vt:lpstr>
      <vt:lpstr>Lato</vt:lpstr>
      <vt:lpstr>Franklin Gothic Demi</vt:lpstr>
      <vt:lpstr>Franklin Gothic Heavy</vt:lpstr>
      <vt:lpstr>Franklin Gothic Book</vt:lpstr>
      <vt:lpstr>Arial</vt:lpstr>
      <vt:lpstr>Lato Black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321</cp:revision>
  <dcterms:created xsi:type="dcterms:W3CDTF">2017-04-03T13:46:27Z</dcterms:created>
  <dcterms:modified xsi:type="dcterms:W3CDTF">2022-04-27T20:35:03Z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