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combustion, aka “natural draft” fuel-burning appliances work by burning fuel such as natural gas or propane. These appliances pull combustion air from the room surrounding it. Rooms containing these appliances must be isolated from the rest of the home to protect occupants from harmful gases.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greater risk of back-drafting when natural-draft gas appliances are installed in airtight homes. </a:t>
            </a:r>
            <a:r>
              <a:rPr lang="en-US" dirty="0" err="1"/>
              <a:t>Backdrafting</a:t>
            </a:r>
            <a:r>
              <a:rPr lang="en-US" dirty="0"/>
              <a:t> can draw carbon monoxide into the building, putting occupants at risk. For this reason, a new section in the 2015 IECC/IRC requires fuel burning appliances to be isolated from the building’s thermal envelope.</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code allows two options for fulfilling the requirement. The gas appliance may be located in a room outside of the home’s thermal envelope. This room could be in an unheated garage, an unheated basement or crawlspace, or an unheated attic. Alternatively, the gas appliance can be located in a room that’s isolated from inside the thermal envelope. In other words, the room may be inside the main house, but it must be insulated and sealed off from the rest of the conditioned space.</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27/04/2022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4411710"/>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5479903"/>
            <a:ext cx="7282543" cy="2671501"/>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Rooms with natural draft gas-burning appliances: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Supply combustion air for </a:t>
            </a:r>
            <a:r>
              <a:rPr lang="en-US" sz="2400">
                <a:solidFill>
                  <a:srgbClr val="231F20"/>
                </a:solidFill>
                <a:latin typeface="Franklin Gothic Book" panose="020B0503020102020204" pitchFamily="34" charset="0"/>
              </a:rPr>
              <a:t>gas-burning appliances.</a:t>
            </a:r>
            <a:endParaRPr lang="en-US" sz="2400" dirty="0">
              <a:solidFill>
                <a:srgbClr val="231F20"/>
              </a:solidFill>
              <a:latin typeface="Franklin Gothic Book" panose="020B05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Must be isolated from the home to protect occupants from gases.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l="24833" r="16487"/>
          <a:stretch/>
        </p:blipFill>
        <p:spPr>
          <a:xfrm>
            <a:off x="9427036" y="190503"/>
            <a:ext cx="8860963" cy="10096497"/>
          </a:xfrm>
        </p:spPr>
      </p:pic>
      <p:sp>
        <p:nvSpPr>
          <p:cNvPr id="10" name="Rectangle 9">
            <a:extLst>
              <a:ext uri="{FF2B5EF4-FFF2-40B4-BE49-F238E27FC236}">
                <a16:creationId xmlns:a16="http://schemas.microsoft.com/office/drawing/2014/main" id="{FD6FB255-520D-432F-B2B8-BE5838389013}"/>
              </a:ext>
            </a:extLst>
          </p:cNvPr>
          <p:cNvSpPr/>
          <p:nvPr/>
        </p:nvSpPr>
        <p:spPr>
          <a:xfrm>
            <a:off x="0" y="441171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8437086" cy="3354765"/>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HVAC: ROOMS WITH FUEL </a:t>
            </a:r>
            <a:r>
              <a:rPr lang="en-US" sz="6600" dirty="0">
                <a:solidFill>
                  <a:srgbClr val="00853D"/>
                </a:solidFill>
                <a:latin typeface="Franklin Gothic Heavy" panose="020B0903020102020204" pitchFamily="34" charset="0"/>
              </a:rPr>
              <a:t>BURNING</a:t>
            </a:r>
            <a:r>
              <a:rPr lang="en-US" sz="6600" dirty="0">
                <a:solidFill>
                  <a:srgbClr val="000000"/>
                </a:solidFill>
                <a:latin typeface="Franklin Gothic Heavy" panose="020B0903020102020204" pitchFamily="34" charset="0"/>
              </a:rPr>
              <a:t> APPLIANCES</a:t>
            </a:r>
            <a:endParaRPr lang="en-US" sz="6600" dirty="0">
              <a:latin typeface="Franklin Gothic Heavy" panose="020B0903020102020204" pitchFamily="34" charset="0"/>
            </a:endParaRPr>
          </a:p>
        </p:txBody>
      </p:sp>
      <p:grpSp>
        <p:nvGrpSpPr>
          <p:cNvPr id="2" name="Group 1">
            <a:extLst>
              <a:ext uri="{FF2B5EF4-FFF2-40B4-BE49-F238E27FC236}">
                <a16:creationId xmlns:a16="http://schemas.microsoft.com/office/drawing/2014/main" id="{E00FAFAB-C413-4F19-B9CC-6C6C907C403C}"/>
              </a:ext>
            </a:extLst>
          </p:cNvPr>
          <p:cNvGrpSpPr/>
          <p:nvPr/>
        </p:nvGrpSpPr>
        <p:grpSpPr>
          <a:xfrm>
            <a:off x="1371600" y="8461076"/>
            <a:ext cx="2340429" cy="1283007"/>
            <a:chOff x="1338943" y="8536337"/>
            <a:chExt cx="2340429" cy="1283007"/>
          </a:xfrm>
        </p:grpSpPr>
        <p:sp>
          <p:nvSpPr>
            <p:cNvPr id="5" name="Rectangle 4">
              <a:extLst>
                <a:ext uri="{FF2B5EF4-FFF2-40B4-BE49-F238E27FC236}">
                  <a16:creationId xmlns:a16="http://schemas.microsoft.com/office/drawing/2014/main" id="{663E8C36-E744-44E2-97B7-E502D4040295}"/>
                </a:ext>
              </a:extLst>
            </p:cNvPr>
            <p:cNvSpPr/>
            <p:nvPr/>
          </p:nvSpPr>
          <p:spPr>
            <a:xfrm>
              <a:off x="1338943" y="8536337"/>
              <a:ext cx="2340429"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5615" y="8597293"/>
              <a:ext cx="880533" cy="1188721"/>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58636"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6050160" y="6889253"/>
            <a:ext cx="11425648" cy="2862322"/>
          </a:xfrm>
          <a:prstGeom prst="rect">
            <a:avLst/>
          </a:prstGeom>
          <a:noFill/>
        </p:spPr>
        <p:txBody>
          <a:bodyPr wrap="square" numCol="2"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There is a greater risk of back-drafting when natural-draft gas appliances are installed in airtight homes. </a:t>
            </a:r>
          </a:p>
          <a:p>
            <a:pPr marL="342900" indent="-342900">
              <a:lnSpc>
                <a:spcPct val="150000"/>
              </a:lnSpc>
              <a:buFont typeface="Wingdings" panose="05000000000000000000" pitchFamily="2" charset="2"/>
              <a:buChar char="§"/>
            </a:pP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Backdrafting</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 can draw carbon monoxide into the building, putting occupants at risk.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 new section in the 2015 IECC/IRC requires fuel burning appliances to be isolated from the building’s thermal envelope.</a:t>
            </a:r>
            <a:endParaRPr lang="en-US" sz="2400" dirty="0"/>
          </a:p>
        </p:txBody>
      </p:sp>
      <p:sp>
        <p:nvSpPr>
          <p:cNvPr id="8" name="Freeform 7"/>
          <p:cNvSpPr/>
          <p:nvPr/>
        </p:nvSpPr>
        <p:spPr>
          <a:xfrm flipH="1">
            <a:off x="5105400" y="7229171"/>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25117" b="25117"/>
          <a:stretch/>
        </p:blipFill>
        <p:spPr>
          <a:xfrm>
            <a:off x="0" y="190500"/>
            <a:ext cx="18288000" cy="6135144"/>
          </a:xfr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2193777"/>
            <a:ext cx="3320143" cy="168565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new code allows two options for fulfilling the requirement. </a:t>
            </a:r>
            <a:endParaRPr lang="en-US" sz="2400" dirty="0"/>
          </a:p>
        </p:txBody>
      </p:sp>
      <p:sp>
        <p:nvSpPr>
          <p:cNvPr id="35" name="TextBox 34"/>
          <p:cNvSpPr txBox="1"/>
          <p:nvPr/>
        </p:nvSpPr>
        <p:spPr>
          <a:xfrm>
            <a:off x="5103980" y="2193777"/>
            <a:ext cx="5389847" cy="230832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Gas appliance located in a room outside of the home’s thermal envelope (unheated garage, unheated basement or crawlspace, or unheated attic).</a:t>
            </a:r>
            <a:endParaRPr lang="en-US" sz="2400" dirty="0"/>
          </a:p>
        </p:txBody>
      </p:sp>
      <p:sp>
        <p:nvSpPr>
          <p:cNvPr id="36" name="TextBox 35"/>
          <p:cNvSpPr txBox="1"/>
          <p:nvPr/>
        </p:nvSpPr>
        <p:spPr>
          <a:xfrm>
            <a:off x="11089698" y="2193776"/>
            <a:ext cx="6447186" cy="2239652"/>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Gas appliance can be located in a room that’s isolated from inside the thermal envelope (inside main house but insulated and sealed off from the rest of the conditioned space).</a:t>
            </a:r>
            <a:endParaRPr lang="en-US" sz="2400" dirty="0"/>
          </a:p>
        </p:txBody>
      </p:sp>
      <p:sp>
        <p:nvSpPr>
          <p:cNvPr id="11" name="TextBox 10"/>
          <p:cNvSpPr txBox="1"/>
          <p:nvPr/>
        </p:nvSpPr>
        <p:spPr>
          <a:xfrm>
            <a:off x="1371600" y="1104366"/>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7" name="TextBox 36"/>
          <p:cNvSpPr txBox="1"/>
          <p:nvPr/>
        </p:nvSpPr>
        <p:spPr>
          <a:xfrm>
            <a:off x="5103980" y="1083210"/>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8" name="TextBox 37"/>
          <p:cNvSpPr txBox="1"/>
          <p:nvPr/>
        </p:nvSpPr>
        <p:spPr>
          <a:xfrm>
            <a:off x="11089698" y="1117028"/>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03</a:t>
            </a:r>
            <a:endParaRPr lang="en-GB" sz="3600" dirty="0">
              <a:latin typeface="Franklin Gothic Heavy" panose="020B0903020102020204" pitchFamily="34" charset="0"/>
            </a:endParaRPr>
          </a:p>
        </p:txBody>
      </p:sp>
      <p:sp>
        <p:nvSpPr>
          <p:cNvPr id="12" name="Freeform 11"/>
          <p:cNvSpPr/>
          <p:nvPr/>
        </p:nvSpPr>
        <p:spPr>
          <a:xfrm>
            <a:off x="1563400" y="17845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5220093" y="1763359"/>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1205811" y="1797177"/>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2071" b="12071"/>
          <a:stretch/>
        </p:blipFill>
        <p:spPr>
          <a:xfrm>
            <a:off x="5103980" y="4934857"/>
            <a:ext cx="9412049" cy="5352143"/>
          </a:xfr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370</Words>
  <Application>Microsoft Office PowerPoint</Application>
  <PresentationFormat>Custom</PresentationFormat>
  <Paragraphs>23</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Wingdings</vt:lpstr>
      <vt:lpstr>Franklin Gothic Demi</vt:lpstr>
      <vt:lpstr>Lato Black</vt:lpstr>
      <vt:lpstr>Franklin Gothic Heavy</vt:lpstr>
      <vt:lpstr>Franklin Gothic Book</vt:lpstr>
      <vt:lpstr>Arial</vt:lpstr>
      <vt:lpstr>Lato</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321</cp:revision>
  <dcterms:created xsi:type="dcterms:W3CDTF">2017-04-03T13:46:27Z</dcterms:created>
  <dcterms:modified xsi:type="dcterms:W3CDTF">2022-04-27T20:39:53Z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