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hlHp72Mb2q0kBNLb077wmHZ71o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3" y="39"/>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Quality installation—that is, installation by certified professionals who follow industry standards and manufacturers’ recommendations—will save energy, improve equipment performance and safety, and ensure the system’s longevity.</a:t>
            </a:r>
            <a:endParaRPr/>
          </a:p>
          <a:p>
            <a:pPr marL="0" lvl="0" indent="0" algn="l" rtl="0">
              <a:spcBef>
                <a:spcPts val="0"/>
              </a:spcBef>
              <a:spcAft>
                <a:spcPts val="0"/>
              </a:spcAft>
              <a:buNone/>
            </a:pPr>
            <a:r>
              <a:rPr lang="en-US"/>
              <a:t>Professional HVAC installers follow recognized industry standards like those set by the Air Conditioning Contractors of America (ACCA) for proper design, sizing, installation, charging, and commissioning of HVAC equipment.</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More than half of all HVAC systems in U.S. homes are believed to perform poorly due to one or more installation issues, which includes oversizing of furnaces and air conditioners and improperly designed, sized, and installed duct systems. Such systems will not operate as efficiently as they should; they also may not last as long as they could. </a:t>
            </a:r>
            <a:endParaRPr/>
          </a:p>
        </p:txBody>
      </p:sp>
      <p:sp>
        <p:nvSpPr>
          <p:cNvPr id="401" name="Google Shape;4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components of quality installation include proper sizing of equipment and component matching; ensuring the correct amount of refrigerant, or correct refrigerant charge; ensuring adequate airflow to match refrigerant capacity; and properly sealing ducts to minimize leaks. Savings from improved installations may range from 18% to 36% for air conditioners and heat pumps and 11% to 18% for furnaces. </a:t>
            </a:r>
            <a:endParaRPr/>
          </a:p>
        </p:txBody>
      </p:sp>
      <p:sp>
        <p:nvSpPr>
          <p:cNvPr id="410" name="Google Shape;41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3242977"/>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600" y="4311170"/>
            <a:ext cx="7416140" cy="38410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Quality HVAC installation:</a:t>
            </a:r>
            <a:endParaRPr sz="2400">
              <a:solidFill>
                <a:srgbClr val="231F20"/>
              </a:solidFill>
              <a:latin typeface="Franklin Gothic"/>
              <a:ea typeface="Franklin Gothic"/>
              <a:cs typeface="Franklin Gothic"/>
              <a:sym typeface="Franklin Gothic"/>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Can save energy, improve equipment performance and safety, and ensure the system’s longevity.</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Depends on professional installers who follow recognized industry standards for proper design, sizing, installation, charging, and commissioning of HVAC equipment.</a:t>
            </a:r>
            <a:endParaRPr/>
          </a:p>
        </p:txBody>
      </p:sp>
      <p:pic>
        <p:nvPicPr>
          <p:cNvPr id="390" name="Google Shape;390;p1"/>
          <p:cNvPicPr preferRelativeResize="0">
            <a:picLocks noGrp="1"/>
          </p:cNvPicPr>
          <p:nvPr>
            <p:ph type="pic" idx="2"/>
          </p:nvPr>
        </p:nvPicPr>
        <p:blipFill rotWithShape="1">
          <a:blip r:embed="rId3">
            <a:alphaModFix/>
          </a:blip>
          <a:srcRect l="28047" r="11084"/>
          <a:stretch/>
        </p:blipFill>
        <p:spPr>
          <a:xfrm>
            <a:off x="9147199" y="190503"/>
            <a:ext cx="8193967" cy="10096497"/>
          </a:xfrm>
          <a:prstGeom prst="rect">
            <a:avLst/>
          </a:prstGeom>
          <a:solidFill>
            <a:srgbClr val="F2F2F2"/>
          </a:solidFill>
          <a:ln>
            <a:noFill/>
          </a:ln>
        </p:spPr>
      </p:pic>
      <p:sp>
        <p:nvSpPr>
          <p:cNvPr id="391" name="Google Shape;391;p1"/>
          <p:cNvSpPr/>
          <p:nvPr/>
        </p:nvSpPr>
        <p:spPr>
          <a:xfrm>
            <a:off x="0" y="3242977"/>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2" name="Google Shape;392;p1"/>
          <p:cNvSpPr/>
          <p:nvPr/>
        </p:nvSpPr>
        <p:spPr>
          <a:xfrm>
            <a:off x="913743" y="568116"/>
            <a:ext cx="7600515" cy="23391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HVAC: </a:t>
            </a:r>
            <a:r>
              <a:rPr lang="en-US" sz="6600">
                <a:solidFill>
                  <a:srgbClr val="00853D"/>
                </a:solidFill>
                <a:latin typeface="Libre Franklin Black"/>
                <a:ea typeface="Libre Franklin Black"/>
                <a:cs typeface="Libre Franklin Black"/>
                <a:sym typeface="Libre Franklin Black"/>
              </a:rPr>
              <a:t>QUALITY</a:t>
            </a:r>
            <a:r>
              <a:rPr lang="en-US" sz="6600">
                <a:solidFill>
                  <a:srgbClr val="000000"/>
                </a:solidFill>
                <a:latin typeface="Libre Franklin Black"/>
                <a:ea typeface="Libre Franklin Black"/>
                <a:cs typeface="Libre Franklin Black"/>
                <a:sym typeface="Libre Franklin Black"/>
              </a:rPr>
              <a:t> INSTALLATION</a:t>
            </a:r>
            <a:endParaRPr sz="6600">
              <a:solidFill>
                <a:schemeClr val="dk1"/>
              </a:solidFill>
              <a:latin typeface="Libre Franklin Black"/>
              <a:ea typeface="Libre Franklin Black"/>
              <a:cs typeface="Libre Franklin Black"/>
              <a:sym typeface="Libre Franklin Black"/>
            </a:endParaRPr>
          </a:p>
        </p:txBody>
      </p:sp>
      <p:grpSp>
        <p:nvGrpSpPr>
          <p:cNvPr id="393" name="Google Shape;393;p1"/>
          <p:cNvGrpSpPr/>
          <p:nvPr/>
        </p:nvGrpSpPr>
        <p:grpSpPr>
          <a:xfrm>
            <a:off x="1371600" y="8625882"/>
            <a:ext cx="3724234" cy="1283007"/>
            <a:chOff x="1168400" y="8511138"/>
            <a:chExt cx="3724234" cy="1283007"/>
          </a:xfrm>
        </p:grpSpPr>
        <p:sp>
          <p:nvSpPr>
            <p:cNvPr id="394" name="Google Shape;394;p1"/>
            <p:cNvSpPr/>
            <p:nvPr/>
          </p:nvSpPr>
          <p:spPr>
            <a:xfrm>
              <a:off x="1168400" y="8511138"/>
              <a:ext cx="3724234"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5" name="Google Shape;395;p1"/>
            <p:cNvPicPr preferRelativeResize="0"/>
            <p:nvPr/>
          </p:nvPicPr>
          <p:blipFill>
            <a:blip r:embed="rId4"/>
            <a:srcRect/>
            <a:stretch/>
          </p:blipFill>
          <p:spPr>
            <a:xfrm>
              <a:off x="2605615" y="8597293"/>
              <a:ext cx="880533" cy="1188721"/>
            </a:xfrm>
            <a:prstGeom prst="rect">
              <a:avLst/>
            </a:prstGeom>
            <a:noFill/>
            <a:ln>
              <a:noFill/>
            </a:ln>
          </p:spPr>
        </p:pic>
        <p:pic>
          <p:nvPicPr>
            <p:cNvPr id="396" name="Google Shape;396;p1"/>
            <p:cNvPicPr preferRelativeResize="0"/>
            <p:nvPr/>
          </p:nvPicPr>
          <p:blipFill>
            <a:blip r:embed="rId5"/>
            <a:srcRect/>
            <a:stretch/>
          </p:blipFill>
          <p:spPr>
            <a:xfrm>
              <a:off x="1458636" y="8586528"/>
              <a:ext cx="876019" cy="1182626"/>
            </a:xfrm>
            <a:prstGeom prst="rect">
              <a:avLst/>
            </a:prstGeom>
            <a:noFill/>
            <a:ln>
              <a:noFill/>
            </a:ln>
          </p:spPr>
        </p:pic>
        <p:pic>
          <p:nvPicPr>
            <p:cNvPr id="397" name="Google Shape;397;p1"/>
            <p:cNvPicPr preferRelativeResize="0"/>
            <p:nvPr/>
          </p:nvPicPr>
          <p:blipFill>
            <a:blip r:embed="rId6"/>
            <a:srcRect/>
            <a:stretch/>
          </p:blipFill>
          <p:spPr>
            <a:xfrm>
              <a:off x="3757108" y="8586528"/>
              <a:ext cx="876019" cy="118262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4" name="Google Shape;404;p2"/>
          <p:cNvSpPr txBox="1"/>
          <p:nvPr/>
        </p:nvSpPr>
        <p:spPr>
          <a:xfrm>
            <a:off x="11565465" y="2248775"/>
            <a:ext cx="5736900" cy="60030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More than half of all HVAC systems in US homes are believed to perform poorly due to one or more installation issues.</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These issues include oversizing of furnaces and air conditioners and improperly designed, sized, and installed duct systems.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Such systems will not operate as efficiently or last as long as they could.</a:t>
            </a:r>
            <a:endParaRPr sz="2400">
              <a:solidFill>
                <a:schemeClr val="dk1"/>
              </a:solidFill>
              <a:latin typeface="Lato"/>
              <a:ea typeface="Lato"/>
              <a:cs typeface="Lato"/>
              <a:sym typeface="Lato"/>
            </a:endParaRPr>
          </a:p>
        </p:txBody>
      </p:sp>
      <p:pic>
        <p:nvPicPr>
          <p:cNvPr id="405" name="Google Shape;405;p2"/>
          <p:cNvPicPr preferRelativeResize="0">
            <a:picLocks noGrp="1"/>
          </p:cNvPicPr>
          <p:nvPr>
            <p:ph type="pic" idx="2"/>
          </p:nvPr>
        </p:nvPicPr>
        <p:blipFill rotWithShape="1">
          <a:blip r:embed="rId3">
            <a:alphaModFix/>
          </a:blip>
          <a:srcRect/>
          <a:stretch/>
        </p:blipFill>
        <p:spPr>
          <a:xfrm>
            <a:off x="4622955" y="1915422"/>
            <a:ext cx="6067114" cy="6404992"/>
          </a:xfrm>
          <a:prstGeom prst="rect">
            <a:avLst/>
          </a:prstGeom>
          <a:solidFill>
            <a:srgbClr val="F2F2F2"/>
          </a:solidFill>
          <a:ln>
            <a:noFill/>
          </a:ln>
        </p:spPr>
      </p:pic>
      <p:sp>
        <p:nvSpPr>
          <p:cNvPr id="406" name="Google Shape;406;p2"/>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
          <p:cNvSpPr txBox="1">
            <a:spLocks noGrp="1"/>
          </p:cNvSpPr>
          <p:nvPr>
            <p:ph type="body" idx="1"/>
          </p:nvPr>
        </p:nvSpPr>
        <p:spPr>
          <a:xfrm>
            <a:off x="9003749" y="-489092"/>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3" name="Google Shape;413;p3"/>
          <p:cNvSpPr txBox="1"/>
          <p:nvPr/>
        </p:nvSpPr>
        <p:spPr>
          <a:xfrm>
            <a:off x="9144000" y="3394140"/>
            <a:ext cx="8355724" cy="500964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 components of quality installation include:</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Proper sizing of equipment and component matching</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Ensuring the correct amount of refrigerant, or correct refrigerant charge</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Ensuring adequate airflow to match refrigerant capacity</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Properly sealing ducts to minimize leaks.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Savings from improved installations may range from 18% to 36% for air conditioners and heat pumps and 11% to 18% for furnaces. </a:t>
            </a:r>
            <a:endParaRPr sz="2400">
              <a:solidFill>
                <a:schemeClr val="dk1"/>
              </a:solidFill>
              <a:latin typeface="Lato"/>
              <a:ea typeface="Lato"/>
              <a:cs typeface="Lato"/>
              <a:sym typeface="Lato"/>
            </a:endParaRPr>
          </a:p>
        </p:txBody>
      </p:sp>
      <p:pic>
        <p:nvPicPr>
          <p:cNvPr id="414" name="Google Shape;414;p3"/>
          <p:cNvPicPr preferRelativeResize="0">
            <a:picLocks noGrp="1"/>
          </p:cNvPicPr>
          <p:nvPr>
            <p:ph type="pic" idx="2"/>
          </p:nvPr>
        </p:nvPicPr>
        <p:blipFill rotWithShape="1">
          <a:blip r:embed="rId3">
            <a:alphaModFix/>
          </a:blip>
          <a:srcRect r="7526"/>
          <a:stretch/>
        </p:blipFill>
        <p:spPr>
          <a:xfrm>
            <a:off x="0" y="1943100"/>
            <a:ext cx="8460828" cy="6855229"/>
          </a:xfrm>
          <a:prstGeom prst="rect">
            <a:avLst/>
          </a:prstGeom>
          <a:solidFill>
            <a:srgbClr val="F2F2F2"/>
          </a:solidFill>
          <a:ln>
            <a:noFill/>
          </a:ln>
        </p:spPr>
      </p:pic>
      <p:sp>
        <p:nvSpPr>
          <p:cNvPr id="415" name="Google Shape;415;p3"/>
          <p:cNvSpPr/>
          <p:nvPr/>
        </p:nvSpPr>
        <p:spPr>
          <a:xfrm>
            <a:off x="17997714" y="2256838"/>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389</Words>
  <Application>Microsoft Office PowerPoint</Application>
  <PresentationFormat>Custom</PresentationFormat>
  <Paragraphs>24</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Lato</vt:lpstr>
      <vt:lpstr>Franklin Gothic</vt:lpstr>
      <vt:lpstr>Calibri</vt:lpstr>
      <vt:lpstr>Arial</vt:lpstr>
      <vt:lpstr>Libre Franklin Black</vt:lpstr>
      <vt:lpstr>Libre Franklin</vt:lpstr>
      <vt:lpstr>Lato Black</vt:lpstr>
      <vt:lpstr>Noto Sans Symbols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1</cp:revision>
  <dcterms:created xsi:type="dcterms:W3CDTF">2017-04-03T13:46:27Z</dcterms:created>
  <dcterms:modified xsi:type="dcterms:W3CDTF">2022-04-27T18:51:45Z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