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tYcB8NJ2q+EhR30GK0gQmTnfN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27"/>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fireplaces are installed, ensure that ventilation air is provided directly to the fireplace and conduct combustion safety testing to ensure the fireplace will not be backdrafted by other exhaust fans in the home.</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fireplace needs adequate combustion air to function properly and safely. Natural-draft and mechanically drafted appliances take all or some of their combustion air from the indoor space, while direct-vent sealed-combustion takes 100% of its combustion air directly from outdoors. Natural-draft fireplaces are vulnerable to being backdrafted when the chimney is cool or the fire is burning low.</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installing a natural-draft fireplace, install a dedicated combustion air duct that brings outside air directly into the firebox. The fireplace should have tight-fitting glass doors across the face of the fireplace opening. To ensure backdrafting does not occur, the rater will verify that the total net rated exhaust flow of the two largest exhaust fans is ≤ 15 CFM per 100 ft</a:t>
            </a:r>
            <a:r>
              <a:rPr lang="en-US" baseline="30000"/>
              <a:t>2</a:t>
            </a:r>
            <a:r>
              <a:rPr lang="en-US"/>
              <a:t> of occupiable space. And of course, all installed fireplaces, woodstoves, pellet stoves, and masonry heaters should meet applicable code requirements.</a:t>
            </a:r>
            <a:endParaRPr/>
          </a:p>
        </p:txBody>
      </p:sp>
      <p:sp>
        <p:nvSpPr>
          <p:cNvPr id="410" name="Google Shape;4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604274"/>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599" y="4672467"/>
            <a:ext cx="82197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Properly vented fireplaces and wood stoves: </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Have ventilation air provided directly to them.</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Undergo combustion safety testing to ensure they will not be backdrafted by other exhaust fans.</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9959009" y="3449662"/>
            <a:ext cx="8090453" cy="4880161"/>
          </a:xfrm>
          <a:prstGeom prst="rect">
            <a:avLst/>
          </a:prstGeom>
          <a:solidFill>
            <a:srgbClr val="F2F2F2"/>
          </a:solidFill>
          <a:ln>
            <a:noFill/>
          </a:ln>
        </p:spPr>
      </p:pic>
      <p:sp>
        <p:nvSpPr>
          <p:cNvPr id="391" name="Google Shape;391;p1"/>
          <p:cNvSpPr/>
          <p:nvPr/>
        </p:nvSpPr>
        <p:spPr>
          <a:xfrm>
            <a:off x="0" y="360427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4859657"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PROPER </a:t>
            </a:r>
            <a:r>
              <a:rPr lang="en-US" sz="6600">
                <a:solidFill>
                  <a:srgbClr val="00853D"/>
                </a:solidFill>
                <a:latin typeface="Libre Franklin Black"/>
                <a:ea typeface="Libre Franklin Black"/>
                <a:cs typeface="Libre Franklin Black"/>
                <a:sym typeface="Libre Franklin Black"/>
              </a:rPr>
              <a:t>VENTILATION</a:t>
            </a:r>
            <a:r>
              <a:rPr lang="en-US" sz="6600">
                <a:solidFill>
                  <a:srgbClr val="000000"/>
                </a:solidFill>
                <a:latin typeface="Libre Franklin Black"/>
                <a:ea typeface="Libre Franklin Black"/>
                <a:cs typeface="Libre Franklin Black"/>
                <a:sym typeface="Libre Franklin Black"/>
              </a:rPr>
              <a:t> FOR FIREPLACES AND STOVES</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599" y="7626555"/>
            <a:ext cx="2433381" cy="1283007"/>
            <a:chOff x="1283854" y="8511138"/>
            <a:chExt cx="2433381" cy="1283007"/>
          </a:xfrm>
        </p:grpSpPr>
        <p:sp>
          <p:nvSpPr>
            <p:cNvPr id="394" name="Google Shape;394;p1"/>
            <p:cNvSpPr/>
            <p:nvPr/>
          </p:nvSpPr>
          <p:spPr>
            <a:xfrm>
              <a:off x="1283854" y="8511138"/>
              <a:ext cx="2433381"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1489302" y="860338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5095461" y="6972159"/>
            <a:ext cx="12765156"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 fireplace needs adequate combustion air to function properly and safely.</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Natural-draft and mechanically drafted appliances take all or some of their combustion air from the indoor space, while direct-vent sealed-combustion takes 100% of its combustion air directly from outdoors.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Natural-draft fireplaces are vulnerable to being backdrafted when the chimney is cool or the fire is burning low.</a:t>
            </a:r>
            <a:endParaRPr sz="2400">
              <a:solidFill>
                <a:schemeClr val="dk1"/>
              </a:solidFill>
              <a:latin typeface="Lato"/>
              <a:ea typeface="Lato"/>
              <a:cs typeface="Lato"/>
              <a:sym typeface="Lato"/>
            </a:endParaRPr>
          </a:p>
        </p:txBody>
      </p:sp>
      <p:sp>
        <p:nvSpPr>
          <p:cNvPr id="404" name="Google Shape;404;p2"/>
          <p:cNvSpPr/>
          <p:nvPr/>
        </p:nvSpPr>
        <p:spPr>
          <a:xfrm flipH="1">
            <a:off x="4330147" y="7229171"/>
            <a:ext cx="45719" cy="2182486"/>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5" name="Google Shape;405;p2"/>
          <p:cNvPicPr preferRelativeResize="0">
            <a:picLocks noGrp="1"/>
          </p:cNvPicPr>
          <p:nvPr>
            <p:ph type="pic" idx="2"/>
          </p:nvPr>
        </p:nvPicPr>
        <p:blipFill rotWithShape="1">
          <a:blip r:embed="rId3">
            <a:alphaModFix/>
          </a:blip>
          <a:srcRect t="24816" b="24816"/>
          <a:stretch/>
        </p:blipFill>
        <p:spPr>
          <a:xfrm>
            <a:off x="0" y="247269"/>
            <a:ext cx="18288000" cy="6135144"/>
          </a:xfrm>
          <a:prstGeom prst="rect">
            <a:avLst/>
          </a:prstGeom>
          <a:solidFill>
            <a:srgbClr val="F2F2F2"/>
          </a:solidFill>
          <a:ln>
            <a:noFill/>
          </a:ln>
        </p:spPr>
      </p:pic>
      <p:sp>
        <p:nvSpPr>
          <p:cNvPr id="406" name="Google Shape;406;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
          <p:cNvSpPr txBox="1">
            <a:spLocks noGrp="1"/>
          </p:cNvSpPr>
          <p:nvPr>
            <p:ph type="body" idx="1"/>
          </p:nvPr>
        </p:nvSpPr>
        <p:spPr>
          <a:xfrm>
            <a:off x="1371600" y="-1040841"/>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1371600" y="3048541"/>
            <a:ext cx="9014700" cy="5448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For natural-draft fireplaces, install a dedicated combustion air duct that brings outside air directly into the firebox.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 tight-fitting glass doors across the face of the fireplace opening.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rater should verify that the total net rated exhaust flow of the two largest exhaust fans is ≤ 15 CFM per 100 ft</a:t>
            </a:r>
            <a:r>
              <a:rPr lang="en-US" sz="2400" baseline="30000">
                <a:solidFill>
                  <a:schemeClr val="dk1"/>
                </a:solidFill>
                <a:latin typeface="Libre Franklin"/>
                <a:ea typeface="Libre Franklin"/>
                <a:cs typeface="Libre Franklin"/>
                <a:sym typeface="Libre Franklin"/>
              </a:rPr>
              <a:t>2</a:t>
            </a:r>
            <a:r>
              <a:rPr lang="en-US" sz="2400">
                <a:solidFill>
                  <a:schemeClr val="dk1"/>
                </a:solidFill>
                <a:latin typeface="Libre Franklin"/>
                <a:ea typeface="Libre Franklin"/>
                <a:cs typeface="Libre Franklin"/>
                <a:sym typeface="Libre Franklin"/>
              </a:rPr>
              <a:t> of occupiable space.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All installed fireplaces, woodstoves, pellet stoves, and masonry heaters should meet applicable code requirements.</a:t>
            </a:r>
            <a:endParaRPr sz="2400">
              <a:solidFill>
                <a:schemeClr val="dk1"/>
              </a:solidFill>
              <a:latin typeface="Lato"/>
              <a:ea typeface="Lato"/>
              <a:cs typeface="Lato"/>
              <a:sym typeface="Lato"/>
            </a:endParaRPr>
          </a:p>
        </p:txBody>
      </p:sp>
      <p:pic>
        <p:nvPicPr>
          <p:cNvPr id="414" name="Google Shape;414;p3"/>
          <p:cNvPicPr preferRelativeResize="0">
            <a:picLocks noGrp="1"/>
          </p:cNvPicPr>
          <p:nvPr>
            <p:ph type="pic" idx="2"/>
          </p:nvPr>
        </p:nvPicPr>
        <p:blipFill rotWithShape="1">
          <a:blip r:embed="rId3">
            <a:alphaModFix/>
          </a:blip>
          <a:srcRect/>
          <a:stretch/>
        </p:blipFill>
        <p:spPr>
          <a:xfrm>
            <a:off x="11608904" y="2441909"/>
            <a:ext cx="6679096" cy="5763106"/>
          </a:xfrm>
          <a:prstGeom prst="rect">
            <a:avLst/>
          </a:prstGeom>
          <a:solidFill>
            <a:srgbClr val="F2F2F2"/>
          </a:solidFill>
          <a:ln>
            <a:noFill/>
          </a:ln>
        </p:spPr>
      </p:pic>
      <p:sp>
        <p:nvSpPr>
          <p:cNvPr id="415" name="Google Shape;415;p3"/>
          <p:cNvSpPr/>
          <p:nvPr/>
        </p:nvSpPr>
        <p:spPr>
          <a:xfrm>
            <a:off x="0" y="1718623"/>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Custom</PresentationFormat>
  <Paragraphs>21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Noto Sans Symbols</vt:lpstr>
      <vt:lpstr>Lato Black</vt:lpstr>
      <vt:lpstr>Libre Franklin Black</vt:lpstr>
      <vt:lpstr>Libre Franklin</vt:lpstr>
      <vt:lpstr>Calibri</vt:lpstr>
      <vt:lpstr>Lato</vt:lpstr>
      <vt:lpstr>Arial</vt:lpstr>
      <vt:lpstr>Franklin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