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B0604020202020204"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2stb3fRrUOTsWRlQwePnrrs8D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right-size an HVAC system, you must first accurately determine both the heating and cooling loads. These loads are then used with sizing calculations based on recognized industry standards such as those developed by the Air Conditioning Contractors of America, or ACEE.</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“Rules of thumb” are too often used to size comfort systems, which results in excessively oversized systems. This leads to increased cost, wasted energy, and too-frequent on-and-off cycling, which can compromise comfort and efficiency.</a:t>
            </a:r>
            <a:endParaRPr/>
          </a:p>
        </p:txBody>
      </p:sp>
      <p:sp>
        <p:nvSpPr>
          <p:cNvPr id="400" name="Google Shape;4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ACCA’s Manual J, Eighth Edition, enables contractors to perform load calculations for homes. Equipment, including ducts, should be selected based on these loads, and the blower capacity must meet the volume of air (cfm) range needed. Note that in the US, the cooling load is often larger than the heating load. Also, the loads in energy-efficient homes are often so small that they fall outside manufacturers’ range of capacities.</a:t>
            </a:r>
            <a:endParaRPr/>
          </a:p>
        </p:txBody>
      </p:sp>
      <p:sp>
        <p:nvSpPr>
          <p:cNvPr id="409" name="Google Shape;4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p:nvPr/>
        </p:nvSpPr>
        <p:spPr>
          <a:xfrm>
            <a:off x="913743" y="568116"/>
            <a:ext cx="8230257" cy="33547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HVAC: PROPER SIZING OF </a:t>
            </a:r>
            <a:r>
              <a:rPr lang="en-US" sz="6600">
                <a:solidFill>
                  <a:srgbClr val="00853D"/>
                </a:solidFill>
                <a:latin typeface="Libre Franklin Black"/>
                <a:ea typeface="Libre Franklin Black"/>
                <a:cs typeface="Libre Franklin Black"/>
                <a:sym typeface="Libre Franklin Black"/>
              </a:rPr>
              <a:t>HVAC</a:t>
            </a:r>
            <a:r>
              <a:rPr lang="en-US" sz="6600">
                <a:solidFill>
                  <a:srgbClr val="000000"/>
                </a:solidFill>
                <a:latin typeface="Libre Franklin Black"/>
                <a:ea typeface="Libre Franklin Black"/>
                <a:cs typeface="Libre Franklin Black"/>
                <a:sym typeface="Libre Franklin Black"/>
              </a:rPr>
              <a:t> SYSTEMS </a:t>
            </a:r>
            <a:endParaRPr sz="6600">
              <a:solidFill>
                <a:schemeClr val="dk1"/>
              </a:solidFill>
              <a:latin typeface="Libre Franklin Black"/>
              <a:ea typeface="Libre Franklin Black"/>
              <a:cs typeface="Libre Franklin Black"/>
              <a:sym typeface="Libre Franklin Black"/>
            </a:endParaRPr>
          </a:p>
        </p:txBody>
      </p:sp>
      <p:sp>
        <p:nvSpPr>
          <p:cNvPr id="389" name="Google Shape;389;p1"/>
          <p:cNvSpPr txBox="1">
            <a:spLocks noGrp="1"/>
          </p:cNvSpPr>
          <p:nvPr>
            <p:ph type="body" idx="1"/>
          </p:nvPr>
        </p:nvSpPr>
        <p:spPr>
          <a:xfrm>
            <a:off x="1371600" y="4467338"/>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0" name="Google Shape;390;p1"/>
          <p:cNvSpPr txBox="1"/>
          <p:nvPr/>
        </p:nvSpPr>
        <p:spPr>
          <a:xfrm>
            <a:off x="1371600" y="5535531"/>
            <a:ext cx="6547500" cy="261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60BB46"/>
                </a:solidFill>
                <a:latin typeface="Franklin Gothic"/>
                <a:ea typeface="Franklin Gothic"/>
                <a:cs typeface="Franklin Gothic"/>
                <a:sym typeface="Franklin Gothic"/>
              </a:rPr>
              <a:t>Properly sized HVAC systems: </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Are based on a home’s specific heating and cooling loads.</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Rely on sizing calculations based on recognized industry standards.</a:t>
            </a:r>
            <a:endParaRPr/>
          </a:p>
        </p:txBody>
      </p:sp>
      <p:pic>
        <p:nvPicPr>
          <p:cNvPr id="391" name="Google Shape;391;p1"/>
          <p:cNvPicPr preferRelativeResize="0">
            <a:picLocks noGrp="1"/>
          </p:cNvPicPr>
          <p:nvPr>
            <p:ph type="pic" idx="2"/>
          </p:nvPr>
        </p:nvPicPr>
        <p:blipFill rotWithShape="1">
          <a:blip r:embed="rId3">
            <a:alphaModFix/>
          </a:blip>
          <a:srcRect l="24907" r="24906"/>
          <a:stretch/>
        </p:blipFill>
        <p:spPr>
          <a:xfrm>
            <a:off x="9144000" y="190503"/>
            <a:ext cx="7600515" cy="10096497"/>
          </a:xfrm>
          <a:prstGeom prst="rect">
            <a:avLst/>
          </a:prstGeom>
          <a:solidFill>
            <a:srgbClr val="F2F2F2"/>
          </a:solidFill>
          <a:ln>
            <a:noFill/>
          </a:ln>
        </p:spPr>
      </p:pic>
      <p:sp>
        <p:nvSpPr>
          <p:cNvPr id="392" name="Google Shape;392;p1"/>
          <p:cNvSpPr/>
          <p:nvPr/>
        </p:nvSpPr>
        <p:spPr>
          <a:xfrm>
            <a:off x="0" y="4467338"/>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nvGrpSpPr>
          <p:cNvPr id="393" name="Google Shape;393;p1"/>
          <p:cNvGrpSpPr/>
          <p:nvPr/>
        </p:nvGrpSpPr>
        <p:grpSpPr>
          <a:xfrm>
            <a:off x="1371600" y="8598230"/>
            <a:ext cx="2690536" cy="1283007"/>
            <a:chOff x="1168400" y="8511138"/>
            <a:chExt cx="2690536" cy="1283007"/>
          </a:xfrm>
        </p:grpSpPr>
        <p:sp>
          <p:nvSpPr>
            <p:cNvPr id="394" name="Google Shape;394;p1"/>
            <p:cNvSpPr/>
            <p:nvPr/>
          </p:nvSpPr>
          <p:spPr>
            <a:xfrm>
              <a:off x="1168400" y="8511138"/>
              <a:ext cx="2690536"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2605615" y="8597293"/>
              <a:ext cx="880533" cy="1188721"/>
            </a:xfrm>
            <a:prstGeom prst="rect">
              <a:avLst/>
            </a:prstGeom>
            <a:noFill/>
            <a:ln>
              <a:noFill/>
            </a:ln>
          </p:spPr>
        </p:pic>
        <p:pic>
          <p:nvPicPr>
            <p:cNvPr id="396" name="Google Shape;396;p1"/>
            <p:cNvPicPr preferRelativeResize="0"/>
            <p:nvPr/>
          </p:nvPicPr>
          <p:blipFill>
            <a:blip r:embed="rId5"/>
            <a:srcRect/>
            <a:stretch/>
          </p:blipFill>
          <p:spPr>
            <a:xfrm>
              <a:off x="1458636" y="8586528"/>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
          <p:cNvSpPr txBox="1">
            <a:spLocks noGrp="1"/>
          </p:cNvSpPr>
          <p:nvPr>
            <p:ph type="body" idx="1"/>
          </p:nvPr>
        </p:nvSpPr>
        <p:spPr>
          <a:xfrm>
            <a:off x="1432170" y="4736193"/>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3" name="Google Shape;403;p2"/>
          <p:cNvSpPr txBox="1"/>
          <p:nvPr/>
        </p:nvSpPr>
        <p:spPr>
          <a:xfrm>
            <a:off x="11770162" y="3075614"/>
            <a:ext cx="5270100" cy="48948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“Rules of thumb” are often used to size comfort systems, which results in excessively oversized systems.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This leads to increased cost, wasted energy, and too-frequent on-and-off cycling, which can compromise comfort and efficiency.</a:t>
            </a:r>
            <a:endParaRPr sz="2400">
              <a:solidFill>
                <a:schemeClr val="dk1"/>
              </a:solidFill>
              <a:latin typeface="Lato"/>
              <a:ea typeface="Lato"/>
              <a:cs typeface="Lato"/>
              <a:sym typeface="Lato"/>
            </a:endParaRPr>
          </a:p>
        </p:txBody>
      </p:sp>
      <p:pic>
        <p:nvPicPr>
          <p:cNvPr id="404" name="Google Shape;404;p2"/>
          <p:cNvPicPr preferRelativeResize="0">
            <a:picLocks noGrp="1"/>
          </p:cNvPicPr>
          <p:nvPr>
            <p:ph type="pic" idx="2"/>
          </p:nvPr>
        </p:nvPicPr>
        <p:blipFill rotWithShape="1">
          <a:blip r:embed="rId3">
            <a:alphaModFix/>
          </a:blip>
          <a:srcRect/>
          <a:stretch/>
        </p:blipFill>
        <p:spPr>
          <a:xfrm>
            <a:off x="4521244" y="3123704"/>
            <a:ext cx="6183107" cy="3853556"/>
          </a:xfrm>
          <a:prstGeom prst="rect">
            <a:avLst/>
          </a:prstGeom>
          <a:solidFill>
            <a:srgbClr val="F2F2F2"/>
          </a:solidFill>
          <a:ln>
            <a:noFill/>
          </a:ln>
        </p:spPr>
      </p:pic>
      <p:sp>
        <p:nvSpPr>
          <p:cNvPr id="405" name="Google Shape;405;p2"/>
          <p:cNvSpPr/>
          <p:nvPr/>
        </p:nvSpPr>
        <p:spPr>
          <a:xfrm>
            <a:off x="60570" y="4736193"/>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2" name="Google Shape;412;p3"/>
          <p:cNvSpPr txBox="1"/>
          <p:nvPr/>
        </p:nvSpPr>
        <p:spPr>
          <a:xfrm>
            <a:off x="6560458" y="2889898"/>
            <a:ext cx="4705958" cy="16856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ACCA’s Manual J, Eighth Edition, enables contractors to perform load calculations for homes. </a:t>
            </a:r>
            <a:endParaRPr sz="2400">
              <a:solidFill>
                <a:schemeClr val="dk1"/>
              </a:solidFill>
              <a:latin typeface="Lato"/>
              <a:ea typeface="Lato"/>
              <a:cs typeface="Lato"/>
              <a:sym typeface="Lato"/>
            </a:endParaRPr>
          </a:p>
        </p:txBody>
      </p:sp>
      <p:sp>
        <p:nvSpPr>
          <p:cNvPr id="413" name="Google Shape;413;p3"/>
          <p:cNvSpPr txBox="1"/>
          <p:nvPr/>
        </p:nvSpPr>
        <p:spPr>
          <a:xfrm>
            <a:off x="12186953" y="2889898"/>
            <a:ext cx="5389847" cy="23083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Equipment, including ducts, should be selected based on these loads, and the blower capacity must meet the volume of air (cfm) range needed. </a:t>
            </a:r>
            <a:endParaRPr sz="2400">
              <a:solidFill>
                <a:schemeClr val="dk1"/>
              </a:solidFill>
              <a:latin typeface="Lato"/>
              <a:ea typeface="Lato"/>
              <a:cs typeface="Lato"/>
              <a:sym typeface="Lato"/>
            </a:endParaRPr>
          </a:p>
        </p:txBody>
      </p:sp>
      <p:sp>
        <p:nvSpPr>
          <p:cNvPr id="414" name="Google Shape;414;p3"/>
          <p:cNvSpPr txBox="1"/>
          <p:nvPr/>
        </p:nvSpPr>
        <p:spPr>
          <a:xfrm>
            <a:off x="6560457" y="6915478"/>
            <a:ext cx="44997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In the US,, the cooling load is often larger than the heating load. </a:t>
            </a:r>
            <a:endParaRPr sz="2400">
              <a:solidFill>
                <a:schemeClr val="dk1"/>
              </a:solidFill>
              <a:latin typeface="Lato"/>
              <a:ea typeface="Lato"/>
              <a:cs typeface="Lato"/>
              <a:sym typeface="Lato"/>
            </a:endParaRPr>
          </a:p>
        </p:txBody>
      </p:sp>
      <p:sp>
        <p:nvSpPr>
          <p:cNvPr id="415" name="Google Shape;415;p3"/>
          <p:cNvSpPr txBox="1"/>
          <p:nvPr/>
        </p:nvSpPr>
        <p:spPr>
          <a:xfrm>
            <a:off x="6560457" y="1800487"/>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01</a:t>
            </a:r>
            <a:endParaRPr sz="3600">
              <a:solidFill>
                <a:schemeClr val="dk1"/>
              </a:solidFill>
              <a:latin typeface="Libre Franklin Black"/>
              <a:ea typeface="Libre Franklin Black"/>
              <a:cs typeface="Libre Franklin Black"/>
              <a:sym typeface="Libre Franklin Black"/>
            </a:endParaRPr>
          </a:p>
        </p:txBody>
      </p:sp>
      <p:sp>
        <p:nvSpPr>
          <p:cNvPr id="416" name="Google Shape;416;p3"/>
          <p:cNvSpPr txBox="1"/>
          <p:nvPr/>
        </p:nvSpPr>
        <p:spPr>
          <a:xfrm>
            <a:off x="12186953" y="1779331"/>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02</a:t>
            </a:r>
            <a:endParaRPr sz="3600">
              <a:solidFill>
                <a:schemeClr val="dk1"/>
              </a:solidFill>
              <a:latin typeface="Libre Franklin Black"/>
              <a:ea typeface="Libre Franklin Black"/>
              <a:cs typeface="Libre Franklin Black"/>
              <a:sym typeface="Libre Franklin Black"/>
            </a:endParaRPr>
          </a:p>
        </p:txBody>
      </p:sp>
      <p:sp>
        <p:nvSpPr>
          <p:cNvPr id="417" name="Google Shape;417;p3"/>
          <p:cNvSpPr txBox="1"/>
          <p:nvPr/>
        </p:nvSpPr>
        <p:spPr>
          <a:xfrm>
            <a:off x="6560457" y="5838730"/>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03</a:t>
            </a:r>
            <a:endParaRPr sz="3600">
              <a:solidFill>
                <a:schemeClr val="dk1"/>
              </a:solidFill>
              <a:latin typeface="Libre Franklin Black"/>
              <a:ea typeface="Libre Franklin Black"/>
              <a:cs typeface="Libre Franklin Black"/>
              <a:sym typeface="Libre Franklin Black"/>
            </a:endParaRPr>
          </a:p>
        </p:txBody>
      </p:sp>
      <p:sp>
        <p:nvSpPr>
          <p:cNvPr id="418" name="Google Shape;418;p3"/>
          <p:cNvSpPr/>
          <p:nvPr/>
        </p:nvSpPr>
        <p:spPr>
          <a:xfrm>
            <a:off x="6752257" y="2480636"/>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19" name="Google Shape;419;p3"/>
          <p:cNvSpPr/>
          <p:nvPr/>
        </p:nvSpPr>
        <p:spPr>
          <a:xfrm>
            <a:off x="12303066" y="2459480"/>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20" name="Google Shape;420;p3"/>
          <p:cNvSpPr/>
          <p:nvPr/>
        </p:nvSpPr>
        <p:spPr>
          <a:xfrm>
            <a:off x="6676570" y="6518879"/>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21" name="Google Shape;421;p3"/>
          <p:cNvPicPr preferRelativeResize="0">
            <a:picLocks noGrp="1"/>
          </p:cNvPicPr>
          <p:nvPr>
            <p:ph type="pic" idx="2"/>
          </p:nvPr>
        </p:nvPicPr>
        <p:blipFill rotWithShape="1">
          <a:blip r:embed="rId3">
            <a:alphaModFix/>
          </a:blip>
          <a:srcRect/>
          <a:stretch/>
        </p:blipFill>
        <p:spPr>
          <a:xfrm>
            <a:off x="1371600" y="1943100"/>
            <a:ext cx="3326211" cy="4361409"/>
          </a:xfrm>
          <a:prstGeom prst="rect">
            <a:avLst/>
          </a:prstGeom>
          <a:solidFill>
            <a:srgbClr val="F2F2F2"/>
          </a:solidFill>
          <a:ln>
            <a:noFill/>
          </a:ln>
        </p:spPr>
      </p:pic>
      <p:sp>
        <p:nvSpPr>
          <p:cNvPr id="422" name="Google Shape;422;p3"/>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23" name="Google Shape;423;p3"/>
          <p:cNvSpPr txBox="1"/>
          <p:nvPr/>
        </p:nvSpPr>
        <p:spPr>
          <a:xfrm>
            <a:off x="12303066" y="6949296"/>
            <a:ext cx="51210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Loads in energy-efficient homes are often so small that they fall outside manufacturers’ range of capacities.</a:t>
            </a:r>
            <a:endParaRPr sz="2400">
              <a:solidFill>
                <a:schemeClr val="dk1"/>
              </a:solidFill>
              <a:latin typeface="Lato"/>
              <a:ea typeface="Lato"/>
              <a:cs typeface="Lato"/>
              <a:sym typeface="Lato"/>
            </a:endParaRPr>
          </a:p>
        </p:txBody>
      </p:sp>
      <p:sp>
        <p:nvSpPr>
          <p:cNvPr id="424" name="Google Shape;424;p3"/>
          <p:cNvSpPr txBox="1"/>
          <p:nvPr/>
        </p:nvSpPr>
        <p:spPr>
          <a:xfrm>
            <a:off x="12303066" y="5872548"/>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04</a:t>
            </a:r>
            <a:endParaRPr sz="3600">
              <a:solidFill>
                <a:schemeClr val="dk1"/>
              </a:solidFill>
              <a:latin typeface="Libre Franklin Black"/>
              <a:ea typeface="Libre Franklin Black"/>
              <a:cs typeface="Libre Franklin Black"/>
              <a:sym typeface="Libre Franklin Black"/>
            </a:endParaRPr>
          </a:p>
        </p:txBody>
      </p:sp>
      <p:sp>
        <p:nvSpPr>
          <p:cNvPr id="425" name="Google Shape;425;p3"/>
          <p:cNvSpPr/>
          <p:nvPr/>
        </p:nvSpPr>
        <p:spPr>
          <a:xfrm>
            <a:off x="12419179" y="6552697"/>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Words>
  <Application>Microsoft Office PowerPoint</Application>
  <PresentationFormat>Custom</PresentationFormat>
  <Paragraphs>24</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Libre Franklin Black</vt:lpstr>
      <vt:lpstr>Franklin Gothic</vt:lpstr>
      <vt:lpstr>Calibri</vt:lpstr>
      <vt:lpstr>Lato</vt:lpstr>
      <vt:lpstr>Arial</vt:lpstr>
      <vt:lpstr>Libre Franklin</vt:lpstr>
      <vt:lpstr>Lato Black</vt:lpstr>
      <vt:lpstr>Noto Sans Symbols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2022-04-27T18:18:10Z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