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A0g4bvx4MytmxIoKICyCVfuLy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Programmable thermostats are used to control heating and cooling equipment. They can be programmed so that they automatically adjust temperatures based on a set schedule. Smart thermostats can adjust based on occupancy or activity.</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Energy is wasted when HVAC systems heat or cool homes to the same temperatures all the time. Programmable thermostats save money and energy by automatically adjusting the temperature at certain times of the day, such as when occupants are at work. Smart thermostats have even more sophisticated capabilities. If every home used a smart thermostat, we would save 56 trillion BTUs of energy per year.</a:t>
            </a:r>
            <a:endParaRPr/>
          </a:p>
        </p:txBody>
      </p:sp>
      <p:sp>
        <p:nvSpPr>
          <p:cNvPr id="402" name="Google Shape;4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Programmable thermostats adjust temperatures according to a set schedule. Electronic thermostats with adaptive recovery technology “learn” from experience how to most efficiently change from one temperature to another. So-called “smart” thermostats offer even more control. They can be programmed to automatically adjust temperatures when occupants are home, away, or asleep. Occupants can control them remotely through a smartphone, and they can track and manage energy use.</a:t>
            </a:r>
            <a:endParaRPr/>
          </a:p>
        </p:txBody>
      </p:sp>
      <p:sp>
        <p:nvSpPr>
          <p:cNvPr id="411" name="Google Shape;4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2979487"/>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047679"/>
            <a:ext cx="7668366" cy="328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Programmable thermostats:</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used to control heating and cooling equipment.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be programmed so that they automatically adjust temperatures based on a set schedule.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adjust based on occupancy or activity (smart thermostats).</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10095235" y="3112598"/>
            <a:ext cx="7321296" cy="5157216"/>
          </a:xfrm>
          <a:prstGeom prst="rect">
            <a:avLst/>
          </a:prstGeom>
          <a:solidFill>
            <a:srgbClr val="F2F2F2"/>
          </a:solidFill>
          <a:ln>
            <a:noFill/>
          </a:ln>
        </p:spPr>
      </p:pic>
      <p:sp>
        <p:nvSpPr>
          <p:cNvPr id="391" name="Google Shape;391;p1"/>
          <p:cNvSpPr/>
          <p:nvPr/>
        </p:nvSpPr>
        <p:spPr>
          <a:xfrm>
            <a:off x="0" y="2979487"/>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2" y="568116"/>
            <a:ext cx="16309545"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a:t>
            </a:r>
            <a:r>
              <a:rPr lang="en-US" sz="6600">
                <a:solidFill>
                  <a:srgbClr val="00853D"/>
                </a:solidFill>
                <a:latin typeface="Libre Franklin Black"/>
                <a:ea typeface="Libre Franklin Black"/>
                <a:cs typeface="Libre Franklin Black"/>
                <a:sym typeface="Libre Franklin Black"/>
              </a:rPr>
              <a:t>PROGRAMMABLE</a:t>
            </a:r>
            <a:r>
              <a:rPr lang="en-US" sz="6600">
                <a:solidFill>
                  <a:srgbClr val="000000"/>
                </a:solidFill>
                <a:latin typeface="Libre Franklin Black"/>
                <a:ea typeface="Libre Franklin Black"/>
                <a:cs typeface="Libre Franklin Black"/>
                <a:sym typeface="Libre Franklin Black"/>
              </a:rPr>
              <a:t> THERMOSTATS</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7834793"/>
            <a:ext cx="7864622" cy="1288917"/>
            <a:chOff x="1175344" y="8486147"/>
            <a:chExt cx="7864622" cy="1288917"/>
          </a:xfrm>
        </p:grpSpPr>
        <p:sp>
          <p:nvSpPr>
            <p:cNvPr id="394" name="Google Shape;394;p1"/>
            <p:cNvSpPr/>
            <p:nvPr/>
          </p:nvSpPr>
          <p:spPr>
            <a:xfrm>
              <a:off x="1175344" y="8486147"/>
              <a:ext cx="7864622"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86343"/>
              <a:ext cx="880533" cy="1188721"/>
            </a:xfrm>
            <a:prstGeom prst="rect">
              <a:avLst/>
            </a:prstGeom>
            <a:noFill/>
            <a:ln>
              <a:noFill/>
            </a:ln>
          </p:spPr>
        </p:pic>
        <p:pic>
          <p:nvPicPr>
            <p:cNvPr id="396" name="Google Shape;396;p1"/>
            <p:cNvPicPr preferRelativeResize="0"/>
            <p:nvPr/>
          </p:nvPicPr>
          <p:blipFill>
            <a:blip r:embed="rId5"/>
            <a:srcRect/>
            <a:stretch/>
          </p:blipFill>
          <p:spPr>
            <a:xfrm>
              <a:off x="3757678" y="8583392"/>
              <a:ext cx="880532" cy="1188719"/>
            </a:xfrm>
            <a:prstGeom prst="rect">
              <a:avLst/>
            </a:prstGeom>
            <a:noFill/>
            <a:ln>
              <a:noFill/>
            </a:ln>
          </p:spPr>
        </p:pic>
        <p:pic>
          <p:nvPicPr>
            <p:cNvPr id="397" name="Google Shape;397;p1"/>
            <p:cNvPicPr preferRelativeResize="0"/>
            <p:nvPr/>
          </p:nvPicPr>
          <p:blipFill>
            <a:blip r:embed="rId6"/>
            <a:srcRect/>
            <a:stretch/>
          </p:blipFill>
          <p:spPr>
            <a:xfrm>
              <a:off x="1458636" y="8586528"/>
              <a:ext cx="876019" cy="1182626"/>
            </a:xfrm>
            <a:prstGeom prst="rect">
              <a:avLst/>
            </a:prstGeom>
            <a:noFill/>
            <a:ln>
              <a:noFill/>
            </a:ln>
          </p:spPr>
        </p:pic>
      </p:grpSp>
      <p:sp>
        <p:nvSpPr>
          <p:cNvPr id="398" name="Google Shape;398;p1"/>
          <p:cNvSpPr txBox="1"/>
          <p:nvPr/>
        </p:nvSpPr>
        <p:spPr>
          <a:xfrm>
            <a:off x="5156522" y="7917471"/>
            <a:ext cx="410497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Occupants can save up to 10% per year on heating and cooling by turning the thermostat back 7°-10°F for eight hours a day.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5" name="Google Shape;405;p2"/>
          <p:cNvSpPr txBox="1"/>
          <p:nvPr/>
        </p:nvSpPr>
        <p:spPr>
          <a:xfrm>
            <a:off x="4176300" y="6585750"/>
            <a:ext cx="13794900" cy="3516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Energy is wasted when HVAC systems heat or cool homes to the same temperatures all the time.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Programmable thermostats save money and energy by automatically adjusting the temperature at certain times of the day.</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So-called “smart” thermostats have even more sophisticated capabilities.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If every home used a smart thermostat, we would save 56 trillion BTUs of energy per year.</a:t>
            </a:r>
            <a:endParaRPr sz="2400">
              <a:solidFill>
                <a:schemeClr val="dk1"/>
              </a:solidFill>
              <a:latin typeface="Lato"/>
              <a:ea typeface="Lato"/>
              <a:cs typeface="Lato"/>
              <a:sym typeface="Lato"/>
            </a:endParaRPr>
          </a:p>
        </p:txBody>
      </p:sp>
      <p:pic>
        <p:nvPicPr>
          <p:cNvPr id="406" name="Google Shape;406;p2"/>
          <p:cNvPicPr preferRelativeResize="0">
            <a:picLocks noGrp="1"/>
          </p:cNvPicPr>
          <p:nvPr>
            <p:ph type="pic" idx="2"/>
          </p:nvPr>
        </p:nvPicPr>
        <p:blipFill rotWithShape="1">
          <a:blip r:embed="rId3">
            <a:alphaModFix/>
          </a:blip>
          <a:srcRect t="24778" b="24777"/>
          <a:stretch/>
        </p:blipFill>
        <p:spPr>
          <a:xfrm>
            <a:off x="0" y="190500"/>
            <a:ext cx="18288000" cy="6135144"/>
          </a:xfrm>
          <a:prstGeom prst="rect">
            <a:avLst/>
          </a:prstGeom>
          <a:solidFill>
            <a:srgbClr val="F2F2F2"/>
          </a:solidFill>
          <a:ln>
            <a:noFill/>
          </a:ln>
        </p:spPr>
      </p:pic>
      <p:sp>
        <p:nvSpPr>
          <p:cNvPr id="407" name="Google Shape;407;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4" name="Google Shape;414;p3"/>
          <p:cNvSpPr txBox="1"/>
          <p:nvPr/>
        </p:nvSpPr>
        <p:spPr>
          <a:xfrm>
            <a:off x="11461316" y="1118266"/>
            <a:ext cx="6375600" cy="8219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Programmable thermostats adjust temperatures according to a set schedule.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Electronic thermostats with adaptive recovery technology “learn” from experience how to most efficiently change from one temperature to another.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Smart thermostats: </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Can be programmed to automatically adjust temperatures when occupants are home, away, or asleep. </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Can</a:t>
            </a:r>
            <a:r>
              <a:rPr lang="en-US" sz="2400" b="0" i="0" u="none" strike="noStrike" cap="none">
                <a:solidFill>
                  <a:schemeClr val="dk1"/>
                </a:solidFill>
                <a:latin typeface="Libre Franklin"/>
                <a:ea typeface="Libre Franklin"/>
                <a:cs typeface="Libre Franklin"/>
                <a:sym typeface="Libre Franklin"/>
              </a:rPr>
              <a:t> also be controlled remotely.</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a:t>
            </a:r>
            <a:r>
              <a:rPr lang="en-US" sz="2400" b="0" i="0" u="none" strike="noStrike" cap="none">
                <a:solidFill>
                  <a:schemeClr val="dk1"/>
                </a:solidFill>
                <a:latin typeface="Libre Franklin"/>
                <a:ea typeface="Libre Franklin"/>
                <a:cs typeface="Libre Franklin"/>
                <a:sym typeface="Libre Franklin"/>
              </a:rPr>
              <a:t>an be used to track and manage energy use.</a:t>
            </a:r>
            <a:endParaRPr sz="2400" b="0" i="0" u="none" strike="noStrike" cap="none">
              <a:solidFill>
                <a:schemeClr val="dk1"/>
              </a:solidFill>
              <a:latin typeface="Lato"/>
              <a:ea typeface="Lato"/>
              <a:cs typeface="Lato"/>
              <a:sym typeface="Lato"/>
            </a:endParaRPr>
          </a:p>
        </p:txBody>
      </p:sp>
      <p:pic>
        <p:nvPicPr>
          <p:cNvPr id="415" name="Google Shape;415;p3"/>
          <p:cNvPicPr preferRelativeResize="0">
            <a:picLocks noGrp="1"/>
          </p:cNvPicPr>
          <p:nvPr>
            <p:ph type="pic" idx="2"/>
          </p:nvPr>
        </p:nvPicPr>
        <p:blipFill rotWithShape="1">
          <a:blip r:embed="rId3">
            <a:alphaModFix/>
          </a:blip>
          <a:srcRect r="9136"/>
          <a:stretch/>
        </p:blipFill>
        <p:spPr>
          <a:xfrm>
            <a:off x="4054480" y="203519"/>
            <a:ext cx="6888697" cy="10083481"/>
          </a:xfrm>
          <a:prstGeom prst="rect">
            <a:avLst/>
          </a:prstGeom>
          <a:solidFill>
            <a:srgbClr val="F2F2F2"/>
          </a:solidFill>
          <a:ln>
            <a:noFill/>
          </a:ln>
        </p:spPr>
      </p:pic>
      <p:sp>
        <p:nvSpPr>
          <p:cNvPr id="416" name="Google Shape;416;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400</Words>
  <Application>Microsoft Office PowerPoint</Application>
  <PresentationFormat>Custom</PresentationFormat>
  <Paragraphs>26</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Libre Franklin</vt:lpstr>
      <vt:lpstr>Libre Franklin Black</vt:lpstr>
      <vt:lpstr>Lato Black</vt:lpstr>
      <vt:lpstr>Calibri</vt:lpstr>
      <vt:lpstr>Noto Sans Symbols</vt:lpstr>
      <vt:lpstr>Arial</vt:lpstr>
      <vt:lpstr>Franklin Gothic</vt:lpstr>
      <vt:lpstr>Lato</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2022-04-27T19:46:55Z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