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metal ducts are located in an unconditioned space, high-R thermal insulation with a vapor barrier can help prevent heat gain or loss through the duct walls and keeps condensation from forming on the ducts. This practice improves both the efficiency and comfort of HVAC systems.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duct insulation is missing or inadequate, the amount of heat lost or gained as conditioned air travels through the cooling or heating system can be significant. This is especially true when ducts are located in an uninsulated attic or crawlspace. Insulation significantly reduces this energy loss and helps ensure conditioned air is effectively distributed from the air handler to a home’s living spaces.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High-performance ducts should be insulated and sealed at or above levels required for code. The ENERGY STAR program requires a minimum of R-8 duct insulation for ducts located in unconditioned spaces such as attics. Ducts should also be encapsulated in a minimum 1.5 inches of spray foam and buried under a certain volume of blown-in insulation, depending on the climate zone. ENERGY STAR also sets a maximum </a:t>
            </a:r>
            <a:r>
              <a:rPr lang="en-US" dirty="0" err="1"/>
              <a:t>allowabale</a:t>
            </a:r>
            <a:r>
              <a:rPr lang="en-US" dirty="0"/>
              <a:t> rate for duct leakage.</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104256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27/04/2022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671483"/>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739676"/>
            <a:ext cx="7478859" cy="2179058"/>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High-R duct insulation:</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Reduces energy loss through supply and return ducts.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Keeps condensation from forming on the ducts.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Improves efficiency and comfort of the HVAC system.</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p:blipFill>
        <p:spPr>
          <a:xfrm>
            <a:off x="9773744" y="701845"/>
            <a:ext cx="7478859" cy="9132624"/>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671483"/>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7600515"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HVAC: HIGH-R </a:t>
            </a:r>
            <a:r>
              <a:rPr lang="en-US" sz="6600" dirty="0">
                <a:solidFill>
                  <a:srgbClr val="00853D"/>
                </a:solidFill>
                <a:latin typeface="Franklin Gothic Heavy" panose="020B0903020102020204" pitchFamily="34" charset="0"/>
              </a:rPr>
              <a:t>DUCT</a:t>
            </a:r>
            <a:r>
              <a:rPr lang="en-US" sz="6600" dirty="0">
                <a:solidFill>
                  <a:srgbClr val="000000"/>
                </a:solidFill>
                <a:latin typeface="Franklin Gothic Heavy" panose="020B0903020102020204" pitchFamily="34" charset="0"/>
              </a:rPr>
              <a:t> INSULATION</a:t>
            </a:r>
            <a:endParaRPr lang="en-US" sz="6600" dirty="0">
              <a:latin typeface="Franklin Gothic Heavy" panose="020B0903020102020204" pitchFamily="34" charset="0"/>
            </a:endParaRPr>
          </a:p>
        </p:txBody>
      </p:sp>
      <p:grpSp>
        <p:nvGrpSpPr>
          <p:cNvPr id="2" name="Group 1">
            <a:extLst>
              <a:ext uri="{FF2B5EF4-FFF2-40B4-BE49-F238E27FC236}">
                <a16:creationId xmlns:a16="http://schemas.microsoft.com/office/drawing/2014/main" id="{E00FAFAB-C413-4F19-B9CC-6C6C907C403C}"/>
              </a:ext>
            </a:extLst>
          </p:cNvPr>
          <p:cNvGrpSpPr/>
          <p:nvPr/>
        </p:nvGrpSpPr>
        <p:grpSpPr>
          <a:xfrm>
            <a:off x="1473200" y="7585852"/>
            <a:ext cx="2685143" cy="1283007"/>
            <a:chOff x="1168400" y="8511138"/>
            <a:chExt cx="2685143" cy="1283007"/>
          </a:xfrm>
        </p:grpSpPr>
        <p:sp>
          <p:nvSpPr>
            <p:cNvPr id="5" name="Rectangle 4">
              <a:extLst>
                <a:ext uri="{FF2B5EF4-FFF2-40B4-BE49-F238E27FC236}">
                  <a16:creationId xmlns:a16="http://schemas.microsoft.com/office/drawing/2014/main" id="{663E8C36-E744-44E2-97B7-E502D4040295}"/>
                </a:ext>
              </a:extLst>
            </p:cNvPr>
            <p:cNvSpPr/>
            <p:nvPr/>
          </p:nvSpPr>
          <p:spPr>
            <a:xfrm>
              <a:off x="1168400" y="8511138"/>
              <a:ext cx="2685143"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5615" y="8597293"/>
              <a:ext cx="880533" cy="1188721"/>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58636" y="8586528"/>
              <a:ext cx="876019" cy="1182626"/>
            </a:xfrm>
            <a:prstGeom prst="rect">
              <a:avLst/>
            </a:prstGeom>
          </p:spPr>
        </p:pic>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2529457" y="2084681"/>
            <a:ext cx="4807134" cy="6117637"/>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Missing or inadequate duct insulation can result in significant heat gain and loss.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Energy loss is greater when ducts are located in an uninsulated attic or crawlspace.</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Insulation significantly reduces energy loss and helps ensure conditioned air is effectively distributed from the air handler to a home’s living spaces.</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4112624" y="1363544"/>
            <a:ext cx="7543800" cy="7973568"/>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82665" y="2111924"/>
            <a:ext cx="6657584" cy="1016000"/>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0247753" y="2926538"/>
            <a:ext cx="7437123" cy="6117637"/>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High-performance ducts should be insulated and sealed at or above levels required for code. They should also be “buried and encapsulated.”</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ENERGY STAR program requirements:</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Minimum of R-8 duct insulation for ducts located in unconditioned spaces such as attics. </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Encapsulated with a minimum 1.5 inches of spray foam.</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Ducts must be buried under a certain volume of blown-in insulation.</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Maximum rate for duct leakage.</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792481" y="3712457"/>
            <a:ext cx="8449490" cy="4807000"/>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11065" y="211192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619426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2850</TotalTime>
  <Words>362</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vt:lpstr>
      <vt:lpstr>Calibri</vt:lpstr>
      <vt:lpstr>Lato Black</vt:lpstr>
      <vt:lpstr>Wingdings</vt:lpstr>
      <vt:lpstr>Franklin Gothic Demi</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321</cp:revision>
  <dcterms:created xsi:type="dcterms:W3CDTF">2017-04-03T13:46:27Z</dcterms:created>
  <dcterms:modified xsi:type="dcterms:W3CDTF">2022-04-27T19:59:11Z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