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62609" autoAdjust="0"/>
  </p:normalViewPr>
  <p:slideViewPr>
    <p:cSldViewPr snapToGrid="0">
      <p:cViewPr varScale="1">
        <p:scale>
          <a:sx n="28" d="100"/>
          <a:sy n="28" d="100"/>
        </p:scale>
        <p:origin x="1866" y="3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HVAC refers to the three disciplines of Heating, Ventilating, and Air-Conditioning. Such systems include mechanical components such as compressors, boilers, and furnaces, as well as ventilation systems, ducts, and controls such as thermostats. High performance HVAC systems can save energy, lower utility bills and offer superior comfort and enhanced durability.</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Heating and cooling account for about half of a typical home’s energy usage. High performance HVAC systems are critical for lowering energy use and costs for individual homeowners and for collectively lowering energy consumption across the country.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Certified heating and cooling products, which include everything from room and central air conditioners and heating systems to ventilation fans and smart thermostats, are verified to perform at or above established thresholds. Choose ENERGY STAR certified heating and cooling equipment for even greater energy savings. Remember that performance depends on quality installation and verification, including proper duct sealing, if applicable.</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27/04/2022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578534"/>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646727"/>
            <a:ext cx="7772400" cy="2733056"/>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High performance HVAC systems:</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Include mechanical components, ventilation systems, ducts, and controls.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Can save energy, lower utility bills and offer superior comfort and enhanced durability.</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10078820" y="3516404"/>
            <a:ext cx="7321296" cy="5157216"/>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57853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1748157"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HVAC: </a:t>
            </a:r>
            <a:r>
              <a:rPr lang="en-US" sz="6600" dirty="0">
                <a:solidFill>
                  <a:srgbClr val="00853D"/>
                </a:solidFill>
                <a:latin typeface="Franklin Gothic Heavy" panose="020B0903020102020204" pitchFamily="34" charset="0"/>
              </a:rPr>
              <a:t>HIGH-PERFORMANCE</a:t>
            </a:r>
            <a:r>
              <a:rPr lang="en-US" sz="6600" dirty="0">
                <a:solidFill>
                  <a:srgbClr val="000000"/>
                </a:solidFill>
                <a:latin typeface="Franklin Gothic Heavy" panose="020B0903020102020204" pitchFamily="34" charset="0"/>
              </a:rPr>
              <a:t> COMFORT SYSTEMS </a:t>
            </a:r>
            <a:endParaRPr lang="en-US" sz="6600" dirty="0">
              <a:latin typeface="Franklin Gothic Heavy" panose="020B0903020102020204" pitchFamily="34" charset="0"/>
            </a:endParaRPr>
          </a:p>
        </p:txBody>
      </p:sp>
      <p:grpSp>
        <p:nvGrpSpPr>
          <p:cNvPr id="12" name="Group 11">
            <a:extLst>
              <a:ext uri="{FF2B5EF4-FFF2-40B4-BE49-F238E27FC236}">
                <a16:creationId xmlns:a16="http://schemas.microsoft.com/office/drawing/2014/main" id="{CF6137BD-AA3F-4D9E-951B-FD128C4E674B}"/>
              </a:ext>
            </a:extLst>
          </p:cNvPr>
          <p:cNvGrpSpPr/>
          <p:nvPr/>
        </p:nvGrpSpPr>
        <p:grpSpPr>
          <a:xfrm>
            <a:off x="1371600" y="7836285"/>
            <a:ext cx="7302500" cy="1283007"/>
            <a:chOff x="1371600" y="8598230"/>
            <a:chExt cx="7302500" cy="1283007"/>
          </a:xfrm>
        </p:grpSpPr>
        <p:grpSp>
          <p:nvGrpSpPr>
            <p:cNvPr id="21" name="Group 20">
              <a:extLst>
                <a:ext uri="{FF2B5EF4-FFF2-40B4-BE49-F238E27FC236}">
                  <a16:creationId xmlns:a16="http://schemas.microsoft.com/office/drawing/2014/main" id="{0E7C8079-3D84-4D01-AD40-150C83F8592D}"/>
                </a:ext>
              </a:extLst>
            </p:cNvPr>
            <p:cNvGrpSpPr/>
            <p:nvPr/>
          </p:nvGrpSpPr>
          <p:grpSpPr>
            <a:xfrm>
              <a:off x="1371600" y="8598230"/>
              <a:ext cx="7302500" cy="1283007"/>
              <a:chOff x="1168400" y="8511138"/>
              <a:chExt cx="7302500" cy="1283007"/>
            </a:xfrm>
          </p:grpSpPr>
          <p:sp>
            <p:nvSpPr>
              <p:cNvPr id="23" name="Rectangle 22">
                <a:extLst>
                  <a:ext uri="{FF2B5EF4-FFF2-40B4-BE49-F238E27FC236}">
                    <a16:creationId xmlns:a16="http://schemas.microsoft.com/office/drawing/2014/main" id="{ABD32F70-A095-4B5E-A6FF-13F9CE019368}"/>
                  </a:ext>
                </a:extLst>
              </p:cNvPr>
              <p:cNvSpPr/>
              <p:nvPr/>
            </p:nvSpPr>
            <p:spPr>
              <a:xfrm>
                <a:off x="1168400" y="8511138"/>
                <a:ext cx="7302500"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3530FBC6-D943-4E17-A407-AED30ABD2DB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5615" y="8597293"/>
                <a:ext cx="880533" cy="1188721"/>
              </a:xfrm>
              <a:prstGeom prst="rect">
                <a:avLst/>
              </a:prstGeom>
            </p:spPr>
          </p:pic>
          <p:pic>
            <p:nvPicPr>
              <p:cNvPr id="25" name="Picture 24">
                <a:extLst>
                  <a:ext uri="{FF2B5EF4-FFF2-40B4-BE49-F238E27FC236}">
                    <a16:creationId xmlns:a16="http://schemas.microsoft.com/office/drawing/2014/main" id="{D8BCFC4F-D6EC-4E51-ABB9-A70F91D8A56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58636" y="8586528"/>
                <a:ext cx="876019" cy="1182626"/>
              </a:xfrm>
              <a:prstGeom prst="rect">
                <a:avLst/>
              </a:prstGeom>
            </p:spPr>
          </p:pic>
        </p:grpSp>
        <p:sp>
          <p:nvSpPr>
            <p:cNvPr id="26" name="Rectangle 25">
              <a:extLst>
                <a:ext uri="{FF2B5EF4-FFF2-40B4-BE49-F238E27FC236}">
                  <a16:creationId xmlns:a16="http://schemas.microsoft.com/office/drawing/2014/main" id="{9749E90B-94D9-49D9-A254-8A18FF752A28}"/>
                </a:ext>
              </a:extLst>
            </p:cNvPr>
            <p:cNvSpPr/>
            <p:nvPr/>
          </p:nvSpPr>
          <p:spPr>
            <a:xfrm>
              <a:off x="3915095" y="8795554"/>
              <a:ext cx="4532382" cy="923330"/>
            </a:xfrm>
            <a:prstGeom prst="rect">
              <a:avLst/>
            </a:prstGeom>
          </p:spPr>
          <p:txBody>
            <a:bodyPr wrap="square">
              <a:spAutoFit/>
            </a:bodyPr>
            <a:lstStyle/>
            <a:p>
              <a:r>
                <a:rPr lang="en-US" sz="1800" dirty="0">
                  <a:latin typeface="Franklin Gothic Book" panose="020B0503020102020204" pitchFamily="34" charset="0"/>
                  <a:ea typeface="Times New Roman" panose="02020603050405020304" pitchFamily="18" charset="0"/>
                </a:rPr>
                <a:t>ENERGY STAR certified heating and cooling equipment, when properly installed, can yield annual energy bill savings of 10 to 30%.  </a:t>
              </a:r>
            </a:p>
          </p:txBody>
        </p:sp>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5715000" y="7141124"/>
            <a:ext cx="11333481" cy="2516223"/>
          </a:xfrm>
          <a:prstGeom prst="rect">
            <a:avLst/>
          </a:prstGeom>
          <a:noFill/>
        </p:spPr>
        <p:txBody>
          <a:bodyPr wrap="square" numCol="2" spcCol="365760" rtlCol="0">
            <a:no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Heating and cooling account for about half of a typical home’s energy usage.</a:t>
            </a:r>
          </a:p>
          <a:p>
            <a:pPr>
              <a:lnSpc>
                <a:spcPct val="150000"/>
              </a:lnSpc>
            </a:pPr>
            <a:endParaRPr lang="en-US" sz="24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High performance HVAC systems are critical for lowering energy use and costs for individual homeowners and for collectively lowering energy consumption across the country. </a:t>
            </a:r>
            <a:endParaRPr lang="en-US" sz="2400" dirty="0"/>
          </a:p>
        </p:txBody>
      </p:sp>
      <p:sp>
        <p:nvSpPr>
          <p:cNvPr id="8" name="Freeform 7"/>
          <p:cNvSpPr/>
          <p:nvPr/>
        </p:nvSpPr>
        <p:spPr>
          <a:xfrm flipH="1">
            <a:off x="5105400" y="7229171"/>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6468" b="16468"/>
          <a:stretch/>
        </p:blipFill>
        <p:spPr>
          <a:xfrm>
            <a:off x="0" y="190500"/>
            <a:ext cx="18288000" cy="6135144"/>
          </a:xfr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11095974" y="2780261"/>
            <a:ext cx="5820426" cy="5563639"/>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Certified heating and cooling products are verified for more efficient performance</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Choose ENERGY STAR certified heating and cooling equipment for even greater energy savings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Remember that performance depends on quality installation and verification, including proper duct sealing, if applicable</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p:blipFill>
        <p:spPr>
          <a:xfrm>
            <a:off x="4597070" y="1943100"/>
            <a:ext cx="5624945" cy="6860771"/>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2856</TotalTime>
  <Words>318</Words>
  <Application>Microsoft Office PowerPoint</Application>
  <PresentationFormat>Custom</PresentationFormat>
  <Paragraphs>21</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vt:lpstr>
      <vt:lpstr>Lato Black</vt:lpstr>
      <vt:lpstr>Calibri</vt:lpstr>
      <vt:lpstr>Wingdings</vt:lpstr>
      <vt:lpstr>Franklin Gothic Demi</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320</cp:revision>
  <dcterms:created xsi:type="dcterms:W3CDTF">2017-04-03T13:46:27Z</dcterms:created>
  <dcterms:modified xsi:type="dcterms:W3CDTF">2022-04-27T18:31:09Z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