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qpSnPCLmoWrJgwko8eI2EJBda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32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High-efficiency boilers produce hot water that can be used to heat homes through several different distribution methods. The hot water can be sent through loops in the floor or through metal radiators mounted along the wall or near the floor; it can also be directed from a water heater to a coil in an air handler equipped with a fan, which blows air through supply air ducts to the home. Most combustion boilers are fueled by natural gas, but water may also be heated or preheated by a solar thermal water heating system or by a geothermal heat pump. </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the U.S. Energy Information Administration (EIA), up to 11% of existing households use some form of hot water or steam heat. Choosing a high-performance boiler can significantly reduce heating costs. Often, the same appliance can also supply domestic water heating.</a:t>
            </a:r>
            <a:endParaRPr/>
          </a:p>
        </p:txBody>
      </p:sp>
      <p:sp>
        <p:nvSpPr>
          <p:cNvPr id="401" name="Google Shape;4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highest performing boiler should be selected to meet the design heating load of the project. High-performance boilers include sealed-combustion, direct-vent boilers, which can have Annual Fuel Utilization Efficiencies (AFUE) exceeding 94%. These are also the safest boilers to install inside a home because they release combustion byproducts directly to the outdoors. The boiler and distribution system should be sized to meet the calculated heating load for the home. Select a boiler with a modulating burner for increased efficiency.</a:t>
            </a:r>
            <a:endParaRPr dirty="0"/>
          </a:p>
        </p:txBody>
      </p:sp>
      <p:sp>
        <p:nvSpPr>
          <p:cNvPr id="418" name="Google Shape;4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137131"/>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041100" y="4205325"/>
            <a:ext cx="9146700" cy="427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High-</a:t>
            </a:r>
            <a:r>
              <a:rPr lang="en-US" sz="3200">
                <a:solidFill>
                  <a:srgbClr val="60BB46"/>
                </a:solidFill>
                <a:latin typeface="Franklin Gothic"/>
                <a:ea typeface="Franklin Gothic"/>
                <a:cs typeface="Franklin Gothic"/>
                <a:sym typeface="Franklin Gothic"/>
              </a:rPr>
              <a:t>e</a:t>
            </a:r>
            <a:r>
              <a:rPr lang="en-US" sz="3200" b="0" i="0" u="none" strike="noStrike" cap="none">
                <a:solidFill>
                  <a:srgbClr val="60BB46"/>
                </a:solidFill>
                <a:latin typeface="Franklin Gothic"/>
                <a:ea typeface="Franklin Gothic"/>
                <a:cs typeface="Franklin Gothic"/>
                <a:sym typeface="Franklin Gothic"/>
              </a:rPr>
              <a:t>fficiency boilers: </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Produce hot water that is used to heat homes.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send hot water through loops in the floor or metal radiators.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direct water from a water heater to a coil in an air handler equipped with a fan.</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Often rely on natural gas, but can also rely on solar thermal heating or geothermal heat pumps.</a:t>
            </a:r>
            <a:endParaRPr sz="2400">
              <a:solidFill>
                <a:srgbClr val="231F20"/>
              </a:solidFill>
              <a:latin typeface="Libre Franklin"/>
              <a:ea typeface="Libre Franklin"/>
              <a:cs typeface="Libre Franklin"/>
              <a:sym typeface="Libre Franklin"/>
            </a:endParaRPr>
          </a:p>
        </p:txBody>
      </p:sp>
      <p:pic>
        <p:nvPicPr>
          <p:cNvPr id="390" name="Google Shape;390;p1"/>
          <p:cNvPicPr preferRelativeResize="0">
            <a:picLocks noGrp="1"/>
          </p:cNvPicPr>
          <p:nvPr>
            <p:ph type="pic" idx="2"/>
          </p:nvPr>
        </p:nvPicPr>
        <p:blipFill rotWithShape="1">
          <a:blip r:embed="rId3">
            <a:alphaModFix/>
          </a:blip>
          <a:srcRect l="6799" t="5698" b="5698"/>
          <a:stretch/>
        </p:blipFill>
        <p:spPr>
          <a:xfrm>
            <a:off x="10744200" y="190503"/>
            <a:ext cx="7083677" cy="10096497"/>
          </a:xfrm>
          <a:prstGeom prst="rect">
            <a:avLst/>
          </a:prstGeom>
          <a:solidFill>
            <a:srgbClr val="F2F2F2"/>
          </a:solidFill>
          <a:ln>
            <a:noFill/>
          </a:ln>
        </p:spPr>
      </p:pic>
      <p:sp>
        <p:nvSpPr>
          <p:cNvPr id="391" name="Google Shape;391;p1"/>
          <p:cNvSpPr/>
          <p:nvPr/>
        </p:nvSpPr>
        <p:spPr>
          <a:xfrm>
            <a:off x="0" y="3137131"/>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345016"/>
            <a:ext cx="9522300" cy="23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a:t>
            </a:r>
            <a:r>
              <a:rPr lang="en-US" sz="6600">
                <a:solidFill>
                  <a:srgbClr val="00853D"/>
                </a:solidFill>
                <a:latin typeface="Libre Franklin Black"/>
                <a:ea typeface="Libre Franklin Black"/>
                <a:cs typeface="Libre Franklin Black"/>
                <a:sym typeface="Libre Franklin Black"/>
              </a:rPr>
              <a:t>HIGH-EFFICIENCY</a:t>
            </a:r>
            <a:r>
              <a:rPr lang="en-US" sz="6600">
                <a:solidFill>
                  <a:srgbClr val="000000"/>
                </a:solidFill>
                <a:latin typeface="Libre Franklin Black"/>
                <a:ea typeface="Libre Franklin Black"/>
                <a:cs typeface="Libre Franklin Black"/>
                <a:sym typeface="Libre Franklin Black"/>
              </a:rPr>
              <a:t> BOILERS</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722427"/>
            <a:ext cx="3741530" cy="1283007"/>
            <a:chOff x="1168400" y="8511138"/>
            <a:chExt cx="3741530" cy="1283007"/>
          </a:xfrm>
        </p:grpSpPr>
        <p:sp>
          <p:nvSpPr>
            <p:cNvPr id="394" name="Google Shape;394;p1"/>
            <p:cNvSpPr/>
            <p:nvPr/>
          </p:nvSpPr>
          <p:spPr>
            <a:xfrm>
              <a:off x="1168400" y="8511138"/>
              <a:ext cx="3741530"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3757107" y="8591145"/>
              <a:ext cx="876019" cy="1182626"/>
            </a:xfrm>
            <a:prstGeom prst="rect">
              <a:avLst/>
            </a:prstGeom>
            <a:noFill/>
            <a:ln>
              <a:noFill/>
            </a:ln>
          </p:spPr>
        </p:pic>
        <p:pic>
          <p:nvPicPr>
            <p:cNvPr id="397" name="Google Shape;397;p1"/>
            <p:cNvPicPr preferRelativeResize="0"/>
            <p:nvPr/>
          </p:nvPicPr>
          <p:blipFill>
            <a:blip r:embed="rId6"/>
            <a:srcRect/>
            <a:stretch/>
          </p:blipFill>
          <p:spPr>
            <a:xfrm>
              <a:off x="1458636"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4" name="Google Shape;404;p2"/>
          <p:cNvSpPr txBox="1"/>
          <p:nvPr/>
        </p:nvSpPr>
        <p:spPr>
          <a:xfrm>
            <a:off x="1371600" y="2193777"/>
            <a:ext cx="7245626" cy="1685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According to the U.S. Energy Information Administration (EIA), up to 11% of existing households use some form of hot water or steam heat. </a:t>
            </a:r>
            <a:endParaRPr sz="2400">
              <a:solidFill>
                <a:schemeClr val="dk1"/>
              </a:solidFill>
              <a:latin typeface="Lato"/>
              <a:ea typeface="Lato"/>
              <a:cs typeface="Lato"/>
              <a:sym typeface="Lato"/>
            </a:endParaRPr>
          </a:p>
        </p:txBody>
      </p:sp>
      <p:sp>
        <p:nvSpPr>
          <p:cNvPr id="405" name="Google Shape;405;p2"/>
          <p:cNvSpPr txBox="1"/>
          <p:nvPr/>
        </p:nvSpPr>
        <p:spPr>
          <a:xfrm>
            <a:off x="8866652" y="2193776"/>
            <a:ext cx="4203304" cy="1685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Choosing a high-performance boiler can significantly reduce heating costs.</a:t>
            </a:r>
            <a:endParaRPr sz="2400">
              <a:solidFill>
                <a:schemeClr val="dk1"/>
              </a:solidFill>
              <a:latin typeface="Lato"/>
              <a:ea typeface="Lato"/>
              <a:cs typeface="Lato"/>
              <a:sym typeface="Lato"/>
            </a:endParaRPr>
          </a:p>
        </p:txBody>
      </p:sp>
      <p:sp>
        <p:nvSpPr>
          <p:cNvPr id="406" name="Google Shape;406;p2"/>
          <p:cNvSpPr txBox="1"/>
          <p:nvPr/>
        </p:nvSpPr>
        <p:spPr>
          <a:xfrm>
            <a:off x="13517693" y="2193776"/>
            <a:ext cx="4064633" cy="1685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Often, the same appliance can also supply domestic water heating.</a:t>
            </a:r>
            <a:endParaRPr sz="2400">
              <a:solidFill>
                <a:schemeClr val="dk1"/>
              </a:solidFill>
              <a:latin typeface="Lato"/>
              <a:ea typeface="Lato"/>
              <a:cs typeface="Lato"/>
              <a:sym typeface="Lato"/>
            </a:endParaRPr>
          </a:p>
        </p:txBody>
      </p:sp>
      <p:sp>
        <p:nvSpPr>
          <p:cNvPr id="407" name="Google Shape;407;p2"/>
          <p:cNvSpPr txBox="1"/>
          <p:nvPr/>
        </p:nvSpPr>
        <p:spPr>
          <a:xfrm>
            <a:off x="1371600" y="1104366"/>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01</a:t>
            </a:r>
            <a:endParaRPr sz="3600">
              <a:solidFill>
                <a:schemeClr val="dk1"/>
              </a:solidFill>
              <a:latin typeface="Libre Franklin Black"/>
              <a:ea typeface="Libre Franklin Black"/>
              <a:cs typeface="Libre Franklin Black"/>
              <a:sym typeface="Libre Franklin Black"/>
            </a:endParaRPr>
          </a:p>
        </p:txBody>
      </p:sp>
      <p:sp>
        <p:nvSpPr>
          <p:cNvPr id="408" name="Google Shape;408;p2"/>
          <p:cNvSpPr txBox="1"/>
          <p:nvPr/>
        </p:nvSpPr>
        <p:spPr>
          <a:xfrm>
            <a:off x="8866651" y="1083210"/>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02</a:t>
            </a:r>
            <a:endParaRPr sz="3600">
              <a:solidFill>
                <a:schemeClr val="dk1"/>
              </a:solidFill>
              <a:latin typeface="Libre Franklin Black"/>
              <a:ea typeface="Libre Franklin Black"/>
              <a:cs typeface="Libre Franklin Black"/>
              <a:sym typeface="Libre Franklin Black"/>
            </a:endParaRPr>
          </a:p>
        </p:txBody>
      </p:sp>
      <p:sp>
        <p:nvSpPr>
          <p:cNvPr id="409" name="Google Shape;409;p2"/>
          <p:cNvSpPr txBox="1"/>
          <p:nvPr/>
        </p:nvSpPr>
        <p:spPr>
          <a:xfrm>
            <a:off x="13517693" y="1117028"/>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03</a:t>
            </a:r>
            <a:endParaRPr sz="3600">
              <a:solidFill>
                <a:schemeClr val="dk1"/>
              </a:solidFill>
              <a:latin typeface="Libre Franklin Black"/>
              <a:ea typeface="Libre Franklin Black"/>
              <a:cs typeface="Libre Franklin Black"/>
              <a:sym typeface="Libre Franklin Black"/>
            </a:endParaRPr>
          </a:p>
        </p:txBody>
      </p:sp>
      <p:sp>
        <p:nvSpPr>
          <p:cNvPr id="410" name="Google Shape;410;p2"/>
          <p:cNvSpPr/>
          <p:nvPr/>
        </p:nvSpPr>
        <p:spPr>
          <a:xfrm>
            <a:off x="1563400" y="1784515"/>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11" name="Google Shape;411;p2"/>
          <p:cNvSpPr/>
          <p:nvPr/>
        </p:nvSpPr>
        <p:spPr>
          <a:xfrm>
            <a:off x="8982764" y="1763359"/>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12" name="Google Shape;412;p2"/>
          <p:cNvSpPr/>
          <p:nvPr/>
        </p:nvSpPr>
        <p:spPr>
          <a:xfrm>
            <a:off x="13633806" y="1797177"/>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13" name="Google Shape;413;p2"/>
          <p:cNvPicPr preferRelativeResize="0">
            <a:picLocks noGrp="1"/>
          </p:cNvPicPr>
          <p:nvPr>
            <p:ph type="pic" idx="2"/>
          </p:nvPr>
        </p:nvPicPr>
        <p:blipFill rotWithShape="1">
          <a:blip r:embed="rId3">
            <a:alphaModFix/>
          </a:blip>
          <a:srcRect t="10287" b="7554"/>
          <a:stretch/>
        </p:blipFill>
        <p:spPr>
          <a:xfrm>
            <a:off x="7111467" y="5302249"/>
            <a:ext cx="8089504" cy="4984751"/>
          </a:xfrm>
          <a:prstGeom prst="rect">
            <a:avLst/>
          </a:prstGeom>
          <a:solidFill>
            <a:srgbClr val="F2F2F2"/>
          </a:solidFill>
          <a:ln>
            <a:noFill/>
          </a:ln>
        </p:spPr>
      </p:pic>
      <p:sp>
        <p:nvSpPr>
          <p:cNvPr id="414" name="Google Shape;414;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21" name="Google Shape;421;p3"/>
          <p:cNvSpPr txBox="1"/>
          <p:nvPr/>
        </p:nvSpPr>
        <p:spPr>
          <a:xfrm>
            <a:off x="4213950" y="6889250"/>
            <a:ext cx="13736100" cy="3232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High-performance boilers include sealed-combustion, direct-vent boilers (AFUE &gt; 94%).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These are also the safest boilers to install inside a home because they release combustion byproducts directly to the outdoors.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boiler and distribution system should be sized to meet the calculated heating load for the home.</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Select a boiler with a modulating burner for increased efficiency.</a:t>
            </a:r>
            <a:endParaRPr sz="2400">
              <a:solidFill>
                <a:schemeClr val="dk1"/>
              </a:solidFill>
              <a:latin typeface="Lato"/>
              <a:ea typeface="Lato"/>
              <a:cs typeface="Lato"/>
              <a:sym typeface="Lato"/>
            </a:endParaRPr>
          </a:p>
        </p:txBody>
      </p:sp>
      <p:pic>
        <p:nvPicPr>
          <p:cNvPr id="422" name="Google Shape;422;p3"/>
          <p:cNvPicPr preferRelativeResize="0">
            <a:picLocks noGrp="1"/>
          </p:cNvPicPr>
          <p:nvPr>
            <p:ph type="pic" idx="2"/>
          </p:nvPr>
        </p:nvPicPr>
        <p:blipFill rotWithShape="1">
          <a:blip r:embed="rId3">
            <a:alphaModFix/>
          </a:blip>
          <a:srcRect t="24796" b="24795"/>
          <a:stretch/>
        </p:blipFill>
        <p:spPr>
          <a:xfrm>
            <a:off x="0" y="190500"/>
            <a:ext cx="18288000" cy="6135144"/>
          </a:xfrm>
          <a:prstGeom prst="rect">
            <a:avLst/>
          </a:prstGeom>
          <a:solidFill>
            <a:srgbClr val="F2F2F2"/>
          </a:solidFill>
          <a:ln>
            <a:noFill/>
          </a:ln>
        </p:spPr>
      </p:pic>
      <p:sp>
        <p:nvSpPr>
          <p:cNvPr id="423" name="Google Shape;423;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439</Words>
  <Application>Microsoft Office PowerPoint</Application>
  <PresentationFormat>Custom</PresentationFormat>
  <Paragraphs>26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Libre Franklin Black</vt:lpstr>
      <vt:lpstr>Libre Franklin</vt:lpstr>
      <vt:lpstr>Lato Black</vt:lpstr>
      <vt:lpstr>Lato</vt:lpstr>
      <vt:lpstr>Noto Sans Symbols</vt:lpstr>
      <vt:lpstr>Franklin Gothic</vt:lpstr>
      <vt:lpstr>Calibri</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2</cp:revision>
  <dcterms:created xsi:type="dcterms:W3CDTF">2017-04-03T13:46:27Z</dcterms:created>
  <dcterms:modified xsi:type="dcterms:W3CDTF">2022-04-27T18:59:30Z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