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Y49QY+OTPKFrnaa5LZShAlL0h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ground-source heat pump is an electric heat pump that exchanges heat with the ground or ground water. Ground source heat pumps (often called geothermal heat pumps) take advantage of the fact that the temperature of the earth (below the surface) remains fairly constant.</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average single-family home spends half of its energy use on heating and cooling. Because heat is exchanged with the ground rather than with the outside air, which has more erratic temperatures, ground-source heat pumps are a very efficient source of heating and cooling year round. These pumps can have efficiencies of 300% to 600%, compared to 175% to 250% for central ducted air-source heat pumps.</a:t>
            </a:r>
            <a:endParaRPr/>
          </a:p>
        </p:txBody>
      </p:sp>
      <p:sp>
        <p:nvSpPr>
          <p:cNvPr id="401" name="Google Shape;4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geothermal heat pump exchanges heat with the earth via a system of pipes called a loop, which is buried in the ground (or sometimes, in a pond). Water or a mixture of water and antifreeze circulates through the pipes, exchanging heat with the earth. In winter, heat moves from the ground into the heat exchanger and into the home; in summer, the process is reversed, and heat is released from indoor air into the heat exchanger and ultimately, back into the ground. This heat can also be used to heat domestic water.</a:t>
            </a:r>
            <a:endParaRPr/>
          </a:p>
        </p:txBody>
      </p:sp>
      <p:sp>
        <p:nvSpPr>
          <p:cNvPr id="410" name="Google Shape;4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2898595"/>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3966788"/>
            <a:ext cx="7419900" cy="317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A ground-source heat pump:</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an electric heat pump that exchanges heat with the ground or groundwater.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Takes advantage of the fact that the temperature of the earth (below the surface) remains fairly constant.</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10118891" y="2685286"/>
            <a:ext cx="8169109" cy="6361211"/>
          </a:xfrm>
          <a:prstGeom prst="rect">
            <a:avLst/>
          </a:prstGeom>
          <a:solidFill>
            <a:srgbClr val="F2F2F2"/>
          </a:solidFill>
          <a:ln>
            <a:noFill/>
          </a:ln>
        </p:spPr>
      </p:pic>
      <p:sp>
        <p:nvSpPr>
          <p:cNvPr id="391" name="Google Shape;391;p1"/>
          <p:cNvSpPr/>
          <p:nvPr/>
        </p:nvSpPr>
        <p:spPr>
          <a:xfrm>
            <a:off x="0" y="289859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568116"/>
            <a:ext cx="1345225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a:t>
            </a:r>
            <a:r>
              <a:rPr lang="en-US" sz="6600">
                <a:solidFill>
                  <a:srgbClr val="00853D"/>
                </a:solidFill>
                <a:latin typeface="Libre Franklin Black"/>
                <a:ea typeface="Libre Franklin Black"/>
                <a:cs typeface="Libre Franklin Black"/>
                <a:sym typeface="Libre Franklin Black"/>
              </a:rPr>
              <a:t>GEOTHERMAL</a:t>
            </a:r>
            <a:r>
              <a:rPr lang="en-US" sz="6600">
                <a:solidFill>
                  <a:srgbClr val="000000"/>
                </a:solidFill>
                <a:latin typeface="Libre Franklin Black"/>
                <a:ea typeface="Libre Franklin Black"/>
                <a:cs typeface="Libre Franklin Black"/>
                <a:sym typeface="Libre Franklin Black"/>
              </a:rPr>
              <a:t> HEAT PUMPS</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93526" y="7763490"/>
            <a:ext cx="3822241" cy="1283007"/>
            <a:chOff x="1168400" y="8511138"/>
            <a:chExt cx="3822241" cy="1283007"/>
          </a:xfrm>
        </p:grpSpPr>
        <p:sp>
          <p:nvSpPr>
            <p:cNvPr id="394" name="Google Shape;394;p1"/>
            <p:cNvSpPr/>
            <p:nvPr/>
          </p:nvSpPr>
          <p:spPr>
            <a:xfrm>
              <a:off x="1168400" y="8511138"/>
              <a:ext cx="3822241"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7293"/>
              <a:ext cx="880533" cy="1188721"/>
            </a:xfrm>
            <a:prstGeom prst="rect">
              <a:avLst/>
            </a:prstGeom>
            <a:noFill/>
            <a:ln>
              <a:noFill/>
            </a:ln>
          </p:spPr>
        </p:pic>
        <p:pic>
          <p:nvPicPr>
            <p:cNvPr id="396" name="Google Shape;396;p1"/>
            <p:cNvPicPr preferRelativeResize="0"/>
            <p:nvPr/>
          </p:nvPicPr>
          <p:blipFill>
            <a:blip r:embed="rId5"/>
            <a:srcRect/>
            <a:stretch/>
          </p:blipFill>
          <p:spPr>
            <a:xfrm>
              <a:off x="3757678" y="8580435"/>
              <a:ext cx="880532" cy="1188719"/>
            </a:xfrm>
            <a:prstGeom prst="rect">
              <a:avLst/>
            </a:prstGeom>
            <a:noFill/>
            <a:ln>
              <a:noFill/>
            </a:ln>
          </p:spPr>
        </p:pic>
        <p:pic>
          <p:nvPicPr>
            <p:cNvPr id="397" name="Google Shape;397;p1"/>
            <p:cNvPicPr preferRelativeResize="0"/>
            <p:nvPr/>
          </p:nvPicPr>
          <p:blipFill>
            <a:blip r:embed="rId6"/>
            <a:srcRect/>
            <a:stretch/>
          </p:blipFill>
          <p:spPr>
            <a:xfrm>
              <a:off x="1458636"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
          <p:cNvSpPr txBox="1">
            <a:spLocks noGrp="1"/>
          </p:cNvSpPr>
          <p:nvPr>
            <p:ph type="body" idx="1"/>
          </p:nvPr>
        </p:nvSpPr>
        <p:spPr>
          <a:xfrm>
            <a:off x="1371600" y="164174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4" name="Google Shape;404;p2"/>
          <p:cNvSpPr txBox="1"/>
          <p:nvPr/>
        </p:nvSpPr>
        <p:spPr>
          <a:xfrm>
            <a:off x="10947936" y="2963538"/>
            <a:ext cx="6546900" cy="7111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average single-family home spends half of its energy use on heating and cooling.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Because heat is exchanged with the ground rather than with the outside air, which has more erratic temperatures, ground-source heat pumps are a very efficient source of heating and cooling year-round.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These pumps can have efficiencies of 300% to 600% compared to 175% to 250% for central ducted air-source heat pumps.</a:t>
            </a:r>
            <a:endParaRPr sz="2400">
              <a:solidFill>
                <a:schemeClr val="dk1"/>
              </a:solidFill>
              <a:latin typeface="Lato"/>
              <a:ea typeface="Lato"/>
              <a:cs typeface="Lato"/>
              <a:sym typeface="Lato"/>
            </a:endParaRPr>
          </a:p>
        </p:txBody>
      </p:sp>
      <p:pic>
        <p:nvPicPr>
          <p:cNvPr id="405" name="Google Shape;405;p2"/>
          <p:cNvPicPr preferRelativeResize="0">
            <a:picLocks noGrp="1"/>
          </p:cNvPicPr>
          <p:nvPr>
            <p:ph type="pic" idx="2"/>
          </p:nvPr>
        </p:nvPicPr>
        <p:blipFill rotWithShape="1">
          <a:blip r:embed="rId3">
            <a:alphaModFix/>
          </a:blip>
          <a:srcRect/>
          <a:stretch/>
        </p:blipFill>
        <p:spPr>
          <a:xfrm>
            <a:off x="1194250" y="2846017"/>
            <a:ext cx="9454679" cy="6823127"/>
          </a:xfrm>
          <a:prstGeom prst="rect">
            <a:avLst/>
          </a:prstGeom>
          <a:solidFill>
            <a:srgbClr val="F2F2F2"/>
          </a:solidFill>
          <a:ln>
            <a:noFill/>
          </a:ln>
        </p:spPr>
      </p:pic>
      <p:sp>
        <p:nvSpPr>
          <p:cNvPr id="406" name="Google Shape;406;p2"/>
          <p:cNvSpPr/>
          <p:nvPr/>
        </p:nvSpPr>
        <p:spPr>
          <a:xfrm>
            <a:off x="0" y="164174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
          <p:cNvSpPr txBox="1">
            <a:spLocks noGrp="1"/>
          </p:cNvSpPr>
          <p:nvPr>
            <p:ph type="body" idx="1"/>
          </p:nvPr>
        </p:nvSpPr>
        <p:spPr>
          <a:xfrm>
            <a:off x="9144000" y="-731336"/>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3" name="Google Shape;413;p3"/>
          <p:cNvSpPr txBox="1"/>
          <p:nvPr/>
        </p:nvSpPr>
        <p:spPr>
          <a:xfrm>
            <a:off x="9331286" y="3624548"/>
            <a:ext cx="8306784" cy="556363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 geothermal heat pump exchanges heat with the earth via a system of pipes called a loop, which is buried in the ground (or sometimes, in a pond).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Water or a mixture of water and antifreeze circulates through the pipes, exchanging heat with the earth.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 winter, heat moves from the ground into the heat exchanger and into the home.</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 summer, heat is released from indoor air into the heat exchanger and ultimately, back into the ground.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This heat can also be used to heat domestic water.</a:t>
            </a:r>
            <a:endParaRPr sz="2400">
              <a:solidFill>
                <a:schemeClr val="dk1"/>
              </a:solidFill>
              <a:latin typeface="Lato"/>
              <a:ea typeface="Lato"/>
              <a:cs typeface="Lato"/>
              <a:sym typeface="Lato"/>
            </a:endParaRPr>
          </a:p>
        </p:txBody>
      </p:sp>
      <p:pic>
        <p:nvPicPr>
          <p:cNvPr id="414" name="Google Shape;414;p3"/>
          <p:cNvPicPr preferRelativeResize="0">
            <a:picLocks noGrp="1"/>
          </p:cNvPicPr>
          <p:nvPr>
            <p:ph type="pic" idx="2"/>
          </p:nvPr>
        </p:nvPicPr>
        <p:blipFill rotWithShape="1">
          <a:blip r:embed="rId3">
            <a:alphaModFix/>
          </a:blip>
          <a:srcRect/>
          <a:stretch/>
        </p:blipFill>
        <p:spPr>
          <a:xfrm>
            <a:off x="364207" y="1176213"/>
            <a:ext cx="8302219" cy="8011974"/>
          </a:xfrm>
          <a:prstGeom prst="rect">
            <a:avLst/>
          </a:prstGeom>
          <a:solidFill>
            <a:srgbClr val="F2F2F2"/>
          </a:solidFill>
          <a:ln>
            <a:noFill/>
          </a:ln>
        </p:spPr>
      </p:pic>
      <p:sp>
        <p:nvSpPr>
          <p:cNvPr id="415" name="Google Shape;415;p3"/>
          <p:cNvSpPr/>
          <p:nvPr/>
        </p:nvSpPr>
        <p:spPr>
          <a:xfrm>
            <a:off x="17997714" y="1968137"/>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458</Words>
  <Application>Microsoft Office PowerPoint</Application>
  <PresentationFormat>Custom</PresentationFormat>
  <Paragraphs>22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Noto Sans Symbols</vt:lpstr>
      <vt:lpstr>Calibri</vt:lpstr>
      <vt:lpstr>Franklin Gothic</vt:lpstr>
      <vt:lpstr>Libre Franklin Black</vt:lpstr>
      <vt:lpstr>Lato</vt:lpstr>
      <vt:lpstr>Libre Franklin</vt:lpstr>
      <vt:lpstr>Arial</vt:lpstr>
      <vt:lpstr>Lato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2022-04-27T19:13:57Z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