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ug++TlzXt0psjUkhYIBrRcuzS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Energy recovery ventilation systems provide a controlled way of ventilating a home while minimizing energy loss. They reduce the costs of heating ventilated air in the winter by transferring heat from the warm inside exhaust air to the colder outside supply air. In the summer, the inside air cools the warmer supply air to reduce cooling costs.</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Many homes are missing whole-house fresh air systems that ensure adequate dilution of moisture, dust, pollen, and particulates inside the home. These contaminants can trigger asthma and allergy attacks as well as other health problems. Balanced heat recovery ventilation effectively dilute these contaminants, and save energy by recovering heat, as well.</a:t>
            </a:r>
            <a:endParaRPr/>
          </a:p>
        </p:txBody>
      </p:sp>
      <p:sp>
        <p:nvSpPr>
          <p:cNvPr id="401" name="Google Shape;4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two types of energy-recovery systems: heat-recovery ventilators (HRV) and energy-recovery ventilators (ERV). Both include a heat exchanger, one or more fans to push air through the machine, and controls. In addition to exchanging heat, ERVs transfers a certain amount of water vapor; this helps the humidity inside the home stay more constant.</a:t>
            </a:r>
            <a:endParaRPr/>
          </a:p>
        </p:txBody>
      </p:sp>
      <p:sp>
        <p:nvSpPr>
          <p:cNvPr id="410" name="Google Shape;41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3306220"/>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4374413"/>
            <a:ext cx="6813933" cy="27330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Energy recovery ventilation systems:</a:t>
            </a:r>
            <a:endParaRPr sz="2400">
              <a:solidFill>
                <a:srgbClr val="231F20"/>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Provide a controlled way of ventilating a home while minimizing energy loss.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Reduce the costs of heating ventilated air in the winter and cooling supply air in summer.</a:t>
            </a:r>
            <a:endParaRPr/>
          </a:p>
        </p:txBody>
      </p:sp>
      <p:pic>
        <p:nvPicPr>
          <p:cNvPr id="390" name="Google Shape;390;p1"/>
          <p:cNvPicPr preferRelativeResize="0">
            <a:picLocks noGrp="1"/>
          </p:cNvPicPr>
          <p:nvPr>
            <p:ph type="pic" idx="2"/>
          </p:nvPr>
        </p:nvPicPr>
        <p:blipFill rotWithShape="1">
          <a:blip r:embed="rId3">
            <a:alphaModFix/>
          </a:blip>
          <a:srcRect/>
          <a:stretch/>
        </p:blipFill>
        <p:spPr>
          <a:xfrm>
            <a:off x="8540765" y="3306220"/>
            <a:ext cx="9324390" cy="4316187"/>
          </a:xfrm>
          <a:prstGeom prst="rect">
            <a:avLst/>
          </a:prstGeom>
          <a:solidFill>
            <a:srgbClr val="F2F2F2"/>
          </a:solidFill>
          <a:ln>
            <a:noFill/>
          </a:ln>
        </p:spPr>
      </p:pic>
      <p:sp>
        <p:nvSpPr>
          <p:cNvPr id="391" name="Google Shape;391;p1"/>
          <p:cNvSpPr/>
          <p:nvPr/>
        </p:nvSpPr>
        <p:spPr>
          <a:xfrm>
            <a:off x="0" y="3306220"/>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913743" y="568116"/>
            <a:ext cx="1620646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HVAC: ENERGY </a:t>
            </a:r>
            <a:r>
              <a:rPr lang="en-US" sz="6600">
                <a:solidFill>
                  <a:srgbClr val="00853D"/>
                </a:solidFill>
                <a:latin typeface="Libre Franklin Black"/>
                <a:ea typeface="Libre Franklin Black"/>
                <a:cs typeface="Libre Franklin Black"/>
                <a:sym typeface="Libre Franklin Black"/>
              </a:rPr>
              <a:t>RECOVERY</a:t>
            </a:r>
            <a:r>
              <a:rPr lang="en-US" sz="6600">
                <a:solidFill>
                  <a:srgbClr val="000000"/>
                </a:solidFill>
                <a:latin typeface="Libre Franklin Black"/>
                <a:ea typeface="Libre Franklin Black"/>
                <a:cs typeface="Libre Franklin Black"/>
                <a:sym typeface="Libre Franklin Black"/>
              </a:rPr>
              <a:t> VENTILATION</a:t>
            </a:r>
            <a:endParaRPr sz="6600">
              <a:solidFill>
                <a:schemeClr val="dk1"/>
              </a:solidFill>
              <a:latin typeface="Libre Franklin Black"/>
              <a:ea typeface="Libre Franklin Black"/>
              <a:cs typeface="Libre Franklin Black"/>
              <a:sym typeface="Libre Franklin Black"/>
            </a:endParaRPr>
          </a:p>
        </p:txBody>
      </p:sp>
      <p:grpSp>
        <p:nvGrpSpPr>
          <p:cNvPr id="393" name="Google Shape;393;p1"/>
          <p:cNvGrpSpPr/>
          <p:nvPr/>
        </p:nvGrpSpPr>
        <p:grpSpPr>
          <a:xfrm>
            <a:off x="1371600" y="7809694"/>
            <a:ext cx="3745123" cy="1283007"/>
            <a:chOff x="1168400" y="8511138"/>
            <a:chExt cx="3745123" cy="1283007"/>
          </a:xfrm>
        </p:grpSpPr>
        <p:sp>
          <p:nvSpPr>
            <p:cNvPr id="394" name="Google Shape;394;p1"/>
            <p:cNvSpPr/>
            <p:nvPr/>
          </p:nvSpPr>
          <p:spPr>
            <a:xfrm>
              <a:off x="1168400" y="8511138"/>
              <a:ext cx="3745123"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4"/>
            <a:srcRect/>
            <a:stretch/>
          </p:blipFill>
          <p:spPr>
            <a:xfrm>
              <a:off x="2605615" y="8582854"/>
              <a:ext cx="880533" cy="1188721"/>
            </a:xfrm>
            <a:prstGeom prst="rect">
              <a:avLst/>
            </a:prstGeom>
            <a:noFill/>
            <a:ln>
              <a:noFill/>
            </a:ln>
          </p:spPr>
        </p:pic>
        <p:pic>
          <p:nvPicPr>
            <p:cNvPr id="396" name="Google Shape;396;p1"/>
            <p:cNvPicPr preferRelativeResize="0"/>
            <p:nvPr/>
          </p:nvPicPr>
          <p:blipFill>
            <a:blip r:embed="rId5"/>
            <a:srcRect/>
            <a:stretch/>
          </p:blipFill>
          <p:spPr>
            <a:xfrm>
              <a:off x="3757107" y="8587454"/>
              <a:ext cx="876019" cy="1182626"/>
            </a:xfrm>
            <a:prstGeom prst="rect">
              <a:avLst/>
            </a:prstGeom>
            <a:noFill/>
            <a:ln>
              <a:noFill/>
            </a:ln>
          </p:spPr>
        </p:pic>
        <p:pic>
          <p:nvPicPr>
            <p:cNvPr id="397" name="Google Shape;397;p1"/>
            <p:cNvPicPr preferRelativeResize="0"/>
            <p:nvPr/>
          </p:nvPicPr>
          <p:blipFill>
            <a:blip r:embed="rId6"/>
            <a:srcRect/>
            <a:stretch/>
          </p:blipFill>
          <p:spPr>
            <a:xfrm>
              <a:off x="1458636" y="8586528"/>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
          <p:cNvSpPr txBox="1">
            <a:spLocks noGrp="1"/>
          </p:cNvSpPr>
          <p:nvPr>
            <p:ph type="body" idx="1"/>
          </p:nvPr>
        </p:nvSpPr>
        <p:spPr>
          <a:xfrm>
            <a:off x="9243152" y="3015018"/>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4" name="Google Shape;404;p2"/>
          <p:cNvSpPr txBox="1"/>
          <p:nvPr/>
        </p:nvSpPr>
        <p:spPr>
          <a:xfrm>
            <a:off x="9243152" y="4487816"/>
            <a:ext cx="8255729" cy="39016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Many homes are missing whole-house fresh air systems that ensure adequate dilution of moisture, dust, pollen, and particulates inside the home.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These contaminants can trigger asthma and allergy attacks as well as other health problems.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Balanced heat recovery ventilation effectively dilute these contaminants, and save energy by recovering heat, as well.</a:t>
            </a:r>
            <a:endParaRPr sz="2400">
              <a:solidFill>
                <a:schemeClr val="dk1"/>
              </a:solidFill>
              <a:latin typeface="Lato"/>
              <a:ea typeface="Lato"/>
              <a:cs typeface="Lato"/>
              <a:sym typeface="Lato"/>
            </a:endParaRPr>
          </a:p>
        </p:txBody>
      </p:sp>
      <p:pic>
        <p:nvPicPr>
          <p:cNvPr id="405" name="Google Shape;405;p2"/>
          <p:cNvPicPr preferRelativeResize="0">
            <a:picLocks noGrp="1"/>
          </p:cNvPicPr>
          <p:nvPr>
            <p:ph type="pic" idx="2"/>
          </p:nvPr>
        </p:nvPicPr>
        <p:blipFill rotWithShape="1">
          <a:blip r:embed="rId3">
            <a:alphaModFix/>
          </a:blip>
          <a:srcRect/>
          <a:stretch/>
        </p:blipFill>
        <p:spPr>
          <a:xfrm>
            <a:off x="0" y="2961260"/>
            <a:ext cx="8471972" cy="5670573"/>
          </a:xfrm>
          <a:prstGeom prst="rect">
            <a:avLst/>
          </a:prstGeom>
          <a:solidFill>
            <a:srgbClr val="F2F2F2"/>
          </a:solidFill>
          <a:ln>
            <a:noFill/>
          </a:ln>
        </p:spPr>
      </p:pic>
      <p:sp>
        <p:nvSpPr>
          <p:cNvPr id="406" name="Google Shape;406;p2"/>
          <p:cNvSpPr/>
          <p:nvPr/>
        </p:nvSpPr>
        <p:spPr>
          <a:xfrm>
            <a:off x="17997714" y="2984245"/>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
          <p:cNvSpPr txBox="1">
            <a:spLocks noGrp="1"/>
          </p:cNvSpPr>
          <p:nvPr>
            <p:ph type="body" idx="1"/>
          </p:nvPr>
        </p:nvSpPr>
        <p:spPr>
          <a:xfrm>
            <a:off x="1371600" y="45449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3" name="Google Shape;413;p3"/>
          <p:cNvSpPr txBox="1"/>
          <p:nvPr/>
        </p:nvSpPr>
        <p:spPr>
          <a:xfrm>
            <a:off x="11270255" y="2346594"/>
            <a:ext cx="6180600" cy="7111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There are two types of energy-recovery systems: heat-recovery ventilators (HRV) and energy-recovery ventilators (ERV).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Both include a heat exchanger, one or more fans to push air through the machine, and controls.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ERVs transfer a certain amount of water vapor along with heat energy, which:</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Helps humidity inside the home stay more constant.</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Prevents freezing in the heat exchanger.</a:t>
            </a:r>
            <a:endParaRPr sz="2400" b="0" i="0" u="none" strike="noStrike" cap="none">
              <a:solidFill>
                <a:schemeClr val="dk1"/>
              </a:solidFill>
              <a:latin typeface="Lato"/>
              <a:ea typeface="Lato"/>
              <a:cs typeface="Lato"/>
              <a:sym typeface="Lato"/>
            </a:endParaRPr>
          </a:p>
        </p:txBody>
      </p:sp>
      <p:pic>
        <p:nvPicPr>
          <p:cNvPr id="414" name="Google Shape;414;p3"/>
          <p:cNvPicPr preferRelativeResize="0">
            <a:picLocks noGrp="1"/>
          </p:cNvPicPr>
          <p:nvPr>
            <p:ph type="pic" idx="2"/>
          </p:nvPr>
        </p:nvPicPr>
        <p:blipFill rotWithShape="1">
          <a:blip r:embed="rId3">
            <a:alphaModFix/>
          </a:blip>
          <a:srcRect/>
          <a:stretch/>
        </p:blipFill>
        <p:spPr>
          <a:xfrm>
            <a:off x="837217" y="2506479"/>
            <a:ext cx="9569487" cy="4076941"/>
          </a:xfrm>
          <a:prstGeom prst="rect">
            <a:avLst/>
          </a:prstGeom>
          <a:solidFill>
            <a:srgbClr val="F2F2F2"/>
          </a:solidFill>
          <a:ln>
            <a:noFill/>
          </a:ln>
        </p:spPr>
      </p:pic>
      <p:sp>
        <p:nvSpPr>
          <p:cNvPr id="415" name="Google Shape;415;p3"/>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363</Words>
  <Application>Microsoft Office PowerPoint</Application>
  <PresentationFormat>Custom</PresentationFormat>
  <Paragraphs>22</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vt:lpstr>
      <vt:lpstr>Franklin Gothic</vt:lpstr>
      <vt:lpstr>Calibri</vt:lpstr>
      <vt:lpstr>Noto Sans Symbols</vt:lpstr>
      <vt:lpstr>Arial</vt:lpstr>
      <vt:lpstr>Libre Franklin Black</vt:lpstr>
      <vt:lpstr>Libre Franklin</vt:lpstr>
      <vt:lpstr>Lato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2022-04-27T18:37:12Z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