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jRUTgnDnluwF/78YJYw0d1Wry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Direct vent combustion appliances include furnaces, boilers, and water heaters that utilize natural gas or propane that are equipped with a pipe to bring combustion air directly from outside to the combustion chamber. They also have a second sealed vent pipe to carry exhaust gases directly to the outside from the appliance.</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Backdrafting occurs when the products of combustion, including carbon monoxide, are drawn back inside the house through negative pressure.</a:t>
            </a:r>
            <a:endParaRPr/>
          </a:p>
          <a:p>
            <a:pPr marL="0" lvl="0" indent="0" algn="l" rtl="0">
              <a:spcBef>
                <a:spcPts val="0"/>
              </a:spcBef>
              <a:spcAft>
                <a:spcPts val="0"/>
              </a:spcAft>
              <a:buNone/>
            </a:pPr>
            <a:r>
              <a:rPr lang="en-US"/>
              <a:t>When installing combustion appliances within a home’s conditioned space, the safest (and usually most energy efficient) type is a direct-vent, sealed-combustion unit. These appliances eliminate the possibility of backdrafting.</a:t>
            </a:r>
            <a:endParaRPr/>
          </a:p>
        </p:txBody>
      </p:sp>
      <p:sp>
        <p:nvSpPr>
          <p:cNvPr id="400" name="Google Shape;4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direct-vent sealed-combustion furnace, boiler, or water heater brings combustion air directly from outdoors to the sealed combustion chamber through one sealed pipe and exhausts the byproducts of combustion (carbon dioxide and nitrogen) to the outdoors through a second sealed pipe. Such condensing furnaces are known as Category 4 appliances. Condensing furnaces have annual fuel utilization efficiencies (AFUE) of 90% to 98%.</a:t>
            </a:r>
            <a:endParaRPr/>
          </a:p>
        </p:txBody>
      </p:sp>
      <p:sp>
        <p:nvSpPr>
          <p:cNvPr id="409" name="Google Shape;4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1"/>
          <p:cNvPicPr preferRelativeResize="0">
            <a:picLocks noGrp="1"/>
          </p:cNvPicPr>
          <p:nvPr>
            <p:ph type="pic" idx="2"/>
          </p:nvPr>
        </p:nvPicPr>
        <p:blipFill rotWithShape="1">
          <a:blip r:embed="rId3">
            <a:alphaModFix/>
          </a:blip>
          <a:srcRect/>
          <a:stretch/>
        </p:blipFill>
        <p:spPr>
          <a:xfrm>
            <a:off x="8933333" y="2729555"/>
            <a:ext cx="9064752" cy="5907024"/>
          </a:xfrm>
          <a:prstGeom prst="rect">
            <a:avLst/>
          </a:prstGeom>
          <a:solidFill>
            <a:srgbClr val="F2F2F2"/>
          </a:solidFill>
          <a:ln>
            <a:noFill/>
          </a:ln>
        </p:spPr>
      </p:pic>
      <p:sp>
        <p:nvSpPr>
          <p:cNvPr id="389" name="Google Shape;389;p1"/>
          <p:cNvSpPr txBox="1">
            <a:spLocks noGrp="1"/>
          </p:cNvSpPr>
          <p:nvPr>
            <p:ph type="body" idx="1"/>
          </p:nvPr>
        </p:nvSpPr>
        <p:spPr>
          <a:xfrm>
            <a:off x="1371600" y="2694348"/>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0" name="Google Shape;390;p1"/>
          <p:cNvSpPr txBox="1"/>
          <p:nvPr/>
        </p:nvSpPr>
        <p:spPr>
          <a:xfrm>
            <a:off x="1371600" y="3762541"/>
            <a:ext cx="7959687" cy="3841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Direct vent combustion appliances: </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Include furnaces, boilers, and water heaters that utilize natural gas or propane.</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Are equipped with a pipe to bring combustion air directly from outside to the combustion chamber.</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Have a second sealed vent pipe to carry exhaust gases directly to the outside from the appliance.</a:t>
            </a:r>
            <a:endParaRPr/>
          </a:p>
        </p:txBody>
      </p:sp>
      <p:sp>
        <p:nvSpPr>
          <p:cNvPr id="391" name="Google Shape;391;p1"/>
          <p:cNvSpPr/>
          <p:nvPr/>
        </p:nvSpPr>
        <p:spPr>
          <a:xfrm>
            <a:off x="0" y="2694348"/>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913743" y="568116"/>
            <a:ext cx="14752243"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HVAC: </a:t>
            </a:r>
            <a:r>
              <a:rPr lang="en-US" sz="6600">
                <a:solidFill>
                  <a:srgbClr val="00853D"/>
                </a:solidFill>
                <a:latin typeface="Libre Franklin Black"/>
                <a:ea typeface="Libre Franklin Black"/>
                <a:cs typeface="Libre Franklin Black"/>
                <a:sym typeface="Libre Franklin Black"/>
              </a:rPr>
              <a:t>DIRECT</a:t>
            </a:r>
            <a:r>
              <a:rPr lang="en-US" sz="6600">
                <a:solidFill>
                  <a:srgbClr val="000000"/>
                </a:solidFill>
                <a:latin typeface="Libre Franklin Black"/>
                <a:ea typeface="Libre Franklin Black"/>
                <a:cs typeface="Libre Franklin Black"/>
                <a:sym typeface="Libre Franklin Black"/>
              </a:rPr>
              <a:t> VENT EQUIPMENT </a:t>
            </a:r>
            <a:endParaRPr sz="6600">
              <a:solidFill>
                <a:schemeClr val="dk1"/>
              </a:solidFill>
              <a:latin typeface="Libre Franklin Black"/>
              <a:ea typeface="Libre Franklin Black"/>
              <a:cs typeface="Libre Franklin Black"/>
              <a:sym typeface="Libre Franklin Black"/>
            </a:endParaRPr>
          </a:p>
        </p:txBody>
      </p:sp>
      <p:grpSp>
        <p:nvGrpSpPr>
          <p:cNvPr id="393" name="Google Shape;393;p1"/>
          <p:cNvGrpSpPr/>
          <p:nvPr/>
        </p:nvGrpSpPr>
        <p:grpSpPr>
          <a:xfrm>
            <a:off x="1371600" y="8135821"/>
            <a:ext cx="2594472" cy="1283007"/>
            <a:chOff x="1168400" y="8511138"/>
            <a:chExt cx="2594472" cy="1283007"/>
          </a:xfrm>
        </p:grpSpPr>
        <p:sp>
          <p:nvSpPr>
            <p:cNvPr id="394" name="Google Shape;394;p1"/>
            <p:cNvSpPr/>
            <p:nvPr/>
          </p:nvSpPr>
          <p:spPr>
            <a:xfrm>
              <a:off x="1168400" y="8511138"/>
              <a:ext cx="2594472"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4"/>
            <a:srcRect/>
            <a:stretch/>
          </p:blipFill>
          <p:spPr>
            <a:xfrm>
              <a:off x="2605615" y="8597293"/>
              <a:ext cx="880533" cy="1188721"/>
            </a:xfrm>
            <a:prstGeom prst="rect">
              <a:avLst/>
            </a:prstGeom>
            <a:noFill/>
            <a:ln>
              <a:noFill/>
            </a:ln>
          </p:spPr>
        </p:pic>
        <p:pic>
          <p:nvPicPr>
            <p:cNvPr id="396" name="Google Shape;396;p1"/>
            <p:cNvPicPr preferRelativeResize="0"/>
            <p:nvPr/>
          </p:nvPicPr>
          <p:blipFill>
            <a:blip r:embed="rId5"/>
            <a:srcRect/>
            <a:stretch/>
          </p:blipFill>
          <p:spPr>
            <a:xfrm>
              <a:off x="1458635" y="8586528"/>
              <a:ext cx="876019" cy="118262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3" name="Google Shape;403;p2"/>
          <p:cNvSpPr txBox="1"/>
          <p:nvPr/>
        </p:nvSpPr>
        <p:spPr>
          <a:xfrm>
            <a:off x="4494882" y="6788584"/>
            <a:ext cx="13275325" cy="28623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Backdrafting occurs when the products of combustion, including carbon monoxide, are drawn back inside the house through negative pressure.</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When installing combustion appliances within a home’s conditioned space, the safest (and usually most energy efficient) type is a direct-vent, sealed-combustion unit.</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These appliances eliminate the possibility of backdrafting. </a:t>
            </a:r>
            <a:endParaRPr sz="2400">
              <a:solidFill>
                <a:schemeClr val="dk1"/>
              </a:solidFill>
              <a:latin typeface="Lato"/>
              <a:ea typeface="Lato"/>
              <a:cs typeface="Lato"/>
              <a:sym typeface="Lato"/>
            </a:endParaRPr>
          </a:p>
        </p:txBody>
      </p:sp>
      <p:pic>
        <p:nvPicPr>
          <p:cNvPr id="404" name="Google Shape;404;p2"/>
          <p:cNvPicPr preferRelativeResize="0">
            <a:picLocks noGrp="1"/>
          </p:cNvPicPr>
          <p:nvPr>
            <p:ph type="pic" idx="2"/>
          </p:nvPr>
        </p:nvPicPr>
        <p:blipFill rotWithShape="1">
          <a:blip r:embed="rId3">
            <a:alphaModFix/>
          </a:blip>
          <a:srcRect t="23590" b="23590"/>
          <a:stretch/>
        </p:blipFill>
        <p:spPr>
          <a:xfrm>
            <a:off x="0" y="190500"/>
            <a:ext cx="18288000" cy="6135144"/>
          </a:xfrm>
          <a:prstGeom prst="rect">
            <a:avLst/>
          </a:prstGeom>
          <a:solidFill>
            <a:srgbClr val="F2F2F2"/>
          </a:solidFill>
          <a:ln>
            <a:noFill/>
          </a:ln>
        </p:spPr>
      </p:pic>
      <p:sp>
        <p:nvSpPr>
          <p:cNvPr id="405" name="Google Shape;405;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
          <p:cNvSpPr txBox="1">
            <a:spLocks noGrp="1"/>
          </p:cNvSpPr>
          <p:nvPr>
            <p:ph type="body" idx="1"/>
          </p:nvPr>
        </p:nvSpPr>
        <p:spPr>
          <a:xfrm>
            <a:off x="8254606" y="-1040602"/>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2" name="Google Shape;412;p3"/>
          <p:cNvSpPr txBox="1"/>
          <p:nvPr/>
        </p:nvSpPr>
        <p:spPr>
          <a:xfrm>
            <a:off x="8172592" y="2939888"/>
            <a:ext cx="9970200" cy="6003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A direct-vent sealed-combustion furnace, boiler, or water heater:</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Brings combustion air directly from outdoors to the sealed combustion chamber through a sealed pipe.</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Exhausts the byproducts of combustion (carbon dioxide and nitrogen) to the outdoors through a second sealed pipe.</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With condensing furnaces (Category 4 appliances):</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The flue and vent pipe are under a positive pressure.</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Flue gases are under 140</a:t>
            </a:r>
            <a:r>
              <a:rPr lang="en-US" sz="2400" b="0" i="0" u="none" strike="noStrike" cap="none" baseline="30000">
                <a:solidFill>
                  <a:schemeClr val="dk1"/>
                </a:solidFill>
                <a:latin typeface="Libre Franklin"/>
                <a:ea typeface="Libre Franklin"/>
                <a:cs typeface="Libre Franklin"/>
                <a:sym typeface="Libre Franklin"/>
              </a:rPr>
              <a:t>o</a:t>
            </a:r>
            <a:r>
              <a:rPr lang="en-US" sz="2400" b="0" i="0" u="none" strike="noStrike" cap="none">
                <a:solidFill>
                  <a:schemeClr val="dk1"/>
                </a:solidFill>
                <a:latin typeface="Libre Franklin"/>
                <a:ea typeface="Libre Franklin"/>
                <a:cs typeface="Libre Franklin"/>
                <a:sym typeface="Libre Franklin"/>
              </a:rPr>
              <a:t>F.</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Water vapor is condensed and drained to the outside through a condensate drain. </a:t>
            </a:r>
            <a:endParaRPr/>
          </a:p>
          <a:p>
            <a:pPr marL="1028700" marR="0" lvl="1"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A</a:t>
            </a:r>
            <a:r>
              <a:rPr lang="en-US" sz="2400" b="0" i="0" u="none" strike="noStrike" cap="none">
                <a:solidFill>
                  <a:schemeClr val="dk1"/>
                </a:solidFill>
                <a:latin typeface="Libre Franklin"/>
                <a:ea typeface="Libre Franklin"/>
                <a:cs typeface="Libre Franklin"/>
                <a:sym typeface="Libre Franklin"/>
              </a:rPr>
              <a:t>nnual fuel utilization efficiencies (AFUE) </a:t>
            </a:r>
            <a:r>
              <a:rPr lang="en-US" sz="2400">
                <a:solidFill>
                  <a:schemeClr val="dk1"/>
                </a:solidFill>
                <a:latin typeface="Libre Franklin"/>
                <a:ea typeface="Libre Franklin"/>
                <a:cs typeface="Libre Franklin"/>
                <a:sym typeface="Libre Franklin"/>
              </a:rPr>
              <a:t>are</a:t>
            </a:r>
            <a:r>
              <a:rPr lang="en-US" sz="2400" b="0" i="0" u="none" strike="noStrike" cap="none">
                <a:solidFill>
                  <a:schemeClr val="dk1"/>
                </a:solidFill>
                <a:latin typeface="Libre Franklin"/>
                <a:ea typeface="Libre Franklin"/>
                <a:cs typeface="Libre Franklin"/>
                <a:sym typeface="Libre Franklin"/>
              </a:rPr>
              <a:t> 90% to 98%.</a:t>
            </a:r>
            <a:endParaRPr sz="2400" b="0" i="0" u="none" strike="noStrike" cap="none">
              <a:solidFill>
                <a:schemeClr val="dk1"/>
              </a:solidFill>
              <a:latin typeface="Lato"/>
              <a:ea typeface="Lato"/>
              <a:cs typeface="Lato"/>
              <a:sym typeface="Lato"/>
            </a:endParaRPr>
          </a:p>
        </p:txBody>
      </p:sp>
      <p:pic>
        <p:nvPicPr>
          <p:cNvPr id="413" name="Google Shape;413;p3"/>
          <p:cNvPicPr preferRelativeResize="0">
            <a:picLocks noGrp="1"/>
          </p:cNvPicPr>
          <p:nvPr>
            <p:ph type="pic" idx="2"/>
          </p:nvPr>
        </p:nvPicPr>
        <p:blipFill rotWithShape="1">
          <a:blip r:embed="rId3">
            <a:alphaModFix/>
          </a:blip>
          <a:srcRect/>
          <a:stretch/>
        </p:blipFill>
        <p:spPr>
          <a:xfrm>
            <a:off x="644486" y="2038035"/>
            <a:ext cx="6601641" cy="6969287"/>
          </a:xfrm>
          <a:prstGeom prst="rect">
            <a:avLst/>
          </a:prstGeom>
          <a:solidFill>
            <a:srgbClr val="F2F2F2"/>
          </a:solidFill>
          <a:ln>
            <a:noFill/>
          </a:ln>
        </p:spPr>
      </p:pic>
      <p:sp>
        <p:nvSpPr>
          <p:cNvPr id="414" name="Google Shape;414;p3"/>
          <p:cNvSpPr/>
          <p:nvPr/>
        </p:nvSpPr>
        <p:spPr>
          <a:xfrm>
            <a:off x="17997714" y="1835141"/>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410</Words>
  <Application>Microsoft Office PowerPoint</Application>
  <PresentationFormat>Custom</PresentationFormat>
  <Paragraphs>27</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Noto Sans Symbols</vt:lpstr>
      <vt:lpstr>Lato Black</vt:lpstr>
      <vt:lpstr>Franklin Gothic</vt:lpstr>
      <vt:lpstr>Lato</vt:lpstr>
      <vt:lpstr>Libre Franklin</vt:lpstr>
      <vt:lpstr>Calibri</vt:lpstr>
      <vt:lpstr>Libre Franklin Black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2022-04-27T19:19:00Z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