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T6sH6rnh6qlucRXdAEqMwdiao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Combustion furnaces, also known as forced air furnaces, are the most common heating source in America. Typically fueled by natural gas, these appliances receive combustion air from the “Combustion Appliance Zone” within the home.</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Combustion furnaces must be properly installed and vented to avoid backdrafting and the accumulation of pollutants. Furnaces are classified in the </a:t>
            </a:r>
            <a:r>
              <a:rPr lang="en-US" b="1"/>
              <a:t>International Mechanical Code</a:t>
            </a:r>
            <a:r>
              <a:rPr lang="en-US"/>
              <a:t> and </a:t>
            </a:r>
            <a:r>
              <a:rPr lang="en-US" b="1"/>
              <a:t>National Fuel Gas Code</a:t>
            </a:r>
            <a:r>
              <a:rPr lang="en-US"/>
              <a:t>. Understanding the descriptions of various combustion furnace types based on these codes is important with respect to safety and efficiency.</a:t>
            </a:r>
            <a:endParaRPr/>
          </a:p>
        </p:txBody>
      </p:sp>
      <p:sp>
        <p:nvSpPr>
          <p:cNvPr id="401" name="Google Shape;4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International Mechanical Code categorizes combustion furnaces based on vent type:</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a:t>Direct-vent system: All air for combustion is derived from outside the home, and all flue gases are discharged outside.</a:t>
            </a:r>
            <a:endParaRPr/>
          </a:p>
          <a:p>
            <a:pPr marL="171450" lvl="0" indent="-171450" algn="l" rtl="0">
              <a:spcBef>
                <a:spcPts val="0"/>
              </a:spcBef>
              <a:spcAft>
                <a:spcPts val="0"/>
              </a:spcAft>
              <a:buClr>
                <a:schemeClr val="dk1"/>
              </a:buClr>
              <a:buSzPts val="1200"/>
              <a:buFont typeface="Arial"/>
              <a:buChar char="•"/>
            </a:pPr>
            <a:r>
              <a:rPr lang="en-US"/>
              <a:t>Mechanical draft system: Designed to remove gases by mechanical means, whether an induced draft or forced draft under positive pressure.</a:t>
            </a:r>
            <a:endParaRPr/>
          </a:p>
          <a:p>
            <a:pPr marL="171450" lvl="0" indent="-171450" algn="l" rtl="0">
              <a:spcBef>
                <a:spcPts val="0"/>
              </a:spcBef>
              <a:spcAft>
                <a:spcPts val="0"/>
              </a:spcAft>
              <a:buClr>
                <a:schemeClr val="dk1"/>
              </a:buClr>
              <a:buSzPts val="1200"/>
              <a:buFont typeface="Arial"/>
              <a:buChar char="•"/>
            </a:pPr>
            <a:r>
              <a:rPr lang="en-US"/>
              <a:t>Natural draft system: Designed to remove gases entirely by natural draft.</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a:t>The National Fuel Gas Code (NFPA 54) organizes furnaces in four categories based on flue vent pressures, flue gas temperatures (relates to condensing or non-condensing), and vent pipe materials.</a:t>
            </a:r>
            <a:endParaRPr/>
          </a:p>
        </p:txBody>
      </p:sp>
      <p:sp>
        <p:nvSpPr>
          <p:cNvPr id="412" name="Google Shape;41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3658762"/>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4726955"/>
            <a:ext cx="7243590" cy="27330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Combustion furnaces: </a:t>
            </a:r>
            <a:endParaRPr sz="2400">
              <a:solidFill>
                <a:srgbClr val="231F20"/>
              </a:solidFill>
              <a:latin typeface="Franklin Gothic"/>
              <a:ea typeface="Franklin Gothic"/>
              <a:cs typeface="Franklin Gothic"/>
              <a:sym typeface="Franklin Gothic"/>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Are the most common heating source in America.</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Are typically fueled by natural gas.</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Receive combustion air from the “Combustion Appliance Zone” within the home.</a:t>
            </a:r>
            <a:endParaRPr/>
          </a:p>
        </p:txBody>
      </p:sp>
      <p:pic>
        <p:nvPicPr>
          <p:cNvPr id="390" name="Google Shape;390;p1"/>
          <p:cNvPicPr preferRelativeResize="0">
            <a:picLocks noGrp="1"/>
          </p:cNvPicPr>
          <p:nvPr>
            <p:ph type="pic" idx="2"/>
          </p:nvPr>
        </p:nvPicPr>
        <p:blipFill rotWithShape="1">
          <a:blip r:embed="rId3">
            <a:alphaModFix/>
          </a:blip>
          <a:srcRect l="24907" r="24906"/>
          <a:stretch/>
        </p:blipFill>
        <p:spPr>
          <a:xfrm>
            <a:off x="9529594" y="188820"/>
            <a:ext cx="7600515" cy="10098179"/>
          </a:xfrm>
          <a:prstGeom prst="rect">
            <a:avLst/>
          </a:prstGeom>
          <a:solidFill>
            <a:srgbClr val="F2F2F2"/>
          </a:solidFill>
          <a:ln>
            <a:noFill/>
          </a:ln>
        </p:spPr>
      </p:pic>
      <p:sp>
        <p:nvSpPr>
          <p:cNvPr id="391" name="Google Shape;391;p1"/>
          <p:cNvSpPr/>
          <p:nvPr/>
        </p:nvSpPr>
        <p:spPr>
          <a:xfrm>
            <a:off x="0" y="3658762"/>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913743" y="568116"/>
            <a:ext cx="11799722"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HVAC: </a:t>
            </a:r>
            <a:r>
              <a:rPr lang="en-US" sz="6600">
                <a:solidFill>
                  <a:srgbClr val="00853D"/>
                </a:solidFill>
                <a:latin typeface="Libre Franklin Black"/>
                <a:ea typeface="Libre Franklin Black"/>
                <a:cs typeface="Libre Franklin Black"/>
                <a:sym typeface="Libre Franklin Black"/>
              </a:rPr>
              <a:t>COMBUSTION</a:t>
            </a:r>
            <a:r>
              <a:rPr lang="en-US" sz="6600">
                <a:solidFill>
                  <a:srgbClr val="000000"/>
                </a:solidFill>
                <a:latin typeface="Libre Franklin Black"/>
                <a:ea typeface="Libre Franklin Black"/>
                <a:cs typeface="Libre Franklin Black"/>
                <a:sym typeface="Libre Franklin Black"/>
              </a:rPr>
              <a:t> FURNACES</a:t>
            </a:r>
            <a:endParaRPr sz="6600">
              <a:solidFill>
                <a:schemeClr val="dk1"/>
              </a:solidFill>
              <a:latin typeface="Libre Franklin Black"/>
              <a:ea typeface="Libre Franklin Black"/>
              <a:cs typeface="Libre Franklin Black"/>
              <a:sym typeface="Libre Franklin Black"/>
            </a:endParaRPr>
          </a:p>
        </p:txBody>
      </p:sp>
      <p:grpSp>
        <p:nvGrpSpPr>
          <p:cNvPr id="393" name="Google Shape;393;p1"/>
          <p:cNvGrpSpPr/>
          <p:nvPr/>
        </p:nvGrpSpPr>
        <p:grpSpPr>
          <a:xfrm>
            <a:off x="1371600" y="8246733"/>
            <a:ext cx="3734106" cy="1283007"/>
            <a:chOff x="1168400" y="8511138"/>
            <a:chExt cx="3734106" cy="1283007"/>
          </a:xfrm>
        </p:grpSpPr>
        <p:sp>
          <p:nvSpPr>
            <p:cNvPr id="394" name="Google Shape;394;p1"/>
            <p:cNvSpPr/>
            <p:nvPr/>
          </p:nvSpPr>
          <p:spPr>
            <a:xfrm>
              <a:off x="1168400" y="8511138"/>
              <a:ext cx="3734106"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4"/>
            <a:srcRect/>
            <a:stretch/>
          </p:blipFill>
          <p:spPr>
            <a:xfrm>
              <a:off x="2605615" y="8590168"/>
              <a:ext cx="880533" cy="1188721"/>
            </a:xfrm>
            <a:prstGeom prst="rect">
              <a:avLst/>
            </a:prstGeom>
            <a:noFill/>
            <a:ln>
              <a:noFill/>
            </a:ln>
          </p:spPr>
        </p:pic>
        <p:pic>
          <p:nvPicPr>
            <p:cNvPr id="396" name="Google Shape;396;p1"/>
            <p:cNvPicPr preferRelativeResize="0"/>
            <p:nvPr/>
          </p:nvPicPr>
          <p:blipFill>
            <a:blip r:embed="rId5"/>
            <a:srcRect/>
            <a:stretch/>
          </p:blipFill>
          <p:spPr>
            <a:xfrm>
              <a:off x="3757107" y="8590420"/>
              <a:ext cx="876019" cy="1182626"/>
            </a:xfrm>
            <a:prstGeom prst="rect">
              <a:avLst/>
            </a:prstGeom>
            <a:noFill/>
            <a:ln>
              <a:noFill/>
            </a:ln>
          </p:spPr>
        </p:pic>
        <p:pic>
          <p:nvPicPr>
            <p:cNvPr id="397" name="Google Shape;397;p1"/>
            <p:cNvPicPr preferRelativeResize="0"/>
            <p:nvPr/>
          </p:nvPicPr>
          <p:blipFill>
            <a:blip r:embed="rId6"/>
            <a:srcRect/>
            <a:stretch/>
          </p:blipFill>
          <p:spPr>
            <a:xfrm>
              <a:off x="1458636" y="8586528"/>
              <a:ext cx="876019" cy="11826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4" name="Google Shape;404;p2"/>
          <p:cNvSpPr txBox="1"/>
          <p:nvPr/>
        </p:nvSpPr>
        <p:spPr>
          <a:xfrm>
            <a:off x="5918200" y="6063049"/>
            <a:ext cx="11425648" cy="324605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Combustion furnaces must be properly installed and vented to avoid backdrafting and the accumulation of pollutants.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Furnaces are classified in the </a:t>
            </a:r>
            <a:r>
              <a:rPr lang="en-US" sz="2400">
                <a:solidFill>
                  <a:schemeClr val="dk1"/>
                </a:solidFill>
                <a:latin typeface="Franklin Gothic"/>
                <a:ea typeface="Franklin Gothic"/>
                <a:cs typeface="Franklin Gothic"/>
                <a:sym typeface="Franklin Gothic"/>
              </a:rPr>
              <a:t>International Mechanical Code </a:t>
            </a:r>
            <a:r>
              <a:rPr lang="en-US" sz="2400">
                <a:solidFill>
                  <a:schemeClr val="dk1"/>
                </a:solidFill>
                <a:latin typeface="Libre Franklin"/>
                <a:ea typeface="Libre Franklin"/>
                <a:cs typeface="Libre Franklin"/>
                <a:sym typeface="Libre Franklin"/>
              </a:rPr>
              <a:t>and </a:t>
            </a:r>
            <a:r>
              <a:rPr lang="en-US" sz="2400">
                <a:solidFill>
                  <a:schemeClr val="dk1"/>
                </a:solidFill>
                <a:latin typeface="Franklin Gothic"/>
                <a:ea typeface="Franklin Gothic"/>
                <a:cs typeface="Franklin Gothic"/>
                <a:sym typeface="Franklin Gothic"/>
              </a:rPr>
              <a:t>National Fuel Gas Code</a:t>
            </a:r>
            <a:r>
              <a:rPr lang="en-US" sz="2400">
                <a:solidFill>
                  <a:schemeClr val="dk1"/>
                </a:solidFill>
                <a:latin typeface="Libre Franklin"/>
                <a:ea typeface="Libre Franklin"/>
                <a:cs typeface="Libre Franklin"/>
                <a:sym typeface="Libre Franklin"/>
              </a:rPr>
              <a:t>.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Understanding the descriptions of various combustion furnace types based on these codes is important with respect to safety and efficiency.</a:t>
            </a:r>
            <a:endParaRPr sz="2400">
              <a:solidFill>
                <a:schemeClr val="dk1"/>
              </a:solidFill>
              <a:latin typeface="Lato"/>
              <a:ea typeface="Lato"/>
              <a:cs typeface="Lato"/>
              <a:sym typeface="Lato"/>
            </a:endParaRPr>
          </a:p>
        </p:txBody>
      </p:sp>
      <p:sp>
        <p:nvSpPr>
          <p:cNvPr id="405" name="Google Shape;405;p2"/>
          <p:cNvSpPr/>
          <p:nvPr/>
        </p:nvSpPr>
        <p:spPr>
          <a:xfrm flipH="1">
            <a:off x="5082540" y="6249458"/>
            <a:ext cx="45719" cy="3017520"/>
          </a:xfrm>
          <a:custGeom>
            <a:avLst/>
            <a:gdLst/>
            <a:ahLst/>
            <a:cxnLst/>
            <a:rect l="l" t="t" r="r" b="b"/>
            <a:pathLst>
              <a:path w="120000" h="2019300" extrusionOk="0">
                <a:moveTo>
                  <a:pt x="0" y="0"/>
                </a:moveTo>
                <a:lnTo>
                  <a:pt x="0" y="2019300"/>
                </a:lnTo>
              </a:path>
            </a:pathLst>
          </a:custGeom>
          <a:no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06" name="Google Shape;406;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07" name="Google Shape;407;p2" descr="Text&#10;&#10;Description automatically generated with low confidence"/>
          <p:cNvPicPr preferRelativeResize="0"/>
          <p:nvPr/>
        </p:nvPicPr>
        <p:blipFill rotWithShape="1">
          <a:blip r:embed="rId3">
            <a:alphaModFix/>
          </a:blip>
          <a:srcRect/>
          <a:stretch/>
        </p:blipFill>
        <p:spPr>
          <a:xfrm>
            <a:off x="5105400" y="574438"/>
            <a:ext cx="3522943" cy="4578038"/>
          </a:xfrm>
          <a:prstGeom prst="rect">
            <a:avLst/>
          </a:prstGeom>
          <a:noFill/>
          <a:ln>
            <a:noFill/>
          </a:ln>
        </p:spPr>
      </p:pic>
      <p:pic>
        <p:nvPicPr>
          <p:cNvPr id="408" name="Google Shape;408;p2" descr="Graphical user interface&#10;&#10;Description automatically generated"/>
          <p:cNvPicPr preferRelativeResize="0"/>
          <p:nvPr/>
        </p:nvPicPr>
        <p:blipFill rotWithShape="1">
          <a:blip r:embed="rId4">
            <a:alphaModFix/>
          </a:blip>
          <a:srcRect/>
          <a:stretch/>
        </p:blipFill>
        <p:spPr>
          <a:xfrm>
            <a:off x="8963659" y="574438"/>
            <a:ext cx="3546075" cy="45780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
          <p:cNvSpPr txBox="1">
            <a:spLocks noGrp="1"/>
          </p:cNvSpPr>
          <p:nvPr>
            <p:ph type="body" idx="1"/>
          </p:nvPr>
        </p:nvSpPr>
        <p:spPr>
          <a:xfrm>
            <a:off x="1371600" y="-6874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5" name="Google Shape;415;p3"/>
          <p:cNvSpPr txBox="1"/>
          <p:nvPr/>
        </p:nvSpPr>
        <p:spPr>
          <a:xfrm>
            <a:off x="8338457" y="2696128"/>
            <a:ext cx="9399000" cy="7111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Types of combustion furnaces based on vent type (International Mechanical Code):</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i="0" u="none" strike="noStrike" cap="none">
                <a:solidFill>
                  <a:schemeClr val="dk1"/>
                </a:solidFill>
                <a:latin typeface="Libre Franklin"/>
                <a:ea typeface="Libre Franklin"/>
                <a:cs typeface="Libre Franklin"/>
                <a:sym typeface="Libre Franklin"/>
              </a:rPr>
              <a:t>Direct-vent system: Combustion air derived from outside the home; all flue gases discharged outside.</a:t>
            </a:r>
            <a:endParaRPr>
              <a:latin typeface="Libre Franklin"/>
              <a:ea typeface="Libre Franklin"/>
              <a:cs typeface="Libre Franklin"/>
              <a:sym typeface="Libre Franklin"/>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i="0" u="none" strike="noStrike" cap="none">
                <a:solidFill>
                  <a:schemeClr val="dk1"/>
                </a:solidFill>
                <a:latin typeface="Libre Franklin"/>
                <a:ea typeface="Libre Franklin"/>
                <a:cs typeface="Libre Franklin"/>
                <a:sym typeface="Libre Franklin"/>
              </a:rPr>
              <a:t>Mechanical draft system: Gases removed mechanically, whether an induced draft or forced draft under positive pressure.</a:t>
            </a:r>
            <a:endParaRPr>
              <a:latin typeface="Libre Franklin"/>
              <a:ea typeface="Libre Franklin"/>
              <a:cs typeface="Libre Franklin"/>
              <a:sym typeface="Libre Franklin"/>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i="0" u="none" strike="noStrike" cap="none">
                <a:solidFill>
                  <a:schemeClr val="dk1"/>
                </a:solidFill>
                <a:latin typeface="Libre Franklin"/>
                <a:ea typeface="Libre Franklin"/>
                <a:cs typeface="Libre Franklin"/>
                <a:sym typeface="Libre Franklin"/>
              </a:rPr>
              <a:t>Natural draft system: Gases removed entirely by natural draft.</a:t>
            </a:r>
            <a:endParaRPr>
              <a:latin typeface="Libre Franklin"/>
              <a:ea typeface="Libre Franklin"/>
              <a:cs typeface="Libre Franklin"/>
              <a:sym typeface="Libre Franklin"/>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National Fuel Gas Code (NFPA 54) organizes furnaces in four categories based on flue vent pressures, flue gas temperatures (relates to condensing or non-condensing), and vent pipe materials.</a:t>
            </a:r>
            <a:endParaRPr sz="2400">
              <a:solidFill>
                <a:schemeClr val="dk1"/>
              </a:solidFill>
              <a:latin typeface="Lato"/>
              <a:ea typeface="Lato"/>
              <a:cs typeface="Lato"/>
              <a:sym typeface="Lato"/>
            </a:endParaRPr>
          </a:p>
        </p:txBody>
      </p:sp>
      <p:pic>
        <p:nvPicPr>
          <p:cNvPr id="416" name="Google Shape;416;p3"/>
          <p:cNvPicPr preferRelativeResize="0">
            <a:picLocks noGrp="1"/>
          </p:cNvPicPr>
          <p:nvPr>
            <p:ph type="pic" idx="2"/>
          </p:nvPr>
        </p:nvPicPr>
        <p:blipFill rotWithShape="1">
          <a:blip r:embed="rId3">
            <a:alphaModFix/>
          </a:blip>
          <a:srcRect/>
          <a:stretch/>
        </p:blipFill>
        <p:spPr>
          <a:xfrm>
            <a:off x="550559" y="3512614"/>
            <a:ext cx="7225904" cy="4662828"/>
          </a:xfrm>
          <a:prstGeom prst="rect">
            <a:avLst/>
          </a:prstGeom>
          <a:solidFill>
            <a:srgbClr val="F2F2F2"/>
          </a:solidFill>
          <a:ln>
            <a:noFill/>
          </a:ln>
        </p:spPr>
      </p:pic>
      <p:sp>
        <p:nvSpPr>
          <p:cNvPr id="417" name="Google Shape;417;p3"/>
          <p:cNvSpPr/>
          <p:nvPr/>
        </p:nvSpPr>
        <p:spPr>
          <a:xfrm>
            <a:off x="0" y="20720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391</Words>
  <Application>Microsoft Office PowerPoint</Application>
  <PresentationFormat>Custom</PresentationFormat>
  <Paragraphs>29</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 Black</vt:lpstr>
      <vt:lpstr>Libre Franklin Black</vt:lpstr>
      <vt:lpstr>Lato</vt:lpstr>
      <vt:lpstr>Calibri</vt:lpstr>
      <vt:lpstr>Noto Sans Symbols</vt:lpstr>
      <vt:lpstr>Arial</vt:lpstr>
      <vt:lpstr>Libre Franklin</vt:lpstr>
      <vt:lpstr>Franklin Gothic</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2022-04-27T19:33:08Z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