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jL3tpueODtaRGs/t1e0ohlbUx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Combustion appliance zone (CAZ) testing is required for atmospherically vented, or Category I, combustion appliances. These appliances rely on surrounding air for combustion. CAZ testing, which is performed by a certified rater, ensures that combustion appliances are working properly and that there is adequate room volume to ensure clean combustion.</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ensure safe and efficient operation of Category I furnaces, boilers, and water heaters, it is critical to provide the correct amount of combustion and dilution air. Ideally, this air should come from outdoors, but it is also legal for combustion air to come from the combustion appliance zone, or CAZ, provided there is enough air volume.</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Atmospherically vented (aka Category I) appliances must have two fresh air supply ducts or openings installed to provide combustion air in the combustion appliance zone (CAZ). If the appliance is installed in an enclosed room, there are five possible configurations for bringing in adequate air (see slide). In any case, a certified rater must conduct a combustion safety test to verify that all combustion appliances are working properly and not venting dangerous gases into the living space.</a:t>
            </a:r>
            <a:endParaRPr/>
          </a:p>
        </p:txBody>
      </p:sp>
      <p:sp>
        <p:nvSpPr>
          <p:cNvPr id="409" name="Google Shape;4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2898595"/>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3966788"/>
            <a:ext cx="7662231" cy="3841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Combustion appliance zone (CAZ) testing: </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required for atmospherically vented, or Category I, combustion appliances.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Must be performed by a certified rater.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Ensures combustion appliances are working properly and that there is adequate room volume to ensure clean combustion. </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10289754" y="2287087"/>
            <a:ext cx="5982159" cy="7990201"/>
          </a:xfrm>
          <a:prstGeom prst="rect">
            <a:avLst/>
          </a:prstGeom>
          <a:solidFill>
            <a:srgbClr val="F2F2F2"/>
          </a:solidFill>
          <a:ln>
            <a:noFill/>
          </a:ln>
        </p:spPr>
      </p:pic>
      <p:sp>
        <p:nvSpPr>
          <p:cNvPr id="391" name="Google Shape;391;p1"/>
          <p:cNvSpPr/>
          <p:nvPr/>
        </p:nvSpPr>
        <p:spPr>
          <a:xfrm>
            <a:off x="0" y="289859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1437766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a:t>
            </a:r>
            <a:r>
              <a:rPr lang="en-US" sz="6600">
                <a:solidFill>
                  <a:srgbClr val="00853D"/>
                </a:solidFill>
                <a:latin typeface="Libre Franklin Black"/>
                <a:ea typeface="Libre Franklin Black"/>
                <a:cs typeface="Libre Franklin Black"/>
                <a:sym typeface="Libre Franklin Black"/>
              </a:rPr>
              <a:t>CAZ TESTING </a:t>
            </a:r>
            <a:r>
              <a:rPr lang="en-US" sz="6600">
                <a:solidFill>
                  <a:srgbClr val="000000"/>
                </a:solidFill>
                <a:latin typeface="Libre Franklin Black"/>
                <a:ea typeface="Libre Franklin Black"/>
                <a:cs typeface="Libre Franklin Black"/>
                <a:sym typeface="Libre Franklin Black"/>
              </a:rPr>
              <a:t>OVERVIEW</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8158597"/>
            <a:ext cx="2619567" cy="1283007"/>
            <a:chOff x="4594032" y="8511138"/>
            <a:chExt cx="2619567" cy="1283007"/>
          </a:xfrm>
        </p:grpSpPr>
        <p:sp>
          <p:nvSpPr>
            <p:cNvPr id="394" name="Google Shape;394;p1"/>
            <p:cNvSpPr/>
            <p:nvPr/>
          </p:nvSpPr>
          <p:spPr>
            <a:xfrm>
              <a:off x="4594032" y="8511138"/>
              <a:ext cx="2619567"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4903516" y="8563061"/>
              <a:ext cx="876019" cy="1182626"/>
            </a:xfrm>
            <a:prstGeom prst="rect">
              <a:avLst/>
            </a:prstGeom>
            <a:noFill/>
            <a:ln>
              <a:noFill/>
            </a:ln>
          </p:spPr>
        </p:pic>
        <p:pic>
          <p:nvPicPr>
            <p:cNvPr id="396" name="Google Shape;396;p1"/>
            <p:cNvPicPr preferRelativeResize="0"/>
            <p:nvPr/>
          </p:nvPicPr>
          <p:blipFill>
            <a:blip r:embed="rId5"/>
            <a:srcRect/>
            <a:stretch/>
          </p:blipFill>
          <p:spPr>
            <a:xfrm>
              <a:off x="6022832" y="8576273"/>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0080435" y="2628895"/>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10080435" y="4169972"/>
            <a:ext cx="7479000" cy="3786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To ensure safe and efficient operation for Category I furnaces, boilers, and water heaters, it is critical to provide the correct amount of combustion and dilution air.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Combustion air should come from outdoors.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Combustion air can come from the CAZ if there is enough air volume.</a:t>
            </a:r>
            <a:endParaRPr sz="2400">
              <a:solidFill>
                <a:schemeClr val="dk1"/>
              </a:solidFill>
              <a:latin typeface="Lato"/>
              <a:ea typeface="Lato"/>
              <a:cs typeface="Lato"/>
              <a:sym typeface="Lato"/>
            </a:endParaRPr>
          </a:p>
        </p:txBody>
      </p:sp>
      <p:pic>
        <p:nvPicPr>
          <p:cNvPr id="404" name="Google Shape;404;p2"/>
          <p:cNvPicPr preferRelativeResize="0">
            <a:picLocks noGrp="1"/>
          </p:cNvPicPr>
          <p:nvPr>
            <p:ph type="pic" idx="2"/>
          </p:nvPr>
        </p:nvPicPr>
        <p:blipFill rotWithShape="1">
          <a:blip r:embed="rId3">
            <a:alphaModFix/>
          </a:blip>
          <a:srcRect/>
          <a:stretch/>
        </p:blipFill>
        <p:spPr>
          <a:xfrm>
            <a:off x="563999" y="2721167"/>
            <a:ext cx="8449056" cy="5504688"/>
          </a:xfrm>
          <a:prstGeom prst="rect">
            <a:avLst/>
          </a:prstGeom>
          <a:solidFill>
            <a:srgbClr val="F2F2F2"/>
          </a:solidFill>
          <a:ln>
            <a:noFill/>
          </a:ln>
        </p:spPr>
      </p:pic>
      <p:sp>
        <p:nvSpPr>
          <p:cNvPr id="405" name="Google Shape;405;p2"/>
          <p:cNvSpPr/>
          <p:nvPr/>
        </p:nvSpPr>
        <p:spPr>
          <a:xfrm>
            <a:off x="17997714" y="262889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2" name="Google Shape;412;p3"/>
          <p:cNvSpPr txBox="1"/>
          <p:nvPr/>
        </p:nvSpPr>
        <p:spPr>
          <a:xfrm>
            <a:off x="8615191" y="2438173"/>
            <a:ext cx="8582100" cy="7111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There are five configurations for atmospherically vented (aka Category I) appliances. Combustion air may be drawn through: </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Two vertical ducts: one in the floor</a:t>
            </a:r>
            <a:r>
              <a:rPr lang="en-US" sz="2400">
                <a:solidFill>
                  <a:schemeClr val="dk1"/>
                </a:solidFill>
                <a:latin typeface="Libre Franklin"/>
                <a:ea typeface="Libre Franklin"/>
                <a:cs typeface="Libre Franklin"/>
                <a:sym typeface="Libre Franklin"/>
              </a:rPr>
              <a:t>,</a:t>
            </a:r>
            <a:r>
              <a:rPr lang="en-US" sz="2400" b="0" i="0" u="none" strike="noStrike" cap="none">
                <a:solidFill>
                  <a:schemeClr val="dk1"/>
                </a:solidFill>
                <a:latin typeface="Libre Franklin"/>
                <a:ea typeface="Libre Franklin"/>
                <a:cs typeface="Libre Franklin"/>
                <a:sym typeface="Libre Franklin"/>
              </a:rPr>
              <a:t> one in the ceiling.</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Two vertical ducts that run from a vented attic to the ceiling. </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Two horizontal ducts in an exterior wall.</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A single duct through an exterior wall.</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Horizontal ducts through an interior wall (not recommended).</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Combustion safety testing verifies that combustion appliances are not venting dangerous gases into the living space.</a:t>
            </a:r>
            <a:endParaRPr sz="2400">
              <a:solidFill>
                <a:schemeClr val="dk1"/>
              </a:solidFill>
              <a:latin typeface="Lato"/>
              <a:ea typeface="Lato"/>
              <a:cs typeface="Lato"/>
              <a:sym typeface="Lato"/>
            </a:endParaRPr>
          </a:p>
        </p:txBody>
      </p:sp>
      <p:pic>
        <p:nvPicPr>
          <p:cNvPr id="413" name="Google Shape;413;p3"/>
          <p:cNvPicPr preferRelativeResize="0">
            <a:picLocks noGrp="1"/>
          </p:cNvPicPr>
          <p:nvPr>
            <p:ph type="pic" idx="2"/>
          </p:nvPr>
        </p:nvPicPr>
        <p:blipFill rotWithShape="1">
          <a:blip r:embed="rId3">
            <a:alphaModFix/>
          </a:blip>
          <a:srcRect/>
          <a:stretch/>
        </p:blipFill>
        <p:spPr>
          <a:xfrm>
            <a:off x="4420148" y="1504614"/>
            <a:ext cx="3126405" cy="7703687"/>
          </a:xfrm>
          <a:prstGeom prst="rect">
            <a:avLst/>
          </a:prstGeom>
          <a:solidFill>
            <a:srgbClr val="F2F2F2"/>
          </a:solidFill>
          <a:ln>
            <a:noFill/>
          </a:ln>
        </p:spPr>
      </p:pic>
      <p:sp>
        <p:nvSpPr>
          <p:cNvPr id="414" name="Google Shape;414;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415</Words>
  <Application>Microsoft Office PowerPoint</Application>
  <PresentationFormat>Custom</PresentationFormat>
  <Paragraphs>25</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Libre Franklin Black</vt:lpstr>
      <vt:lpstr>Lato</vt:lpstr>
      <vt:lpstr>Calibri</vt:lpstr>
      <vt:lpstr>Lato Black</vt:lpstr>
      <vt:lpstr>Franklin Gothic</vt:lpstr>
      <vt:lpstr>Noto Sans Symbols</vt:lpstr>
      <vt:lpstr>Libre Franklin</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2022-04-27T19:24:18Z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