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bold r:id="rId10"/>
    </p:embeddedFont>
    <p:embeddedFont>
      <p:font typeface="Lato" panose="020F0502020204030203" pitchFamily="34" charset="0"/>
      <p:regular r:id="rId11"/>
      <p:bold r:id="rId12"/>
      <p:italic r:id="rId13"/>
      <p:boldItalic r:id="rId14"/>
    </p:embeddedFont>
    <p:embeddedFont>
      <p:font typeface="Lato Black" panose="020F0502020204030203" pitchFamily="34" charset="0"/>
      <p:bold r:id="rId15"/>
      <p:boldItalic r:id="rId16"/>
    </p:embeddedFont>
    <p:embeddedFont>
      <p:font typeface="Libre Franklin" pitchFamily="2" charset="0"/>
      <p:regular r:id="rId17"/>
      <p:bold r:id="rId18"/>
      <p:italic r:id="rId19"/>
      <p:boldItalic r:id="rId20"/>
    </p:embeddedFont>
    <p:embeddedFont>
      <p:font typeface="Libre Franklin Black" pitchFamily="2" charset="0"/>
      <p:bold r:id="rId21"/>
      <p:boldItalic r:id="rId22"/>
    </p:embeddedFont>
    <p:embeddedFont>
      <p:font typeface="Noto Sans Symbols"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ymjdxK2e0ajrC1H+0mzIcQnyq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3" y="39"/>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theme" Target="theme/theme1.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 window and door flashing includes fully flashing the sill. This involves installing a back dam and self-adhesive flashing at the sill. For pan or sill flashing, use formable flashing, a stretchable self-adhered membrane that bends at corners so one continuous piece can be used to cover the bottom and sides of the sill</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Windows and doors are vulnerable places in the building envelope where moisture and air can penetrate. The sill is an especially vulnerable location. Properly flashing the sill ensures that water is directed away from the window.</a:t>
            </a:r>
            <a:endParaRPr/>
          </a:p>
        </p:txBody>
      </p:sp>
      <p:sp>
        <p:nvSpPr>
          <p:cNvPr id="399" name="Google Shape;3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several steps to fully flashing the sill.</a:t>
            </a:r>
            <a:endParaRPr/>
          </a:p>
          <a:p>
            <a:pPr marL="0" lvl="0" indent="0" algn="l" rtl="0">
              <a:spcBef>
                <a:spcPts val="0"/>
              </a:spcBef>
              <a:spcAft>
                <a:spcPts val="0"/>
              </a:spcAft>
              <a:buNone/>
            </a:pPr>
            <a:r>
              <a:rPr lang="en-US"/>
              <a:t>First, install a back dam. This is either a strip of wood or beveled siding nailed along the back (inside) edge of the rough opening (over the flap of housewrap). </a:t>
            </a:r>
            <a:endParaRPr/>
          </a:p>
          <a:p>
            <a:pPr marL="0" lvl="0" indent="0" algn="l" rtl="0">
              <a:spcBef>
                <a:spcPts val="0"/>
              </a:spcBef>
              <a:spcAft>
                <a:spcPts val="0"/>
              </a:spcAft>
              <a:buNone/>
            </a:pPr>
            <a:r>
              <a:rPr lang="en-US"/>
              <a:t>Next, cover the back dam with the formable membrane. Begin pressing in the middle of the sill and work toward the sides, removing adhesive covering strips as you go. Make sure to press the membrane tightly into the corners to avoid tears later when the window is installed.</a:t>
            </a:r>
            <a:endParaRPr/>
          </a:p>
          <a:p>
            <a:pPr marL="0" lvl="0" indent="0" algn="l" rtl="0">
              <a:spcBef>
                <a:spcPts val="0"/>
              </a:spcBef>
              <a:spcAft>
                <a:spcPts val="0"/>
              </a:spcAft>
              <a:buNone/>
            </a:pPr>
            <a:r>
              <a:rPr lang="en-US"/>
              <a:t>You also can use self-adhered non-elastic membrane for pan flashing, but it must be cut and patched at corners. Two-piece rigid manufactured pan flashing comes with a built-in back dam that must be protected from breakage during window installation. Asphalt-based liquid flashing is applied with a paint brush or roller.</a:t>
            </a:r>
            <a:endParaRPr/>
          </a:p>
        </p:txBody>
      </p:sp>
      <p:sp>
        <p:nvSpPr>
          <p:cNvPr id="416" name="Google Shape;41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0" y="1"/>
            <a:ext cx="18288001" cy="6325644"/>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8"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1"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30"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6"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6"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1"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1"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1"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1"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59"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1"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1"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3753734"/>
            <a:ext cx="4938713"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0" y="4821927"/>
            <a:ext cx="9887639"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Fully flashing the sill of window and door openings:</a:t>
            </a:r>
            <a:endParaRPr sz="2400">
              <a:solidFill>
                <a:srgbClr val="231F20"/>
              </a:solidFill>
              <a:latin typeface="Franklin Gothic"/>
              <a:ea typeface="Franklin Gothic"/>
              <a:cs typeface="Franklin Gothic"/>
              <a:sym typeface="Franklin Gothic"/>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Involves installing a back dam and self-adhesive flashing at the sill.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Includes the use of formable flashing, a stretchable self-adhered membrane that bends at corners so one continuous piece can be used to cover the bottom and sides of the sill.</a:t>
            </a:r>
            <a:endParaRPr/>
          </a:p>
        </p:txBody>
      </p:sp>
      <p:pic>
        <p:nvPicPr>
          <p:cNvPr id="390" name="Google Shape;390;p1"/>
          <p:cNvPicPr preferRelativeResize="0">
            <a:picLocks noGrp="1"/>
          </p:cNvPicPr>
          <p:nvPr>
            <p:ph type="pic" idx="2"/>
          </p:nvPr>
        </p:nvPicPr>
        <p:blipFill rotWithShape="1">
          <a:blip r:embed="rId3">
            <a:alphaModFix/>
          </a:blip>
          <a:srcRect l="13351" r="7358"/>
          <a:stretch/>
        </p:blipFill>
        <p:spPr>
          <a:xfrm>
            <a:off x="11844868" y="3547802"/>
            <a:ext cx="4938714" cy="4576751"/>
          </a:xfrm>
          <a:prstGeom prst="rect">
            <a:avLst/>
          </a:prstGeom>
          <a:solidFill>
            <a:srgbClr val="F2F2F2"/>
          </a:solidFill>
          <a:ln>
            <a:noFill/>
          </a:ln>
        </p:spPr>
      </p:pic>
      <p:sp>
        <p:nvSpPr>
          <p:cNvPr id="391" name="Google Shape;391;p1"/>
          <p:cNvSpPr/>
          <p:nvPr/>
        </p:nvSpPr>
        <p:spPr>
          <a:xfrm>
            <a:off x="1624657" y="8333338"/>
            <a:ext cx="2947344" cy="128300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392" name="Google Shape;392;p1"/>
          <p:cNvPicPr preferRelativeResize="0"/>
          <p:nvPr/>
        </p:nvPicPr>
        <p:blipFill>
          <a:blip r:embed="rId4"/>
          <a:srcRect/>
          <a:stretch/>
        </p:blipFill>
        <p:spPr>
          <a:xfrm>
            <a:off x="3206000" y="8419493"/>
            <a:ext cx="880533" cy="1188721"/>
          </a:xfrm>
          <a:prstGeom prst="rect">
            <a:avLst/>
          </a:prstGeom>
          <a:noFill/>
          <a:ln>
            <a:noFill/>
          </a:ln>
        </p:spPr>
      </p:pic>
      <p:pic>
        <p:nvPicPr>
          <p:cNvPr id="393" name="Google Shape;393;p1"/>
          <p:cNvPicPr preferRelativeResize="0"/>
          <p:nvPr/>
        </p:nvPicPr>
        <p:blipFill>
          <a:blip r:embed="rId5"/>
          <a:srcRect/>
          <a:stretch/>
        </p:blipFill>
        <p:spPr>
          <a:xfrm>
            <a:off x="2053936" y="8421151"/>
            <a:ext cx="880533" cy="1188720"/>
          </a:xfrm>
          <a:prstGeom prst="rect">
            <a:avLst/>
          </a:prstGeom>
          <a:noFill/>
          <a:ln>
            <a:noFill/>
          </a:ln>
        </p:spPr>
      </p:pic>
      <p:sp>
        <p:nvSpPr>
          <p:cNvPr id="394" name="Google Shape;394;p1"/>
          <p:cNvSpPr/>
          <p:nvPr/>
        </p:nvSpPr>
        <p:spPr>
          <a:xfrm>
            <a:off x="0" y="375373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5" name="Google Shape;395;p1"/>
          <p:cNvSpPr/>
          <p:nvPr/>
        </p:nvSpPr>
        <p:spPr>
          <a:xfrm>
            <a:off x="913743" y="568116"/>
            <a:ext cx="15071324"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FULLY FLASHED </a:t>
            </a:r>
            <a:r>
              <a:rPr lang="en-US" sz="6600">
                <a:solidFill>
                  <a:srgbClr val="00853D"/>
                </a:solidFill>
                <a:latin typeface="Libre Franklin Black"/>
                <a:ea typeface="Libre Franklin Black"/>
                <a:cs typeface="Libre Franklin Black"/>
                <a:sym typeface="Libre Franklin Black"/>
              </a:rPr>
              <a:t>WINDOWS &amp; DOORS</a:t>
            </a:r>
            <a:r>
              <a:rPr lang="en-US" sz="6600">
                <a:latin typeface="Libre Franklin Black"/>
                <a:ea typeface="Libre Franklin Black"/>
                <a:cs typeface="Libre Franklin Black"/>
                <a:sym typeface="Libre Franklin Black"/>
              </a:rPr>
              <a:t>:</a:t>
            </a:r>
            <a:r>
              <a:rPr lang="en-US" sz="6600">
                <a:solidFill>
                  <a:srgbClr val="00853D"/>
                </a:solidFill>
                <a:latin typeface="Libre Franklin Black"/>
                <a:ea typeface="Libre Franklin Black"/>
                <a:cs typeface="Libre Franklin Black"/>
                <a:sym typeface="Libre Franklin Black"/>
              </a:rPr>
              <a:t> </a:t>
            </a:r>
            <a:r>
              <a:rPr lang="en-US" sz="6600">
                <a:solidFill>
                  <a:srgbClr val="000000"/>
                </a:solidFill>
                <a:latin typeface="Libre Franklin Black"/>
                <a:ea typeface="Libre Franklin Black"/>
                <a:cs typeface="Libre Franklin Black"/>
                <a:sym typeface="Libre Franklin Black"/>
              </a:rPr>
              <a:t>SILL FLASHING</a:t>
            </a:r>
            <a:endParaRPr sz="6600">
              <a:solidFill>
                <a:schemeClr val="dk1"/>
              </a:solidFill>
              <a:latin typeface="Libre Franklin Black"/>
              <a:ea typeface="Libre Franklin Black"/>
              <a:cs typeface="Libre Franklin Black"/>
              <a:sym typeface="Libre Franklin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
          <p:cNvSpPr txBox="1">
            <a:spLocks noGrp="1"/>
          </p:cNvSpPr>
          <p:nvPr>
            <p:ph type="body" idx="1"/>
          </p:nvPr>
        </p:nvSpPr>
        <p:spPr>
          <a:xfrm>
            <a:off x="1371600" y="4544950"/>
            <a:ext cx="5885543" cy="36903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2" name="Google Shape;402;p2"/>
          <p:cNvSpPr txBox="1"/>
          <p:nvPr/>
        </p:nvSpPr>
        <p:spPr>
          <a:xfrm>
            <a:off x="1371600" y="2193777"/>
            <a:ext cx="5243521" cy="16856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Windows and doors are vulnerable places in the building envelope where moisture and air can penetrate.</a:t>
            </a:r>
            <a:endParaRPr sz="2400">
              <a:solidFill>
                <a:schemeClr val="dk1"/>
              </a:solidFill>
              <a:latin typeface="Lato"/>
              <a:ea typeface="Lato"/>
              <a:cs typeface="Lato"/>
              <a:sym typeface="Lato"/>
            </a:endParaRPr>
          </a:p>
        </p:txBody>
      </p:sp>
      <p:sp>
        <p:nvSpPr>
          <p:cNvPr id="403" name="Google Shape;403;p2"/>
          <p:cNvSpPr txBox="1"/>
          <p:nvPr/>
        </p:nvSpPr>
        <p:spPr>
          <a:xfrm>
            <a:off x="6998096" y="2193777"/>
            <a:ext cx="5389847" cy="11316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The sill is an especially vulnerable location. </a:t>
            </a:r>
            <a:endParaRPr sz="2400">
              <a:solidFill>
                <a:schemeClr val="dk1"/>
              </a:solidFill>
              <a:latin typeface="Lato"/>
              <a:ea typeface="Lato"/>
              <a:cs typeface="Lato"/>
              <a:sym typeface="Lato"/>
            </a:endParaRPr>
          </a:p>
        </p:txBody>
      </p:sp>
      <p:sp>
        <p:nvSpPr>
          <p:cNvPr id="404" name="Google Shape;404;p2"/>
          <p:cNvSpPr txBox="1"/>
          <p:nvPr/>
        </p:nvSpPr>
        <p:spPr>
          <a:xfrm>
            <a:off x="12951158" y="2193776"/>
            <a:ext cx="449962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Properly flashing the sill ensures that water is directed away from the window.</a:t>
            </a:r>
            <a:endParaRPr sz="2400">
              <a:solidFill>
                <a:schemeClr val="dk1"/>
              </a:solidFill>
              <a:latin typeface="Lato"/>
              <a:ea typeface="Lato"/>
              <a:cs typeface="Lato"/>
              <a:sym typeface="Lato"/>
            </a:endParaRPr>
          </a:p>
        </p:txBody>
      </p:sp>
      <p:sp>
        <p:nvSpPr>
          <p:cNvPr id="405" name="Google Shape;405;p2"/>
          <p:cNvSpPr txBox="1"/>
          <p:nvPr/>
        </p:nvSpPr>
        <p:spPr>
          <a:xfrm>
            <a:off x="1371600" y="1104366"/>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01</a:t>
            </a:r>
            <a:endParaRPr sz="3600">
              <a:solidFill>
                <a:schemeClr val="dk1"/>
              </a:solidFill>
              <a:latin typeface="Libre Franklin Black"/>
              <a:ea typeface="Libre Franklin Black"/>
              <a:cs typeface="Libre Franklin Black"/>
              <a:sym typeface="Libre Franklin Black"/>
            </a:endParaRPr>
          </a:p>
        </p:txBody>
      </p:sp>
      <p:sp>
        <p:nvSpPr>
          <p:cNvPr id="406" name="Google Shape;406;p2"/>
          <p:cNvSpPr txBox="1"/>
          <p:nvPr/>
        </p:nvSpPr>
        <p:spPr>
          <a:xfrm>
            <a:off x="6998096" y="1083210"/>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02</a:t>
            </a:r>
            <a:endParaRPr sz="3600">
              <a:solidFill>
                <a:schemeClr val="dk1"/>
              </a:solidFill>
              <a:latin typeface="Libre Franklin Black"/>
              <a:ea typeface="Libre Franklin Black"/>
              <a:cs typeface="Libre Franklin Black"/>
              <a:sym typeface="Libre Franklin Black"/>
            </a:endParaRPr>
          </a:p>
        </p:txBody>
      </p:sp>
      <p:sp>
        <p:nvSpPr>
          <p:cNvPr id="407" name="Google Shape;407;p2"/>
          <p:cNvSpPr txBox="1"/>
          <p:nvPr/>
        </p:nvSpPr>
        <p:spPr>
          <a:xfrm>
            <a:off x="12951158" y="1117028"/>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03</a:t>
            </a:r>
            <a:endParaRPr sz="3600">
              <a:solidFill>
                <a:schemeClr val="dk1"/>
              </a:solidFill>
              <a:latin typeface="Libre Franklin Black"/>
              <a:ea typeface="Libre Franklin Black"/>
              <a:cs typeface="Libre Franklin Black"/>
              <a:sym typeface="Libre Franklin Black"/>
            </a:endParaRPr>
          </a:p>
        </p:txBody>
      </p:sp>
      <p:sp>
        <p:nvSpPr>
          <p:cNvPr id="408" name="Google Shape;408;p2"/>
          <p:cNvSpPr/>
          <p:nvPr/>
        </p:nvSpPr>
        <p:spPr>
          <a:xfrm>
            <a:off x="1563400" y="1784515"/>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09" name="Google Shape;409;p2"/>
          <p:cNvSpPr/>
          <p:nvPr/>
        </p:nvSpPr>
        <p:spPr>
          <a:xfrm>
            <a:off x="7114209" y="1763359"/>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10" name="Google Shape;410;p2"/>
          <p:cNvSpPr/>
          <p:nvPr/>
        </p:nvSpPr>
        <p:spPr>
          <a:xfrm>
            <a:off x="13067271" y="1797177"/>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11" name="Google Shape;411;p2"/>
          <p:cNvPicPr preferRelativeResize="0">
            <a:picLocks noGrp="1"/>
          </p:cNvPicPr>
          <p:nvPr>
            <p:ph type="pic" idx="2"/>
          </p:nvPr>
        </p:nvPicPr>
        <p:blipFill rotWithShape="1">
          <a:blip r:embed="rId3">
            <a:alphaModFix/>
          </a:blip>
          <a:srcRect b="15708"/>
          <a:stretch/>
        </p:blipFill>
        <p:spPr>
          <a:xfrm>
            <a:off x="6615121" y="4288693"/>
            <a:ext cx="9488147" cy="5998308"/>
          </a:xfrm>
          <a:prstGeom prst="rect">
            <a:avLst/>
          </a:prstGeom>
          <a:solidFill>
            <a:srgbClr val="F2F2F2"/>
          </a:solidFill>
          <a:ln>
            <a:noFill/>
          </a:ln>
        </p:spPr>
      </p:pic>
      <p:sp>
        <p:nvSpPr>
          <p:cNvPr id="412" name="Google Shape;412;p2"/>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
          <p:cNvSpPr txBox="1">
            <a:spLocks noGrp="1"/>
          </p:cNvSpPr>
          <p:nvPr>
            <p:ph type="body" idx="1"/>
          </p:nvPr>
        </p:nvSpPr>
        <p:spPr>
          <a:xfrm>
            <a:off x="1371600" y="2427454"/>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9" name="Google Shape;419;p3"/>
          <p:cNvSpPr txBox="1"/>
          <p:nvPr/>
        </p:nvSpPr>
        <p:spPr>
          <a:xfrm>
            <a:off x="1371600" y="5667046"/>
            <a:ext cx="15869798" cy="39703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Install a back dam. This is either a strip of wood or beveled siding nailed along the back (inside) edge of the rough opening (over the flap of housewrap).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Cover the back dam with the formable membrane. Begin pressing in the middle of the sill and work toward the sides, removing adhesive covering strips as you go. Make sure to press the membrane tightly into the corners to avoid tears later when the window is installed.</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Other options: self-adhered non-elastic membrane; two-piece rigid manufactured pan flashing with a built-in back dam; asphalt-based liquid flashing applied with a paint brush or roller.</a:t>
            </a:r>
            <a:endParaRPr sz="2400">
              <a:solidFill>
                <a:schemeClr val="dk1"/>
              </a:solidFill>
              <a:latin typeface="Lato"/>
              <a:ea typeface="Lato"/>
              <a:cs typeface="Lato"/>
              <a:sym typeface="Lato"/>
            </a:endParaRPr>
          </a:p>
        </p:txBody>
      </p:sp>
      <p:pic>
        <p:nvPicPr>
          <p:cNvPr id="420" name="Google Shape;420;p3"/>
          <p:cNvPicPr preferRelativeResize="0">
            <a:picLocks noGrp="1"/>
          </p:cNvPicPr>
          <p:nvPr>
            <p:ph type="pic" idx="2"/>
          </p:nvPr>
        </p:nvPicPr>
        <p:blipFill rotWithShape="1">
          <a:blip r:embed="rId3">
            <a:alphaModFix/>
          </a:blip>
          <a:srcRect/>
          <a:stretch/>
        </p:blipFill>
        <p:spPr>
          <a:xfrm>
            <a:off x="5992477" y="768091"/>
            <a:ext cx="8532680" cy="4465436"/>
          </a:xfrm>
          <a:prstGeom prst="rect">
            <a:avLst/>
          </a:prstGeom>
          <a:solidFill>
            <a:srgbClr val="F2F2F2"/>
          </a:solidFill>
          <a:ln>
            <a:noFill/>
          </a:ln>
        </p:spPr>
      </p:pic>
      <p:sp>
        <p:nvSpPr>
          <p:cNvPr id="421" name="Google Shape;421;p3"/>
          <p:cNvSpPr/>
          <p:nvPr/>
        </p:nvSpPr>
        <p:spPr>
          <a:xfrm>
            <a:off x="0" y="242745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22" name="Google Shape;422;p3"/>
          <p:cNvSpPr txBox="1"/>
          <p:nvPr/>
        </p:nvSpPr>
        <p:spPr>
          <a:xfrm>
            <a:off x="6359290" y="3263697"/>
            <a:ext cx="1529675" cy="800219"/>
          </a:xfrm>
          <a:prstGeom prst="rect">
            <a:avLst/>
          </a:prstGeom>
          <a:solidFill>
            <a:schemeClr val="lt1"/>
          </a:solidFill>
          <a:ln>
            <a:noFill/>
          </a:ln>
        </p:spPr>
        <p:txBody>
          <a:bodyPr spcFirstLastPara="1" wrap="square" lIns="0" tIns="91425" rIns="0" bIns="91425" anchor="t" anchorCtr="0">
            <a:spAutoFit/>
          </a:bodyPr>
          <a:lstStyle/>
          <a:p>
            <a:pPr marL="0" marR="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Self-adhered flashing</a:t>
            </a:r>
            <a:endParaRPr/>
          </a:p>
        </p:txBody>
      </p:sp>
      <p:sp>
        <p:nvSpPr>
          <p:cNvPr id="423" name="Google Shape;423;p3"/>
          <p:cNvSpPr txBox="1"/>
          <p:nvPr/>
        </p:nvSpPr>
        <p:spPr>
          <a:xfrm>
            <a:off x="9440521" y="2427454"/>
            <a:ext cx="1529675" cy="800219"/>
          </a:xfrm>
          <a:prstGeom prst="rect">
            <a:avLst/>
          </a:prstGeom>
          <a:solidFill>
            <a:schemeClr val="lt1"/>
          </a:solidFill>
          <a:ln>
            <a:noFill/>
          </a:ln>
        </p:spPr>
        <p:txBody>
          <a:bodyPr spcFirstLastPara="1" wrap="square" lIns="0" tIns="91425" rIns="0" bIns="91425" anchor="t" anchorCtr="0">
            <a:spAutoFit/>
          </a:bodyPr>
          <a:lstStyle/>
          <a:p>
            <a:pPr marL="0" marR="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Formable flashing</a:t>
            </a:r>
            <a:endParaRPr/>
          </a:p>
        </p:txBody>
      </p:sp>
      <p:sp>
        <p:nvSpPr>
          <p:cNvPr id="424" name="Google Shape;424;p3"/>
          <p:cNvSpPr/>
          <p:nvPr/>
        </p:nvSpPr>
        <p:spPr>
          <a:xfrm>
            <a:off x="12456140" y="1724189"/>
            <a:ext cx="1651746" cy="847131"/>
          </a:xfrm>
          <a:custGeom>
            <a:avLst/>
            <a:gdLst/>
            <a:ahLst/>
            <a:cxnLst/>
            <a:rect l="l" t="t" r="r" b="b"/>
            <a:pathLst>
              <a:path w="1651746" h="847131" extrusionOk="0">
                <a:moveTo>
                  <a:pt x="63577" y="42734"/>
                </a:moveTo>
                <a:cubicBezTo>
                  <a:pt x="214831" y="28984"/>
                  <a:pt x="673014" y="14032"/>
                  <a:pt x="977977" y="8358"/>
                </a:cubicBezTo>
                <a:cubicBezTo>
                  <a:pt x="1282190" y="2698"/>
                  <a:pt x="1396919" y="-15105"/>
                  <a:pt x="1617370" y="28984"/>
                </a:cubicBezTo>
                <a:cubicBezTo>
                  <a:pt x="1649030" y="76474"/>
                  <a:pt x="1625658" y="34129"/>
                  <a:pt x="1637995" y="138987"/>
                </a:cubicBezTo>
                <a:cubicBezTo>
                  <a:pt x="1639564" y="152325"/>
                  <a:pt x="1647301" y="173778"/>
                  <a:pt x="1651746" y="187113"/>
                </a:cubicBezTo>
                <a:cubicBezTo>
                  <a:pt x="1649454" y="267324"/>
                  <a:pt x="1651356" y="347764"/>
                  <a:pt x="1644871" y="427745"/>
                </a:cubicBezTo>
                <a:cubicBezTo>
                  <a:pt x="1644347" y="434206"/>
                  <a:pt x="1635169" y="436433"/>
                  <a:pt x="1631120" y="441495"/>
                </a:cubicBezTo>
                <a:cubicBezTo>
                  <a:pt x="1625958" y="447947"/>
                  <a:pt x="1622532" y="455669"/>
                  <a:pt x="1617370" y="462121"/>
                </a:cubicBezTo>
                <a:cubicBezTo>
                  <a:pt x="1602619" y="480560"/>
                  <a:pt x="1602839" y="473746"/>
                  <a:pt x="1582994" y="489622"/>
                </a:cubicBezTo>
                <a:cubicBezTo>
                  <a:pt x="1577932" y="493671"/>
                  <a:pt x="1574636" y="499776"/>
                  <a:pt x="1569243" y="503372"/>
                </a:cubicBezTo>
                <a:cubicBezTo>
                  <a:pt x="1560716" y="509057"/>
                  <a:pt x="1550270" y="511437"/>
                  <a:pt x="1541743" y="517122"/>
                </a:cubicBezTo>
                <a:cubicBezTo>
                  <a:pt x="1536349" y="520718"/>
                  <a:pt x="1533054" y="526824"/>
                  <a:pt x="1527992" y="530873"/>
                </a:cubicBezTo>
                <a:cubicBezTo>
                  <a:pt x="1508953" y="546105"/>
                  <a:pt x="1508526" y="544237"/>
                  <a:pt x="1486741" y="551498"/>
                </a:cubicBezTo>
                <a:cubicBezTo>
                  <a:pt x="1479866" y="556082"/>
                  <a:pt x="1473507" y="561554"/>
                  <a:pt x="1466116" y="565249"/>
                </a:cubicBezTo>
                <a:cubicBezTo>
                  <a:pt x="1459634" y="568490"/>
                  <a:pt x="1449510" y="566094"/>
                  <a:pt x="1445490" y="572124"/>
                </a:cubicBezTo>
                <a:cubicBezTo>
                  <a:pt x="1439008" y="581847"/>
                  <a:pt x="1440392" y="594950"/>
                  <a:pt x="1438615" y="606500"/>
                </a:cubicBezTo>
                <a:cubicBezTo>
                  <a:pt x="1435806" y="624761"/>
                  <a:pt x="1434353" y="643210"/>
                  <a:pt x="1431740" y="661501"/>
                </a:cubicBezTo>
                <a:cubicBezTo>
                  <a:pt x="1427880" y="688524"/>
                  <a:pt x="1425150" y="705191"/>
                  <a:pt x="1417989" y="730253"/>
                </a:cubicBezTo>
                <a:cubicBezTo>
                  <a:pt x="1415998" y="737221"/>
                  <a:pt x="1413105" y="743911"/>
                  <a:pt x="1411114" y="750879"/>
                </a:cubicBezTo>
                <a:cubicBezTo>
                  <a:pt x="1403435" y="777755"/>
                  <a:pt x="1408430" y="778073"/>
                  <a:pt x="1390489" y="799005"/>
                </a:cubicBezTo>
                <a:cubicBezTo>
                  <a:pt x="1382052" y="808848"/>
                  <a:pt x="1375700" y="823964"/>
                  <a:pt x="1362988" y="826506"/>
                </a:cubicBezTo>
                <a:cubicBezTo>
                  <a:pt x="1331171" y="832869"/>
                  <a:pt x="1314596" y="836845"/>
                  <a:pt x="1280486" y="840256"/>
                </a:cubicBezTo>
                <a:cubicBezTo>
                  <a:pt x="1250754" y="843229"/>
                  <a:pt x="1220901" y="844839"/>
                  <a:pt x="1191108" y="847131"/>
                </a:cubicBezTo>
                <a:lnTo>
                  <a:pt x="792347" y="840256"/>
                </a:lnTo>
                <a:cubicBezTo>
                  <a:pt x="785104" y="840019"/>
                  <a:pt x="778954" y="833848"/>
                  <a:pt x="771722" y="833381"/>
                </a:cubicBezTo>
                <a:cubicBezTo>
                  <a:pt x="707646" y="829247"/>
                  <a:pt x="643385" y="828798"/>
                  <a:pt x="579216" y="826506"/>
                </a:cubicBezTo>
                <a:cubicBezTo>
                  <a:pt x="559294" y="824695"/>
                  <a:pt x="482655" y="819030"/>
                  <a:pt x="455463" y="812755"/>
                </a:cubicBezTo>
                <a:cubicBezTo>
                  <a:pt x="441340" y="809496"/>
                  <a:pt x="414212" y="799005"/>
                  <a:pt x="414212" y="799005"/>
                </a:cubicBezTo>
                <a:cubicBezTo>
                  <a:pt x="407337" y="792130"/>
                  <a:pt x="401261" y="784348"/>
                  <a:pt x="393586" y="778379"/>
                </a:cubicBezTo>
                <a:cubicBezTo>
                  <a:pt x="380541" y="768233"/>
                  <a:pt x="364020" y="762564"/>
                  <a:pt x="352335" y="750879"/>
                </a:cubicBezTo>
                <a:lnTo>
                  <a:pt x="317959" y="716503"/>
                </a:lnTo>
                <a:cubicBezTo>
                  <a:pt x="313376" y="711919"/>
                  <a:pt x="309395" y="706641"/>
                  <a:pt x="304209" y="702752"/>
                </a:cubicBezTo>
                <a:cubicBezTo>
                  <a:pt x="295042" y="695877"/>
                  <a:pt x="285225" y="689792"/>
                  <a:pt x="276708" y="682127"/>
                </a:cubicBezTo>
                <a:cubicBezTo>
                  <a:pt x="262254" y="669118"/>
                  <a:pt x="249207" y="654626"/>
                  <a:pt x="235457" y="640876"/>
                </a:cubicBezTo>
                <a:lnTo>
                  <a:pt x="221707" y="627125"/>
                </a:lnTo>
                <a:lnTo>
                  <a:pt x="207956" y="613375"/>
                </a:lnTo>
                <a:cubicBezTo>
                  <a:pt x="203373" y="604208"/>
                  <a:pt x="199291" y="594773"/>
                  <a:pt x="194206" y="585874"/>
                </a:cubicBezTo>
                <a:cubicBezTo>
                  <a:pt x="190106" y="578700"/>
                  <a:pt x="183811" y="572800"/>
                  <a:pt x="180455" y="565249"/>
                </a:cubicBezTo>
                <a:cubicBezTo>
                  <a:pt x="161375" y="522320"/>
                  <a:pt x="176294" y="532544"/>
                  <a:pt x="152955" y="503372"/>
                </a:cubicBezTo>
                <a:cubicBezTo>
                  <a:pt x="148906" y="498310"/>
                  <a:pt x="144762" y="492957"/>
                  <a:pt x="139204" y="489622"/>
                </a:cubicBezTo>
                <a:cubicBezTo>
                  <a:pt x="132990" y="485893"/>
                  <a:pt x="125454" y="485038"/>
                  <a:pt x="118579" y="482746"/>
                </a:cubicBezTo>
                <a:cubicBezTo>
                  <a:pt x="85372" y="449541"/>
                  <a:pt x="127575" y="489943"/>
                  <a:pt x="84203" y="455246"/>
                </a:cubicBezTo>
                <a:cubicBezTo>
                  <a:pt x="79141" y="451197"/>
                  <a:pt x="76010" y="444830"/>
                  <a:pt x="70452" y="441495"/>
                </a:cubicBezTo>
                <a:cubicBezTo>
                  <a:pt x="64238" y="437766"/>
                  <a:pt x="56702" y="436912"/>
                  <a:pt x="49827" y="434620"/>
                </a:cubicBezTo>
                <a:cubicBezTo>
                  <a:pt x="33279" y="384973"/>
                  <a:pt x="49827" y="443995"/>
                  <a:pt x="49827" y="345243"/>
                </a:cubicBezTo>
                <a:cubicBezTo>
                  <a:pt x="49827" y="331303"/>
                  <a:pt x="44794" y="317809"/>
                  <a:pt x="42952" y="303991"/>
                </a:cubicBezTo>
                <a:cubicBezTo>
                  <a:pt x="40209" y="283421"/>
                  <a:pt x="40147" y="262464"/>
                  <a:pt x="36077" y="242115"/>
                </a:cubicBezTo>
                <a:cubicBezTo>
                  <a:pt x="33234" y="227902"/>
                  <a:pt x="26910" y="214614"/>
                  <a:pt x="22326" y="200864"/>
                </a:cubicBezTo>
                <a:lnTo>
                  <a:pt x="15451" y="180238"/>
                </a:lnTo>
                <a:cubicBezTo>
                  <a:pt x="17743" y="173363"/>
                  <a:pt x="18597" y="165827"/>
                  <a:pt x="22326" y="159613"/>
                </a:cubicBezTo>
                <a:cubicBezTo>
                  <a:pt x="25661" y="154055"/>
                  <a:pt x="32028" y="150924"/>
                  <a:pt x="36077" y="145862"/>
                </a:cubicBezTo>
                <a:cubicBezTo>
                  <a:pt x="70774" y="102490"/>
                  <a:pt x="30372" y="144693"/>
                  <a:pt x="63577" y="111486"/>
                </a:cubicBezTo>
                <a:cubicBezTo>
                  <a:pt x="65869" y="104611"/>
                  <a:pt x="68461" y="97829"/>
                  <a:pt x="70452" y="90861"/>
                </a:cubicBezTo>
                <a:cubicBezTo>
                  <a:pt x="79646" y="58684"/>
                  <a:pt x="-87677" y="56484"/>
                  <a:pt x="63577" y="427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25" name="Google Shape;425;p3"/>
          <p:cNvSpPr txBox="1"/>
          <p:nvPr/>
        </p:nvSpPr>
        <p:spPr>
          <a:xfrm>
            <a:off x="12456140" y="1524813"/>
            <a:ext cx="1706044" cy="800219"/>
          </a:xfrm>
          <a:prstGeom prst="rect">
            <a:avLst/>
          </a:prstGeom>
          <a:noFill/>
          <a:ln>
            <a:noFill/>
          </a:ln>
        </p:spPr>
        <p:txBody>
          <a:bodyPr spcFirstLastPara="1" wrap="square" lIns="0" tIns="91425" rIns="0" bIns="91425" anchor="t" anchorCtr="0">
            <a:spAutoFit/>
          </a:bodyPr>
          <a:lstStyle/>
          <a:p>
            <a:pPr marL="0" marR="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Manufactured flashing</a:t>
            </a:r>
            <a:endParaRPr/>
          </a:p>
        </p:txBody>
      </p:sp>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483</Words>
  <Application>Microsoft Office PowerPoint</Application>
  <PresentationFormat>Custom</PresentationFormat>
  <Paragraphs>29</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vt:lpstr>
      <vt:lpstr>Franklin Gothic</vt:lpstr>
      <vt:lpstr>Libre Franklin Black</vt:lpstr>
      <vt:lpstr>Noto Sans Symbols</vt:lpstr>
      <vt:lpstr>Calibri</vt:lpstr>
      <vt:lpstr>Libre Franklin</vt:lpstr>
      <vt:lpstr>Lato Black</vt:lpstr>
      <vt:lpstr>Arial</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1</cp:revision>
  <dcterms:created xsi:type="dcterms:W3CDTF">2017-04-03T13:46:27Z</dcterms:created>
  <dcterms:modified xsi:type="dcterms:W3CDTF">2022-05-03T21:21:01Z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