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4" autoAdjust="0"/>
    <p:restoredTop sz="75259" autoAdjust="0"/>
  </p:normalViewPr>
  <p:slideViewPr>
    <p:cSldViewPr snapToGrid="0">
      <p:cViewPr varScale="1">
        <p:scale>
          <a:sx n="58" d="100"/>
          <a:sy n="58" d="100"/>
        </p:scale>
        <p:origin x="64" y="13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 washing is the movement of unconditioned air around or through a new home in a way that diminishes its intended thermal performance. This can occur in attics that are vented at the soffits and where conditioned spaces border unconditioned space, such as areas that are cantilevered and air can flow through the floor joist cavities connecting the cantilevered area to the rest of the home. Indications of wind washing include cold or hot spots along exterior walls, along second-story walls that border attic spaces, over cantilevered floors, and over or along other areas of the home that abut unconditioned spaces.</a:t>
            </a:r>
          </a:p>
          <a:p>
            <a:endParaRPr lang="en-US" dirty="0"/>
          </a:p>
          <a:p>
            <a:r>
              <a:rPr lang="en-US" dirty="0"/>
              <a:t>Air can enter a house via natural infiltration (driven by wind and temperature differential forces) and via mechanical infiltration (driven by the heating, cooling, and ventilation mechanical systems).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whole-house draft barrier is a continuous, air-tight layer that prevents air leaks and can be integrated with other materials to function as a water barrier, thermal barrier, and vapor barrier. For example, rigid foam insulation can block thermal flow as well as air flow when seams are correctly sealed with tape, caulk, adhesives, or liquid-applied sealants, and some rigid foams even have an integrated water control layer. Drywall can serve as an interior air barrier when the seams are taped and spackled and when wiring, plumbing, and other penetrations are correctly sealed with caulk, spray foam, or gaskets; it can serve as the vapor barrier when finished with paint. Correctly installed insulation is in full contact with the air barrier layer. </a:t>
            </a:r>
          </a:p>
          <a:p>
            <a:endParaRPr lang="en-US" dirty="0"/>
          </a:p>
          <a:p>
            <a:r>
              <a:rPr lang="en-US" dirty="0"/>
              <a:t>Draft barriers block air flow that can hinder the new home’s thermal protection within a complete high-performance insulation system. This means less wasted energy along with enhanced comfort, quiet, and durability.</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areas likely to be susceptible to wind washing (e.g., attic soffit vents, cantilevered floors, open porch ceilings adjacent to second-story floor cavities).</a:t>
            </a:r>
          </a:p>
          <a:p>
            <a:pPr marL="171450" indent="-171450">
              <a:buFont typeface="Arial" panose="020B0604020202020204" pitchFamily="34" charset="0"/>
              <a:buChar char="•"/>
            </a:pPr>
            <a:r>
              <a:rPr lang="en-US" dirty="0"/>
              <a:t>Install baffles at each rafter bay with a soffit vent to direct air flow and wind above rather than through attic insulation, then air-seal top plate-drywall seams at ceiling corners.</a:t>
            </a:r>
          </a:p>
          <a:p>
            <a:pPr marL="171450" indent="-171450">
              <a:buFont typeface="Arial" panose="020B0604020202020204" pitchFamily="34" charset="0"/>
              <a:buChar char="•"/>
            </a:pPr>
            <a:r>
              <a:rPr lang="en-US" dirty="0"/>
              <a:t>Air-seal floor cavities under attic </a:t>
            </a:r>
            <a:r>
              <a:rPr lang="en-US" dirty="0" err="1"/>
              <a:t>kneewalls</a:t>
            </a:r>
            <a:r>
              <a:rPr lang="en-US" dirty="0"/>
              <a:t> and cantilevered floors.</a:t>
            </a:r>
          </a:p>
          <a:p>
            <a:pPr marL="171450" indent="-171450">
              <a:buFont typeface="Arial" panose="020B0604020202020204" pitchFamily="34" charset="0"/>
              <a:buChar char="•"/>
            </a:pPr>
            <a:r>
              <a:rPr lang="en-US" dirty="0"/>
              <a:t>Air-seal rim joists on the home’s second story.</a:t>
            </a:r>
          </a:p>
          <a:p>
            <a:pPr marL="171450" indent="-171450">
              <a:buFont typeface="Arial" panose="020B0604020202020204" pitchFamily="34" charset="0"/>
              <a:buChar char="•"/>
            </a:pPr>
            <a:r>
              <a:rPr lang="en-US" dirty="0"/>
              <a:t>Air-seal walls that split porch attic areas from the house or house attic.</a:t>
            </a:r>
          </a:p>
          <a:p>
            <a:endParaRPr lang="en-US" dirty="0"/>
          </a:p>
          <a:p>
            <a:r>
              <a:rPr lang="en-US" dirty="0"/>
              <a:t>Use blower door testing in combination with infrared thermography to locate areas of wind washing and to confirm successful repair.</a:t>
            </a:r>
          </a:p>
          <a:p>
            <a:endParaRPr lang="en-US" dirty="0"/>
          </a:p>
          <a:p>
            <a:r>
              <a:rPr lang="en-US" dirty="0"/>
              <a:t>Applicable codes include 2021 IRC, 2021 International Energy Conservation Code (IECC), DOE Zero Energy Ready Home Rev. 7, ENERGY STAR-Certified Homes Version 3/3.1 Rev. 9.</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25/01/2022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6"/>
            <a:ext cx="14873428"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SOFFIT AND FASCIA ARE INSTALLED: </a:t>
            </a:r>
            <a:r>
              <a:rPr lang="en-US" sz="6600" dirty="0">
                <a:solidFill>
                  <a:srgbClr val="00853D"/>
                </a:solidFill>
                <a:latin typeface="Franklin Gothic Heavy" panose="020B0903020102020204" pitchFamily="34" charset="0"/>
              </a:rPr>
              <a:t>REDUCING </a:t>
            </a:r>
            <a:r>
              <a:rPr lang="en-US" sz="6600" dirty="0">
                <a:latin typeface="Franklin Gothic Heavy" panose="020B0903020102020204" pitchFamily="34" charset="0"/>
              </a:rPr>
              <a:t>WIND WASHING</a:t>
            </a:r>
          </a:p>
        </p:txBody>
      </p:sp>
      <p:sp>
        <p:nvSpPr>
          <p:cNvPr id="6" name="Text Placeholder 5"/>
          <p:cNvSpPr>
            <a:spLocks noGrp="1"/>
          </p:cNvSpPr>
          <p:nvPr>
            <p:ph type="body" sz="quarter" idx="12"/>
          </p:nvPr>
        </p:nvSpPr>
        <p:spPr>
          <a:xfrm>
            <a:off x="1371600" y="3460457"/>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528650"/>
            <a:ext cx="11055427" cy="4595104"/>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Wind washing is the movement of unconditioned air around or through a new home in a way that diminishes its intended thermal performance. This can occur in:</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Attics that are vented at the soffits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Where conditioned spaces border unconditioned space.</a:t>
            </a:r>
          </a:p>
          <a:p>
            <a:pPr lvl="0">
              <a:lnSpc>
                <a:spcPct val="150000"/>
              </a:lnSpc>
            </a:pPr>
            <a:endParaRPr lang="en-US" sz="1400" dirty="0">
              <a:solidFill>
                <a:srgbClr val="231F20"/>
              </a:solidFill>
              <a:latin typeface="Franklin Gothic Book" panose="020B0503020102020204" pitchFamily="34" charset="0"/>
            </a:endParaRPr>
          </a:p>
          <a:p>
            <a:pPr lvl="0">
              <a:lnSpc>
                <a:spcPct val="150000"/>
              </a:lnSpc>
            </a:pPr>
            <a:r>
              <a:rPr lang="en-US" sz="2400" b="1" dirty="0">
                <a:solidFill>
                  <a:srgbClr val="231F20"/>
                </a:solidFill>
                <a:latin typeface="Franklin Gothic Book" panose="020B0503020102020204" pitchFamily="34" charset="0"/>
              </a:rPr>
              <a:t>Air can enter a house via:</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Natural infiltration (wind and temperature differential forces)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Mechanical infiltration (heating, cooling, and ventilation mechanical systems).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2687109" y="4700366"/>
            <a:ext cx="4719542" cy="3536092"/>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460457"/>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6929837"/>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5902287" y="6391848"/>
            <a:ext cx="11425648" cy="2793650"/>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whole-house draft barrier is a continuous, air-tight layer that prevents air leaks and can be integrated with other materials to function as a water barrier, thermal barrier, and vapor barrier. Draft barriers block air flow that can hinder the new home’s thermal protection within a complete high-performance insulation system. This means less wasted energy along with enhanced comfort, quiet, and durability.</a:t>
            </a:r>
            <a:endParaRPr lang="en-US" sz="2400" dirty="0"/>
          </a:p>
        </p:txBody>
      </p:sp>
      <p:sp>
        <p:nvSpPr>
          <p:cNvPr id="8" name="Freeform 7"/>
          <p:cNvSpPr/>
          <p:nvPr/>
        </p:nvSpPr>
        <p:spPr>
          <a:xfrm flipH="1">
            <a:off x="5105400" y="6854594"/>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 r="468"/>
          <a:stretch/>
        </p:blipFill>
        <p:spPr>
          <a:xfrm>
            <a:off x="5105400" y="726926"/>
            <a:ext cx="7255525" cy="4849812"/>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6929837"/>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7609077" y="1397382"/>
            <a:ext cx="9412049" cy="7492236"/>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Identify areas likely to be susceptible to wind washing (e.g., attic soffit vents, cantilevered floors, open porch ceilings adjacent to second-story floor cavities).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baffles at each rafter bay with a soffit vent to direct air flow and wind above rather than through attic insulation, then air-seal top plate-drywall seams at ceiling corners.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Air-seal floor cavities under attic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kneewalls</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and cantilevered floors.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Air-seal rim joists on the home’s second story.</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Air-seal walls that split porch attic areas from the house or house attic.</a:t>
            </a:r>
          </a:p>
          <a:p>
            <a:pPr>
              <a:lnSpc>
                <a:spcPct val="150000"/>
              </a:lnSpc>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Use blower door testing in combination with infrared thermography to locate areas of wind washing and to confirm successful repair.</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2514231" y="1718631"/>
            <a:ext cx="3757140" cy="5132994"/>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2852</TotalTime>
  <Words>739</Words>
  <Application>Microsoft Office PowerPoint</Application>
  <PresentationFormat>Custom</PresentationFormat>
  <Paragraphs>38</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Wingdings</vt:lpstr>
      <vt:lpstr>Lato Black</vt:lpstr>
      <vt:lpstr>Franklin Gothic Demi</vt:lpstr>
      <vt:lpstr>Calibri</vt:lpstr>
      <vt:lpstr>Lato</vt:lpstr>
      <vt:lpstr>Franklin Gothic Book</vt:lpstr>
      <vt:lpstr>Franklin Gothic Heavy</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321</cp:revision>
  <dcterms:created xsi:type="dcterms:W3CDTF">2017-04-03T13:46:27Z</dcterms:created>
  <dcterms:modified xsi:type="dcterms:W3CDTF">2022-01-26T06:09:25Z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