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NVWCDFrc9Hwus+J95q6kt9tLt2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Air sealing above-grade sill plates that are adjacent to conditioned space can minimize air leakage and helps provide a continuous air barrier where the wall meets the foundation.</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 a home to perform efficiently, the walls, ceiling, and foundation must be connected to provide a continuous air barrier. Any seams where two different building components come together in the building shell represent a potential source of air leakage. The sill plate where the wall meets the concrete foundation is especially susceptible. </a:t>
            </a:r>
            <a:endParaRPr/>
          </a:p>
        </p:txBody>
      </p:sp>
      <p:sp>
        <p:nvSpPr>
          <p:cNvPr id="400" name="Google Shape;4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air seal the junction between the sill plate and foundation, use a pliable closed-cell foam product that can be rolled out over the concrete along the foundation perimeter, where it conforms to any irregularities in the surface. All joints in the sill plate should be sealed with caulk, and the top of the sill plate should be sealed to the rim joist with a bead of caulk.</a:t>
            </a:r>
            <a:endParaRPr/>
          </a:p>
        </p:txBody>
      </p:sp>
      <p:sp>
        <p:nvSpPr>
          <p:cNvPr id="409" name="Google Shape;4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1"/>
          <p:cNvPicPr preferRelativeResize="0">
            <a:picLocks noGrp="1"/>
          </p:cNvPicPr>
          <p:nvPr>
            <p:ph type="pic" idx="2"/>
          </p:nvPr>
        </p:nvPicPr>
        <p:blipFill rotWithShape="1">
          <a:blip r:embed="rId3">
            <a:alphaModFix/>
          </a:blip>
          <a:srcRect/>
          <a:stretch/>
        </p:blipFill>
        <p:spPr>
          <a:xfrm>
            <a:off x="8176864" y="3379303"/>
            <a:ext cx="8527502" cy="5932763"/>
          </a:xfrm>
          <a:prstGeom prst="rect">
            <a:avLst/>
          </a:prstGeom>
          <a:solidFill>
            <a:srgbClr val="F2F2F2"/>
          </a:solidFill>
          <a:ln>
            <a:noFill/>
          </a:ln>
        </p:spPr>
      </p:pic>
      <p:sp>
        <p:nvSpPr>
          <p:cNvPr id="389" name="Google Shape;389;p1"/>
          <p:cNvSpPr txBox="1">
            <a:spLocks noGrp="1"/>
          </p:cNvSpPr>
          <p:nvPr>
            <p:ph type="body" idx="1"/>
          </p:nvPr>
        </p:nvSpPr>
        <p:spPr>
          <a:xfrm>
            <a:off x="1371600" y="3985273"/>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0" name="Google Shape;390;p1"/>
          <p:cNvSpPr txBox="1"/>
          <p:nvPr/>
        </p:nvSpPr>
        <p:spPr>
          <a:xfrm>
            <a:off x="1371600" y="5053466"/>
            <a:ext cx="7427843" cy="2179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Air sealing above-grade sill plates: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Can minimize air leakage from conditioned space</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Provides a continuous air barrier where the wall meets the foundation</a:t>
            </a:r>
            <a:endParaRPr/>
          </a:p>
        </p:txBody>
      </p:sp>
      <p:sp>
        <p:nvSpPr>
          <p:cNvPr id="391" name="Google Shape;391;p1"/>
          <p:cNvSpPr/>
          <p:nvPr/>
        </p:nvSpPr>
        <p:spPr>
          <a:xfrm>
            <a:off x="1371600" y="7596738"/>
            <a:ext cx="4024806"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2" name="Google Shape;392;p1"/>
          <p:cNvPicPr preferRelativeResize="0"/>
          <p:nvPr/>
        </p:nvPicPr>
        <p:blipFill>
          <a:blip r:embed="rId4"/>
          <a:srcRect/>
          <a:stretch/>
        </p:blipFill>
        <p:spPr>
          <a:xfrm>
            <a:off x="2951808" y="7681361"/>
            <a:ext cx="882803" cy="1191785"/>
          </a:xfrm>
          <a:prstGeom prst="rect">
            <a:avLst/>
          </a:prstGeom>
          <a:noFill/>
          <a:ln>
            <a:noFill/>
          </a:ln>
        </p:spPr>
      </p:pic>
      <p:pic>
        <p:nvPicPr>
          <p:cNvPr id="393" name="Google Shape;393;p1"/>
          <p:cNvPicPr preferRelativeResize="0"/>
          <p:nvPr/>
        </p:nvPicPr>
        <p:blipFill>
          <a:blip r:embed="rId5"/>
          <a:srcRect/>
          <a:stretch/>
        </p:blipFill>
        <p:spPr>
          <a:xfrm>
            <a:off x="1800879" y="7684551"/>
            <a:ext cx="880533" cy="1188720"/>
          </a:xfrm>
          <a:prstGeom prst="rect">
            <a:avLst/>
          </a:prstGeom>
          <a:noFill/>
          <a:ln>
            <a:noFill/>
          </a:ln>
        </p:spPr>
      </p:pic>
      <p:sp>
        <p:nvSpPr>
          <p:cNvPr id="394" name="Google Shape;394;p1"/>
          <p:cNvSpPr/>
          <p:nvPr/>
        </p:nvSpPr>
        <p:spPr>
          <a:xfrm>
            <a:off x="0" y="3985273"/>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5" name="Google Shape;395;p1"/>
          <p:cNvSpPr/>
          <p:nvPr/>
        </p:nvSpPr>
        <p:spPr>
          <a:xfrm>
            <a:off x="913743" y="568116"/>
            <a:ext cx="16336289"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chemeClr val="dk1"/>
                </a:solidFill>
                <a:latin typeface="Libre Franklin Black"/>
                <a:ea typeface="Libre Franklin Black"/>
                <a:cs typeface="Libre Franklin Black"/>
                <a:sym typeface="Libre Franklin Black"/>
              </a:rPr>
              <a:t>FLOOR FRAMING AIR </a:t>
            </a:r>
            <a:r>
              <a:rPr lang="en-US" sz="6600">
                <a:solidFill>
                  <a:srgbClr val="00853D"/>
                </a:solidFill>
                <a:latin typeface="Libre Franklin Black"/>
                <a:ea typeface="Libre Franklin Black"/>
                <a:cs typeface="Libre Franklin Black"/>
                <a:sym typeface="Libre Franklin Black"/>
              </a:rPr>
              <a:t>SEALING </a:t>
            </a:r>
            <a:r>
              <a:rPr lang="en-US" sz="6600">
                <a:solidFill>
                  <a:schemeClr val="dk1"/>
                </a:solidFill>
                <a:latin typeface="Libre Franklin Black"/>
                <a:ea typeface="Libre Franklin Black"/>
                <a:cs typeface="Libre Franklin Black"/>
                <a:sym typeface="Libre Franklin Black"/>
              </a:rPr>
              <a:t>SILL PLATES</a:t>
            </a:r>
            <a:endParaRPr/>
          </a:p>
        </p:txBody>
      </p:sp>
      <p:pic>
        <p:nvPicPr>
          <p:cNvPr id="396" name="Google Shape;396;p1"/>
          <p:cNvPicPr preferRelativeResize="0"/>
          <p:nvPr/>
        </p:nvPicPr>
        <p:blipFill>
          <a:blip r:embed="rId6"/>
          <a:srcRect/>
          <a:stretch/>
        </p:blipFill>
        <p:spPr>
          <a:xfrm>
            <a:off x="4104436" y="7671624"/>
            <a:ext cx="876019" cy="1182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3" name="Google Shape;403;p2"/>
          <p:cNvSpPr txBox="1"/>
          <p:nvPr/>
        </p:nvSpPr>
        <p:spPr>
          <a:xfrm>
            <a:off x="11388609" y="2202777"/>
            <a:ext cx="5852469" cy="611763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For a home to perform efficiently, the walls, ceiling, and foundation must be connected to provide a continuous air barrier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Any seams where two different building components come together in the building shell represent a potential source of air leakage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sill plate where the wall meets the concrete foundation is especially susceptible </a:t>
            </a:r>
            <a:endParaRPr sz="2400">
              <a:solidFill>
                <a:schemeClr val="dk1"/>
              </a:solidFill>
              <a:latin typeface="Lato"/>
              <a:ea typeface="Lato"/>
              <a:cs typeface="Lato"/>
              <a:sym typeface="Lato"/>
            </a:endParaRPr>
          </a:p>
        </p:txBody>
      </p:sp>
      <p:pic>
        <p:nvPicPr>
          <p:cNvPr id="404" name="Google Shape;404;p2"/>
          <p:cNvPicPr preferRelativeResize="0">
            <a:picLocks noGrp="1"/>
          </p:cNvPicPr>
          <p:nvPr>
            <p:ph type="pic" idx="2"/>
          </p:nvPr>
        </p:nvPicPr>
        <p:blipFill rotWithShape="1">
          <a:blip r:embed="rId3">
            <a:alphaModFix/>
          </a:blip>
          <a:srcRect/>
          <a:stretch/>
        </p:blipFill>
        <p:spPr>
          <a:xfrm>
            <a:off x="4601448" y="1966586"/>
            <a:ext cx="5987935" cy="6863542"/>
          </a:xfrm>
          <a:prstGeom prst="rect">
            <a:avLst/>
          </a:prstGeom>
          <a:solidFill>
            <a:srgbClr val="F2F2F2"/>
          </a:solidFill>
          <a:ln>
            <a:noFill/>
          </a:ln>
        </p:spPr>
      </p:pic>
      <p:sp>
        <p:nvSpPr>
          <p:cNvPr id="405" name="Google Shape;405;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2" name="Google Shape;412;p3"/>
          <p:cNvSpPr txBox="1"/>
          <p:nvPr/>
        </p:nvSpPr>
        <p:spPr>
          <a:xfrm>
            <a:off x="11145078" y="2703574"/>
            <a:ext cx="6162261" cy="508414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sill plate-foundation wall juncture is sealed with a pliable closed-cell foam product</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It is rolled out over the concrete along the foundation perimeter, where it conforms to any irregularities in the surface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top of the sill plate is sealed to the rim joist with a bead of caulk, as are all joints in the sill plate</a:t>
            </a:r>
            <a:endParaRPr sz="2400">
              <a:solidFill>
                <a:schemeClr val="dk1"/>
              </a:solidFill>
              <a:latin typeface="Lato"/>
              <a:ea typeface="Lato"/>
              <a:cs typeface="Lato"/>
              <a:sym typeface="Lato"/>
            </a:endParaRPr>
          </a:p>
        </p:txBody>
      </p:sp>
      <p:pic>
        <p:nvPicPr>
          <p:cNvPr id="413" name="Google Shape;413;p3"/>
          <p:cNvPicPr preferRelativeResize="0">
            <a:picLocks noGrp="1"/>
          </p:cNvPicPr>
          <p:nvPr>
            <p:ph type="pic" idx="2"/>
          </p:nvPr>
        </p:nvPicPr>
        <p:blipFill rotWithShape="1">
          <a:blip r:embed="rId3">
            <a:alphaModFix/>
          </a:blip>
          <a:srcRect/>
          <a:stretch/>
        </p:blipFill>
        <p:spPr>
          <a:xfrm>
            <a:off x="4713796" y="2522654"/>
            <a:ext cx="5404746" cy="5712653"/>
          </a:xfrm>
          <a:prstGeom prst="rect">
            <a:avLst/>
          </a:prstGeom>
          <a:solidFill>
            <a:srgbClr val="F2F2F2"/>
          </a:solidFill>
          <a:ln>
            <a:noFill/>
          </a:ln>
        </p:spPr>
      </p:pic>
      <p:sp>
        <p:nvSpPr>
          <p:cNvPr id="414" name="Google Shape;414;p3"/>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316</Words>
  <Application>Microsoft Office PowerPoint</Application>
  <PresentationFormat>Custom</PresentationFormat>
  <Paragraphs>20</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Franklin Gothic</vt:lpstr>
      <vt:lpstr>Lato</vt:lpstr>
      <vt:lpstr>Libre Franklin</vt:lpstr>
      <vt:lpstr>Arial</vt:lpstr>
      <vt:lpstr>Noto Sans Symbols</vt:lpstr>
      <vt:lpstr>Libre Franklin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2022-03-17T02:59:46Z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